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9144000" cy="6858000" type="screen4x3"/>
  <p:notesSz cx="6908800" cy="9410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>
        <p:scale>
          <a:sx n="75" d="100"/>
          <a:sy n="75" d="100"/>
        </p:scale>
        <p:origin x="-3360" y="-920"/>
      </p:cViewPr>
      <p:guideLst>
        <p:guide orient="horz" pos="3456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02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4775" y="0"/>
            <a:ext cx="299402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40800"/>
            <a:ext cx="299402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4775" y="8940800"/>
            <a:ext cx="299402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83B005E7-48AF-254A-A818-2425E5CEFE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58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9DDF07-F383-B247-8666-2BAFBD9509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4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71DA33-22B8-1048-A06B-06D0730C51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9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6F253B-6C5F-5746-8FDC-064D0092D4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9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8000C4-E1EF-C547-9045-0FFF680869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2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CC9D89-09C4-7B42-A128-DAE0222B51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0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9DF96A-A574-C94B-AADD-BC764435EC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7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01117E-E660-7941-9997-1E435215AA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7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44428B-55D1-2640-B888-66D1F2ECE8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4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19B4A-C64D-0349-8366-B0FBB6281D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5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1FF87B-7F0B-B84A-8B75-3CF5F16482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3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D2AD82-1BDF-4A49-A9AB-F52AF6B51C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0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7A0156C-9875-324B-AA00-CB542F86099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0" y="3810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 charset="0"/>
              </a:rPr>
              <a:t>0x000: </a:t>
            </a:r>
            <a:r>
              <a:rPr lang="en-US" sz="1400" dirty="0" err="1" smtClean="0">
                <a:latin typeface="Courier New" charset="0"/>
              </a:rPr>
              <a:t>xorq</a:t>
            </a:r>
            <a:r>
              <a:rPr lang="en-US" sz="1400" dirty="0" smtClean="0">
                <a:latin typeface="Courier New" charset="0"/>
              </a:rPr>
              <a:t> %</a:t>
            </a:r>
            <a:r>
              <a:rPr lang="en-US" sz="1400" dirty="0" err="1" smtClean="0">
                <a:latin typeface="Courier New" charset="0"/>
              </a:rPr>
              <a:t>rax</a:t>
            </a:r>
            <a:r>
              <a:rPr lang="en-US" sz="1400" dirty="0" smtClean="0">
                <a:latin typeface="Courier New" charset="0"/>
              </a:rPr>
              <a:t>,%</a:t>
            </a:r>
            <a:r>
              <a:rPr lang="en-US" sz="1400" dirty="0" err="1" smtClean="0">
                <a:latin typeface="Courier New" charset="0"/>
              </a:rPr>
              <a:t>rax</a:t>
            </a:r>
            <a:endParaRPr lang="en-US" sz="1400" dirty="0">
              <a:latin typeface="Courier New" charset="0"/>
            </a:endParaRPr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31242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1</a:t>
            </a: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35814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2</a:t>
            </a:r>
          </a:p>
        </p:txBody>
      </p:sp>
      <p:sp>
        <p:nvSpPr>
          <p:cNvPr id="2053" name="Rectangle 8"/>
          <p:cNvSpPr>
            <a:spLocks noChangeArrowheads="1"/>
          </p:cNvSpPr>
          <p:nvPr/>
        </p:nvSpPr>
        <p:spPr bwMode="auto">
          <a:xfrm>
            <a:off x="40386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3</a:t>
            </a:r>
          </a:p>
        </p:txBody>
      </p:sp>
      <p:sp>
        <p:nvSpPr>
          <p:cNvPr id="2054" name="Rectangle 9"/>
          <p:cNvSpPr>
            <a:spLocks noChangeArrowheads="1"/>
          </p:cNvSpPr>
          <p:nvPr/>
        </p:nvSpPr>
        <p:spPr bwMode="auto">
          <a:xfrm>
            <a:off x="44958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4</a:t>
            </a:r>
          </a:p>
        </p:txBody>
      </p:sp>
      <p:sp>
        <p:nvSpPr>
          <p:cNvPr id="2055" name="Rectangle 10"/>
          <p:cNvSpPr>
            <a:spLocks noChangeArrowheads="1"/>
          </p:cNvSpPr>
          <p:nvPr/>
        </p:nvSpPr>
        <p:spPr bwMode="auto">
          <a:xfrm>
            <a:off x="49530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5</a:t>
            </a:r>
          </a:p>
        </p:txBody>
      </p:sp>
      <p:sp>
        <p:nvSpPr>
          <p:cNvPr id="2056" name="Rectangle 11"/>
          <p:cNvSpPr>
            <a:spLocks noChangeArrowheads="1"/>
          </p:cNvSpPr>
          <p:nvPr/>
        </p:nvSpPr>
        <p:spPr bwMode="auto">
          <a:xfrm>
            <a:off x="54102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6</a:t>
            </a:r>
          </a:p>
        </p:txBody>
      </p:sp>
      <p:sp>
        <p:nvSpPr>
          <p:cNvPr id="2057" name="Rectangle 12"/>
          <p:cNvSpPr>
            <a:spLocks noChangeArrowheads="1"/>
          </p:cNvSpPr>
          <p:nvPr/>
        </p:nvSpPr>
        <p:spPr bwMode="auto">
          <a:xfrm>
            <a:off x="58674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7</a:t>
            </a:r>
          </a:p>
        </p:txBody>
      </p:sp>
      <p:sp>
        <p:nvSpPr>
          <p:cNvPr id="2058" name="Rectangle 13"/>
          <p:cNvSpPr>
            <a:spLocks noChangeArrowheads="1"/>
          </p:cNvSpPr>
          <p:nvPr/>
        </p:nvSpPr>
        <p:spPr bwMode="auto">
          <a:xfrm>
            <a:off x="63246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8</a:t>
            </a:r>
          </a:p>
        </p:txBody>
      </p:sp>
      <p:sp>
        <p:nvSpPr>
          <p:cNvPr id="2059" name="Rectangle 14"/>
          <p:cNvSpPr>
            <a:spLocks noChangeArrowheads="1"/>
          </p:cNvSpPr>
          <p:nvPr/>
        </p:nvSpPr>
        <p:spPr bwMode="auto">
          <a:xfrm>
            <a:off x="67818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9</a:t>
            </a:r>
          </a:p>
        </p:txBody>
      </p:sp>
      <p:grpSp>
        <p:nvGrpSpPr>
          <p:cNvPr id="2060" name="Group 60"/>
          <p:cNvGrpSpPr>
            <a:grpSpLocks/>
          </p:cNvGrpSpPr>
          <p:nvPr/>
        </p:nvGrpSpPr>
        <p:grpSpPr bwMode="auto">
          <a:xfrm>
            <a:off x="3124200" y="381000"/>
            <a:ext cx="2286000" cy="304800"/>
            <a:chOff x="1920" y="1296"/>
            <a:chExt cx="1440" cy="192"/>
          </a:xfrm>
        </p:grpSpPr>
        <p:sp>
          <p:nvSpPr>
            <p:cNvPr id="2100" name="Rectangle 2"/>
            <p:cNvSpPr>
              <a:spLocks noChangeArrowheads="1"/>
            </p:cNvSpPr>
            <p:nvPr/>
          </p:nvSpPr>
          <p:spPr bwMode="auto">
            <a:xfrm>
              <a:off x="1920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F</a:t>
              </a:r>
            </a:p>
          </p:txBody>
        </p:sp>
        <p:sp>
          <p:nvSpPr>
            <p:cNvPr id="2101" name="Rectangle 15"/>
            <p:cNvSpPr>
              <a:spLocks noChangeArrowheads="1"/>
            </p:cNvSpPr>
            <p:nvPr/>
          </p:nvSpPr>
          <p:spPr bwMode="auto">
            <a:xfrm>
              <a:off x="2208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D</a:t>
              </a:r>
            </a:p>
          </p:txBody>
        </p:sp>
        <p:sp>
          <p:nvSpPr>
            <p:cNvPr id="2102" name="Rectangle 16"/>
            <p:cNvSpPr>
              <a:spLocks noChangeArrowheads="1"/>
            </p:cNvSpPr>
            <p:nvPr/>
          </p:nvSpPr>
          <p:spPr bwMode="auto">
            <a:xfrm>
              <a:off x="2496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E</a:t>
              </a:r>
            </a:p>
          </p:txBody>
        </p:sp>
        <p:sp>
          <p:nvSpPr>
            <p:cNvPr id="2103" name="Rectangle 17"/>
            <p:cNvSpPr>
              <a:spLocks noChangeArrowheads="1"/>
            </p:cNvSpPr>
            <p:nvPr/>
          </p:nvSpPr>
          <p:spPr bwMode="auto">
            <a:xfrm>
              <a:off x="2784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M</a:t>
              </a:r>
            </a:p>
          </p:txBody>
        </p:sp>
        <p:sp>
          <p:nvSpPr>
            <p:cNvPr id="2104" name="Rectangle 18"/>
            <p:cNvSpPr>
              <a:spLocks noChangeArrowheads="1"/>
            </p:cNvSpPr>
            <p:nvPr/>
          </p:nvSpPr>
          <p:spPr bwMode="auto">
            <a:xfrm>
              <a:off x="3072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W</a:t>
              </a:r>
            </a:p>
          </p:txBody>
        </p:sp>
      </p:grpSp>
      <p:sp>
        <p:nvSpPr>
          <p:cNvPr id="2061" name="Rectangle 20"/>
          <p:cNvSpPr>
            <a:spLocks noChangeArrowheads="1"/>
          </p:cNvSpPr>
          <p:nvPr/>
        </p:nvSpPr>
        <p:spPr bwMode="auto">
          <a:xfrm>
            <a:off x="0" y="6858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1400">
                <a:latin typeface="Courier New" charset="0"/>
              </a:rPr>
              <a:t>0x002: jne target # Not taken</a:t>
            </a:r>
          </a:p>
        </p:txBody>
      </p:sp>
      <p:grpSp>
        <p:nvGrpSpPr>
          <p:cNvPr id="2062" name="Group 59"/>
          <p:cNvGrpSpPr>
            <a:grpSpLocks/>
          </p:cNvGrpSpPr>
          <p:nvPr/>
        </p:nvGrpSpPr>
        <p:grpSpPr bwMode="auto">
          <a:xfrm>
            <a:off x="3581400" y="685800"/>
            <a:ext cx="2286000" cy="304800"/>
            <a:chOff x="2208" y="1488"/>
            <a:chExt cx="1440" cy="192"/>
          </a:xfrm>
        </p:grpSpPr>
        <p:sp>
          <p:nvSpPr>
            <p:cNvPr id="2095" name="Rectangle 19"/>
            <p:cNvSpPr>
              <a:spLocks noChangeArrowheads="1"/>
            </p:cNvSpPr>
            <p:nvPr/>
          </p:nvSpPr>
          <p:spPr bwMode="auto">
            <a:xfrm>
              <a:off x="2208" y="148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F</a:t>
              </a:r>
            </a:p>
          </p:txBody>
        </p:sp>
        <p:sp>
          <p:nvSpPr>
            <p:cNvPr id="2096" name="Rectangle 21"/>
            <p:cNvSpPr>
              <a:spLocks noChangeArrowheads="1"/>
            </p:cNvSpPr>
            <p:nvPr/>
          </p:nvSpPr>
          <p:spPr bwMode="auto">
            <a:xfrm>
              <a:off x="2496" y="148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D</a:t>
              </a:r>
            </a:p>
          </p:txBody>
        </p:sp>
        <p:sp>
          <p:nvSpPr>
            <p:cNvPr id="2097" name="Rectangle 22"/>
            <p:cNvSpPr>
              <a:spLocks noChangeArrowheads="1"/>
            </p:cNvSpPr>
            <p:nvPr/>
          </p:nvSpPr>
          <p:spPr bwMode="auto">
            <a:xfrm>
              <a:off x="2784" y="148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E</a:t>
              </a:r>
            </a:p>
          </p:txBody>
        </p:sp>
        <p:sp>
          <p:nvSpPr>
            <p:cNvPr id="2098" name="Rectangle 23"/>
            <p:cNvSpPr>
              <a:spLocks noChangeArrowheads="1"/>
            </p:cNvSpPr>
            <p:nvPr/>
          </p:nvSpPr>
          <p:spPr bwMode="auto">
            <a:xfrm>
              <a:off x="3072" y="148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M</a:t>
              </a:r>
            </a:p>
          </p:txBody>
        </p:sp>
        <p:sp>
          <p:nvSpPr>
            <p:cNvPr id="2099" name="Rectangle 24"/>
            <p:cNvSpPr>
              <a:spLocks noChangeArrowheads="1"/>
            </p:cNvSpPr>
            <p:nvPr/>
          </p:nvSpPr>
          <p:spPr bwMode="auto">
            <a:xfrm>
              <a:off x="3360" y="148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W</a:t>
              </a:r>
            </a:p>
          </p:txBody>
        </p:sp>
      </p:grpSp>
      <p:sp>
        <p:nvSpPr>
          <p:cNvPr id="2063" name="Rectangle 28"/>
          <p:cNvSpPr>
            <a:spLocks noChangeArrowheads="1"/>
          </p:cNvSpPr>
          <p:nvPr/>
        </p:nvSpPr>
        <p:spPr bwMode="auto">
          <a:xfrm>
            <a:off x="5410200" y="1905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064" name="Rectangle 29"/>
          <p:cNvSpPr>
            <a:spLocks noChangeArrowheads="1"/>
          </p:cNvSpPr>
          <p:nvPr/>
        </p:nvSpPr>
        <p:spPr bwMode="auto">
          <a:xfrm>
            <a:off x="5867400" y="1905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065" name="Rectangle 30"/>
          <p:cNvSpPr>
            <a:spLocks noChangeArrowheads="1"/>
          </p:cNvSpPr>
          <p:nvPr/>
        </p:nvSpPr>
        <p:spPr bwMode="auto">
          <a:xfrm>
            <a:off x="6324600" y="1905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066" name="Rectangle 77"/>
          <p:cNvSpPr>
            <a:spLocks noChangeArrowheads="1"/>
          </p:cNvSpPr>
          <p:nvPr/>
        </p:nvSpPr>
        <p:spPr bwMode="auto">
          <a:xfrm>
            <a:off x="7239000" y="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2"/>
                </a:solidFill>
                <a:latin typeface="Helvetica" charset="0"/>
              </a:rPr>
              <a:t>10</a:t>
            </a:r>
          </a:p>
        </p:txBody>
      </p:sp>
      <p:sp>
        <p:nvSpPr>
          <p:cNvPr id="2067" name="Rectangle 85"/>
          <p:cNvSpPr>
            <a:spLocks noChangeArrowheads="1"/>
          </p:cNvSpPr>
          <p:nvPr/>
        </p:nvSpPr>
        <p:spPr bwMode="auto">
          <a:xfrm>
            <a:off x="0" y="762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1400" b="1">
                <a:latin typeface="Courier New" charset="0"/>
              </a:rPr>
              <a:t># </a:t>
            </a:r>
            <a:r>
              <a:rPr lang="en-US" sz="1400" b="1" smtClean="0">
                <a:latin typeface="Courier New" charset="0"/>
              </a:rPr>
              <a:t>prog7</a:t>
            </a:r>
            <a:endParaRPr lang="en-US" sz="1400" b="1" dirty="0">
              <a:latin typeface="Courier New" charset="0"/>
            </a:endParaRPr>
          </a:p>
        </p:txBody>
      </p:sp>
      <p:sp>
        <p:nvSpPr>
          <p:cNvPr id="2068" name="Freeform 91"/>
          <p:cNvSpPr>
            <a:spLocks/>
          </p:cNvSpPr>
          <p:nvPr/>
        </p:nvSpPr>
        <p:spPr bwMode="auto">
          <a:xfrm flipV="1">
            <a:off x="4800600" y="1295400"/>
            <a:ext cx="152400" cy="152400"/>
          </a:xfrm>
          <a:custGeom>
            <a:avLst/>
            <a:gdLst>
              <a:gd name="T0" fmla="*/ 0 w 96"/>
              <a:gd name="T1" fmla="*/ 240 h 240"/>
              <a:gd name="T2" fmla="*/ 0 w 96"/>
              <a:gd name="T3" fmla="*/ 0 h 240"/>
              <a:gd name="T4" fmla="*/ 96 w 96"/>
              <a:gd name="T5" fmla="*/ 0 h 240"/>
              <a:gd name="T6" fmla="*/ 0 60000 65536"/>
              <a:gd name="T7" fmla="*/ 0 60000 65536"/>
              <a:gd name="T8" fmla="*/ 0 60000 65536"/>
              <a:gd name="T9" fmla="*/ 0 w 96"/>
              <a:gd name="T10" fmla="*/ 0 h 240"/>
              <a:gd name="T11" fmla="*/ 96 w 96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40">
                <a:moveTo>
                  <a:pt x="0" y="240"/>
                </a:move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9" name="Rectangle 99"/>
          <p:cNvSpPr>
            <a:spLocks noChangeArrowheads="1"/>
          </p:cNvSpPr>
          <p:nvPr/>
        </p:nvSpPr>
        <p:spPr bwMode="auto">
          <a:xfrm>
            <a:off x="0" y="9906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0x016: </a:t>
            </a:r>
            <a:r>
              <a:rPr lang="en-US" sz="1400" dirty="0" err="1" smtClean="0">
                <a:latin typeface="Courier New" charset="0"/>
              </a:rPr>
              <a:t>irmovq</a:t>
            </a:r>
            <a:r>
              <a:rPr lang="en-US" sz="1400" dirty="0" smtClean="0">
                <a:latin typeface="Courier New" charset="0"/>
              </a:rPr>
              <a:t> </a:t>
            </a:r>
            <a:r>
              <a:rPr lang="en-US" sz="1400" dirty="0">
                <a:latin typeface="Courier New" charset="0"/>
              </a:rPr>
              <a:t>$2</a:t>
            </a:r>
            <a:r>
              <a:rPr lang="en-US" sz="1400" dirty="0" smtClean="0">
                <a:latin typeface="Courier New" charset="0"/>
              </a:rPr>
              <a:t>,%rdx </a:t>
            </a:r>
            <a:r>
              <a:rPr lang="en-US" sz="1400" dirty="0">
                <a:latin typeface="Courier New" charset="0"/>
              </a:rPr>
              <a:t># Target</a:t>
            </a:r>
          </a:p>
        </p:txBody>
      </p:sp>
      <p:sp>
        <p:nvSpPr>
          <p:cNvPr id="2070" name="Rectangle 100"/>
          <p:cNvSpPr>
            <a:spLocks noChangeArrowheads="1"/>
          </p:cNvSpPr>
          <p:nvPr/>
        </p:nvSpPr>
        <p:spPr bwMode="auto">
          <a:xfrm>
            <a:off x="0" y="12954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1400" b="1" i="1" dirty="0">
                <a:latin typeface="Courier New" charset="0"/>
              </a:rPr>
              <a:t>       bubble</a:t>
            </a:r>
          </a:p>
        </p:txBody>
      </p:sp>
      <p:sp>
        <p:nvSpPr>
          <p:cNvPr id="2071" name="Rectangle 101"/>
          <p:cNvSpPr>
            <a:spLocks noChangeArrowheads="1"/>
          </p:cNvSpPr>
          <p:nvPr/>
        </p:nvSpPr>
        <p:spPr bwMode="auto">
          <a:xfrm>
            <a:off x="0" y="16002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0x020: </a:t>
            </a:r>
            <a:r>
              <a:rPr lang="en-US" sz="1400" dirty="0" err="1" smtClean="0">
                <a:latin typeface="Courier New" charset="0"/>
              </a:rPr>
              <a:t>irmovq</a:t>
            </a:r>
            <a:r>
              <a:rPr lang="en-US" sz="1400" dirty="0" smtClean="0">
                <a:latin typeface="Courier New" charset="0"/>
              </a:rPr>
              <a:t> </a:t>
            </a:r>
            <a:r>
              <a:rPr lang="en-US" sz="1400" dirty="0">
                <a:latin typeface="Courier New" charset="0"/>
              </a:rPr>
              <a:t>$3</a:t>
            </a:r>
            <a:r>
              <a:rPr lang="en-US" sz="1400" dirty="0" smtClean="0">
                <a:latin typeface="Courier New" charset="0"/>
              </a:rPr>
              <a:t>,%rbx </a:t>
            </a:r>
            <a:r>
              <a:rPr lang="en-US" sz="1400" dirty="0">
                <a:latin typeface="Courier New" charset="0"/>
              </a:rPr>
              <a:t># Target+1</a:t>
            </a:r>
          </a:p>
        </p:txBody>
      </p:sp>
      <p:sp>
        <p:nvSpPr>
          <p:cNvPr id="2072" name="Rectangle 111"/>
          <p:cNvSpPr>
            <a:spLocks noChangeArrowheads="1"/>
          </p:cNvSpPr>
          <p:nvPr/>
        </p:nvSpPr>
        <p:spPr bwMode="auto">
          <a:xfrm>
            <a:off x="4038600" y="990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073" name="Rectangle 112"/>
          <p:cNvSpPr>
            <a:spLocks noChangeArrowheads="1"/>
          </p:cNvSpPr>
          <p:nvPr/>
        </p:nvSpPr>
        <p:spPr bwMode="auto">
          <a:xfrm>
            <a:off x="4495800" y="990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074" name="Rectangle 113"/>
          <p:cNvSpPr>
            <a:spLocks noChangeArrowheads="1"/>
          </p:cNvSpPr>
          <p:nvPr/>
        </p:nvSpPr>
        <p:spPr bwMode="auto">
          <a:xfrm>
            <a:off x="4953000" y="1295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E</a:t>
            </a:r>
          </a:p>
        </p:txBody>
      </p:sp>
      <p:sp>
        <p:nvSpPr>
          <p:cNvPr id="2075" name="Rectangle 114"/>
          <p:cNvSpPr>
            <a:spLocks noChangeArrowheads="1"/>
          </p:cNvSpPr>
          <p:nvPr/>
        </p:nvSpPr>
        <p:spPr bwMode="auto">
          <a:xfrm>
            <a:off x="5410200" y="1295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M</a:t>
            </a:r>
          </a:p>
        </p:txBody>
      </p:sp>
      <p:sp>
        <p:nvSpPr>
          <p:cNvPr id="2076" name="Rectangle 115"/>
          <p:cNvSpPr>
            <a:spLocks noChangeArrowheads="1"/>
          </p:cNvSpPr>
          <p:nvPr/>
        </p:nvSpPr>
        <p:spPr bwMode="auto">
          <a:xfrm>
            <a:off x="5867400" y="1295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W</a:t>
            </a:r>
          </a:p>
        </p:txBody>
      </p:sp>
      <p:sp>
        <p:nvSpPr>
          <p:cNvPr id="2077" name="Rectangle 116"/>
          <p:cNvSpPr>
            <a:spLocks noChangeArrowheads="1"/>
          </p:cNvSpPr>
          <p:nvPr/>
        </p:nvSpPr>
        <p:spPr bwMode="auto">
          <a:xfrm>
            <a:off x="4953000" y="1905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D</a:t>
            </a:r>
          </a:p>
        </p:txBody>
      </p:sp>
      <p:sp>
        <p:nvSpPr>
          <p:cNvPr id="2078" name="Rectangle 117"/>
          <p:cNvSpPr>
            <a:spLocks noChangeArrowheads="1"/>
          </p:cNvSpPr>
          <p:nvPr/>
        </p:nvSpPr>
        <p:spPr bwMode="auto">
          <a:xfrm>
            <a:off x="4495800" y="1600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Helvetica" charset="0"/>
              </a:rPr>
              <a:t>F</a:t>
            </a:r>
          </a:p>
        </p:txBody>
      </p:sp>
      <p:sp>
        <p:nvSpPr>
          <p:cNvPr id="2079" name="Freeform 121"/>
          <p:cNvSpPr>
            <a:spLocks/>
          </p:cNvSpPr>
          <p:nvPr/>
        </p:nvSpPr>
        <p:spPr bwMode="auto">
          <a:xfrm flipV="1">
            <a:off x="4800600" y="1905000"/>
            <a:ext cx="152400" cy="152400"/>
          </a:xfrm>
          <a:custGeom>
            <a:avLst/>
            <a:gdLst>
              <a:gd name="T0" fmla="*/ 0 w 96"/>
              <a:gd name="T1" fmla="*/ 240 h 240"/>
              <a:gd name="T2" fmla="*/ 0 w 96"/>
              <a:gd name="T3" fmla="*/ 0 h 240"/>
              <a:gd name="T4" fmla="*/ 96 w 96"/>
              <a:gd name="T5" fmla="*/ 0 h 240"/>
              <a:gd name="T6" fmla="*/ 0 60000 65536"/>
              <a:gd name="T7" fmla="*/ 0 60000 65536"/>
              <a:gd name="T8" fmla="*/ 0 60000 65536"/>
              <a:gd name="T9" fmla="*/ 0 w 96"/>
              <a:gd name="T10" fmla="*/ 0 h 240"/>
              <a:gd name="T11" fmla="*/ 96 w 96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240">
                <a:moveTo>
                  <a:pt x="0" y="240"/>
                </a:move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0" name="Rectangle 122"/>
          <p:cNvSpPr>
            <a:spLocks noChangeArrowheads="1"/>
          </p:cNvSpPr>
          <p:nvPr/>
        </p:nvSpPr>
        <p:spPr bwMode="auto">
          <a:xfrm>
            <a:off x="0" y="19050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1400" b="1" i="1" dirty="0">
                <a:latin typeface="Courier New" charset="0"/>
              </a:rPr>
              <a:t>       bubble</a:t>
            </a:r>
          </a:p>
        </p:txBody>
      </p:sp>
      <p:sp>
        <p:nvSpPr>
          <p:cNvPr id="2081" name="Rectangle 123"/>
          <p:cNvSpPr>
            <a:spLocks noChangeArrowheads="1"/>
          </p:cNvSpPr>
          <p:nvPr/>
        </p:nvSpPr>
        <p:spPr bwMode="auto">
          <a:xfrm>
            <a:off x="0" y="22098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0x00b: </a:t>
            </a:r>
            <a:r>
              <a:rPr lang="en-US" sz="1400" dirty="0" err="1" smtClean="0">
                <a:latin typeface="Courier New" charset="0"/>
              </a:rPr>
              <a:t>irmovq</a:t>
            </a:r>
            <a:r>
              <a:rPr lang="en-US" sz="1400" dirty="0" smtClean="0">
                <a:latin typeface="Courier New" charset="0"/>
              </a:rPr>
              <a:t> </a:t>
            </a:r>
            <a:r>
              <a:rPr lang="en-US" sz="1400" dirty="0">
                <a:latin typeface="Courier New" charset="0"/>
              </a:rPr>
              <a:t>$1</a:t>
            </a:r>
            <a:r>
              <a:rPr lang="en-US" sz="1400" dirty="0" smtClean="0">
                <a:latin typeface="Courier New" charset="0"/>
              </a:rPr>
              <a:t>,%rax </a:t>
            </a:r>
            <a:r>
              <a:rPr lang="en-US" sz="1400" dirty="0">
                <a:latin typeface="Courier New" charset="0"/>
              </a:rPr>
              <a:t># Fall through</a:t>
            </a:r>
          </a:p>
        </p:txBody>
      </p:sp>
      <p:sp>
        <p:nvSpPr>
          <p:cNvPr id="2082" name="Rectangle 130"/>
          <p:cNvSpPr>
            <a:spLocks noChangeArrowheads="1"/>
          </p:cNvSpPr>
          <p:nvPr/>
        </p:nvSpPr>
        <p:spPr bwMode="auto">
          <a:xfrm>
            <a:off x="0" y="2514600"/>
            <a:ext cx="2590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 charset="0"/>
              </a:rPr>
              <a:t>0x015: </a:t>
            </a:r>
            <a:r>
              <a:rPr lang="en-US" sz="1400" dirty="0">
                <a:latin typeface="Courier New" charset="0"/>
              </a:rPr>
              <a:t>halt</a:t>
            </a:r>
          </a:p>
        </p:txBody>
      </p:sp>
      <p:grpSp>
        <p:nvGrpSpPr>
          <p:cNvPr id="2083" name="Group 150"/>
          <p:cNvGrpSpPr>
            <a:grpSpLocks/>
          </p:cNvGrpSpPr>
          <p:nvPr/>
        </p:nvGrpSpPr>
        <p:grpSpPr bwMode="auto">
          <a:xfrm>
            <a:off x="4953000" y="2209800"/>
            <a:ext cx="2286000" cy="304800"/>
            <a:chOff x="1920" y="1296"/>
            <a:chExt cx="1440" cy="192"/>
          </a:xfrm>
        </p:grpSpPr>
        <p:sp>
          <p:nvSpPr>
            <p:cNvPr id="2090" name="Rectangle 151"/>
            <p:cNvSpPr>
              <a:spLocks noChangeArrowheads="1"/>
            </p:cNvSpPr>
            <p:nvPr/>
          </p:nvSpPr>
          <p:spPr bwMode="auto">
            <a:xfrm>
              <a:off x="1920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F</a:t>
              </a:r>
            </a:p>
          </p:txBody>
        </p:sp>
        <p:sp>
          <p:nvSpPr>
            <p:cNvPr id="2091" name="Rectangle 152"/>
            <p:cNvSpPr>
              <a:spLocks noChangeArrowheads="1"/>
            </p:cNvSpPr>
            <p:nvPr/>
          </p:nvSpPr>
          <p:spPr bwMode="auto">
            <a:xfrm>
              <a:off x="2208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D</a:t>
              </a:r>
            </a:p>
          </p:txBody>
        </p:sp>
        <p:sp>
          <p:nvSpPr>
            <p:cNvPr id="2092" name="Rectangle 153"/>
            <p:cNvSpPr>
              <a:spLocks noChangeArrowheads="1"/>
            </p:cNvSpPr>
            <p:nvPr/>
          </p:nvSpPr>
          <p:spPr bwMode="auto">
            <a:xfrm>
              <a:off x="2496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E</a:t>
              </a:r>
            </a:p>
          </p:txBody>
        </p:sp>
        <p:sp>
          <p:nvSpPr>
            <p:cNvPr id="2093" name="Rectangle 154"/>
            <p:cNvSpPr>
              <a:spLocks noChangeArrowheads="1"/>
            </p:cNvSpPr>
            <p:nvPr/>
          </p:nvSpPr>
          <p:spPr bwMode="auto">
            <a:xfrm>
              <a:off x="2784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M</a:t>
              </a:r>
            </a:p>
          </p:txBody>
        </p:sp>
        <p:sp>
          <p:nvSpPr>
            <p:cNvPr id="2094" name="Rectangle 155"/>
            <p:cNvSpPr>
              <a:spLocks noChangeArrowheads="1"/>
            </p:cNvSpPr>
            <p:nvPr/>
          </p:nvSpPr>
          <p:spPr bwMode="auto">
            <a:xfrm>
              <a:off x="3072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W</a:t>
              </a:r>
            </a:p>
          </p:txBody>
        </p:sp>
      </p:grpSp>
      <p:grpSp>
        <p:nvGrpSpPr>
          <p:cNvPr id="2084" name="Group 156"/>
          <p:cNvGrpSpPr>
            <a:grpSpLocks/>
          </p:cNvGrpSpPr>
          <p:nvPr/>
        </p:nvGrpSpPr>
        <p:grpSpPr bwMode="auto">
          <a:xfrm>
            <a:off x="5410200" y="2514600"/>
            <a:ext cx="2286000" cy="304800"/>
            <a:chOff x="2208" y="1488"/>
            <a:chExt cx="1440" cy="192"/>
          </a:xfrm>
        </p:grpSpPr>
        <p:sp>
          <p:nvSpPr>
            <p:cNvPr id="2085" name="Rectangle 157"/>
            <p:cNvSpPr>
              <a:spLocks noChangeArrowheads="1"/>
            </p:cNvSpPr>
            <p:nvPr/>
          </p:nvSpPr>
          <p:spPr bwMode="auto">
            <a:xfrm>
              <a:off x="2208" y="148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F</a:t>
              </a:r>
            </a:p>
          </p:txBody>
        </p:sp>
        <p:sp>
          <p:nvSpPr>
            <p:cNvPr id="2086" name="Rectangle 158"/>
            <p:cNvSpPr>
              <a:spLocks noChangeArrowheads="1"/>
            </p:cNvSpPr>
            <p:nvPr/>
          </p:nvSpPr>
          <p:spPr bwMode="auto">
            <a:xfrm>
              <a:off x="2496" y="148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D</a:t>
              </a:r>
            </a:p>
          </p:txBody>
        </p:sp>
        <p:sp>
          <p:nvSpPr>
            <p:cNvPr id="2087" name="Rectangle 159"/>
            <p:cNvSpPr>
              <a:spLocks noChangeArrowheads="1"/>
            </p:cNvSpPr>
            <p:nvPr/>
          </p:nvSpPr>
          <p:spPr bwMode="auto">
            <a:xfrm>
              <a:off x="2784" y="148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E</a:t>
              </a:r>
            </a:p>
          </p:txBody>
        </p:sp>
        <p:sp>
          <p:nvSpPr>
            <p:cNvPr id="2088" name="Rectangle 160"/>
            <p:cNvSpPr>
              <a:spLocks noChangeArrowheads="1"/>
            </p:cNvSpPr>
            <p:nvPr/>
          </p:nvSpPr>
          <p:spPr bwMode="auto">
            <a:xfrm>
              <a:off x="3072" y="148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M</a:t>
              </a:r>
            </a:p>
          </p:txBody>
        </p:sp>
        <p:sp>
          <p:nvSpPr>
            <p:cNvPr id="2089" name="Rectangle 161"/>
            <p:cNvSpPr>
              <a:spLocks noChangeArrowheads="1"/>
            </p:cNvSpPr>
            <p:nvPr/>
          </p:nvSpPr>
          <p:spPr bwMode="auto">
            <a:xfrm>
              <a:off x="3360" y="148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Helvetica" charset="0"/>
                </a:rPr>
                <a:t>W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2054</TotalTime>
  <Words>97</Words>
  <Application>Microsoft Macintosh PowerPoint</Application>
  <PresentationFormat>On-screen Show (4:3)</PresentationFormat>
  <Paragraphs>49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19</cp:revision>
  <dcterms:created xsi:type="dcterms:W3CDTF">2002-02-04T02:14:27Z</dcterms:created>
  <dcterms:modified xsi:type="dcterms:W3CDTF">2014-07-07T13:40:07Z</dcterms:modified>
</cp:coreProperties>
</file>