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90" d="100"/>
          <a:sy n="90" d="100"/>
        </p:scale>
        <p:origin x="-1632" y="3192"/>
      </p:cViewPr>
      <p:guideLst>
        <p:guide orient="horz" pos="26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B25932-6B98-DC4E-89BC-4B979FB1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3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2CF5F-227A-D94F-8A9C-BFA21F94E8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D96D2-4321-6349-B4E8-FFA1A3568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947FD-BC2A-DA4E-B1CF-02CD1E991F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82597-33C9-F24F-8E75-451CA91F2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C8BDB-6985-3C4D-8AB0-9A6C687F6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FB499-AF2A-0748-A119-B7E73AD37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A9AD5-1A44-6D45-B1EE-A267817CFC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F1177-F4FE-1B41-9DBA-6C5C56420A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719AB-3BA1-444C-B61D-9E77D603E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FF751-2207-9240-8207-9A9004FBA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5D965-3E42-E143-9274-0955FC8B8E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09D18C11-0997-934D-B5D9-448EF54F7F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 rot="16200000" flipV="1">
            <a:off x="2921000" y="89662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Line 80"/>
          <p:cNvSpPr>
            <a:spLocks noChangeShapeType="1"/>
          </p:cNvSpPr>
          <p:nvPr/>
        </p:nvSpPr>
        <p:spPr bwMode="auto">
          <a:xfrm flipH="1" flipV="1">
            <a:off x="4419600" y="7467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13868400"/>
            <a:ext cx="2057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Instruction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886200" y="13868400"/>
            <a:ext cx="914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PC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increment</a:t>
            </a: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2209800" y="89916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104" name="AutoShape 56"/>
          <p:cNvSpPr>
            <a:spLocks noChangeArrowheads="1"/>
          </p:cNvSpPr>
          <p:nvPr/>
        </p:nvSpPr>
        <p:spPr bwMode="auto">
          <a:xfrm flipV="1">
            <a:off x="2819400" y="8991600"/>
            <a:ext cx="12954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ot="10800000"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ALU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3657600" y="6781800"/>
            <a:ext cx="10668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Data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57" name="Freeform 3"/>
          <p:cNvSpPr>
            <a:spLocks/>
          </p:cNvSpPr>
          <p:nvPr/>
        </p:nvSpPr>
        <p:spPr bwMode="auto">
          <a:xfrm>
            <a:off x="3962400" y="10058400"/>
            <a:ext cx="1219200" cy="914400"/>
          </a:xfrm>
          <a:custGeom>
            <a:avLst/>
            <a:gdLst>
              <a:gd name="T0" fmla="*/ 0 w 576"/>
              <a:gd name="T1" fmla="*/ 0 h 240"/>
              <a:gd name="T2" fmla="*/ 0 w 576"/>
              <a:gd name="T3" fmla="*/ 2147483647 h 240"/>
              <a:gd name="T4" fmla="*/ 2147483647 w 576"/>
              <a:gd name="T5" fmla="*/ 2147483647 h 240"/>
              <a:gd name="T6" fmla="*/ 2147483647 w 57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40"/>
              <a:gd name="T14" fmla="*/ 576 w 5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40">
                <a:moveTo>
                  <a:pt x="0" y="0"/>
                </a:moveTo>
                <a:lnTo>
                  <a:pt x="0" y="96"/>
                </a:lnTo>
                <a:lnTo>
                  <a:pt x="576" y="96"/>
                </a:lnTo>
                <a:lnTo>
                  <a:pt x="576" y="24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1676400" y="15316200"/>
            <a:ext cx="36576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</a:t>
            </a:r>
          </a:p>
        </p:txBody>
      </p:sp>
      <p:sp>
        <p:nvSpPr>
          <p:cNvPr id="2059" name="Line 12"/>
          <p:cNvSpPr>
            <a:spLocks noChangeShapeType="1"/>
          </p:cNvSpPr>
          <p:nvPr/>
        </p:nvSpPr>
        <p:spPr bwMode="auto">
          <a:xfrm flipV="1">
            <a:off x="2743200" y="15087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4"/>
          <p:cNvSpPr>
            <a:spLocks noChangeShapeType="1"/>
          </p:cNvSpPr>
          <p:nvPr/>
        </p:nvSpPr>
        <p:spPr bwMode="auto">
          <a:xfrm flipV="1">
            <a:off x="22860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5"/>
          <p:cNvSpPr>
            <a:spLocks noChangeShapeType="1"/>
          </p:cNvSpPr>
          <p:nvPr/>
        </p:nvSpPr>
        <p:spPr bwMode="auto">
          <a:xfrm flipV="1">
            <a:off x="27432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6"/>
          <p:cNvSpPr>
            <a:spLocks noChangeShapeType="1"/>
          </p:cNvSpPr>
          <p:nvPr/>
        </p:nvSpPr>
        <p:spPr bwMode="auto">
          <a:xfrm flipV="1">
            <a:off x="32004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 flipV="1">
            <a:off x="4419600" y="1348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24"/>
          <p:cNvSpPr>
            <a:spLocks noChangeShapeType="1"/>
          </p:cNvSpPr>
          <p:nvPr/>
        </p:nvSpPr>
        <p:spPr bwMode="auto">
          <a:xfrm flipV="1">
            <a:off x="18288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31"/>
          <p:cNvSpPr>
            <a:spLocks noChangeArrowheads="1"/>
          </p:cNvSpPr>
          <p:nvPr/>
        </p:nvSpPr>
        <p:spPr bwMode="auto">
          <a:xfrm>
            <a:off x="29718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rB</a:t>
            </a:r>
          </a:p>
        </p:txBody>
      </p:sp>
      <p:sp>
        <p:nvSpPr>
          <p:cNvPr id="2066" name="Line 39"/>
          <p:cNvSpPr>
            <a:spLocks noChangeShapeType="1"/>
          </p:cNvSpPr>
          <p:nvPr/>
        </p:nvSpPr>
        <p:spPr bwMode="auto">
          <a:xfrm flipV="1">
            <a:off x="5638800" y="1135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40"/>
          <p:cNvSpPr>
            <a:spLocks noChangeShapeType="1"/>
          </p:cNvSpPr>
          <p:nvPr/>
        </p:nvSpPr>
        <p:spPr bwMode="auto">
          <a:xfrm flipV="1">
            <a:off x="6096000" y="1135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AutoShape 44"/>
          <p:cNvSpPr>
            <a:spLocks noChangeArrowheads="1"/>
          </p:cNvSpPr>
          <p:nvPr/>
        </p:nvSpPr>
        <p:spPr bwMode="auto">
          <a:xfrm>
            <a:off x="54102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69" name="AutoShape 45"/>
          <p:cNvSpPr>
            <a:spLocks noChangeArrowheads="1"/>
          </p:cNvSpPr>
          <p:nvPr/>
        </p:nvSpPr>
        <p:spPr bwMode="auto">
          <a:xfrm>
            <a:off x="58674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70" name="Line 47"/>
          <p:cNvSpPr>
            <a:spLocks noChangeShapeType="1"/>
          </p:cNvSpPr>
          <p:nvPr/>
        </p:nvSpPr>
        <p:spPr bwMode="auto">
          <a:xfrm flipV="1">
            <a:off x="5181600" y="1135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AutoShape 54"/>
          <p:cNvSpPr>
            <a:spLocks noChangeArrowheads="1"/>
          </p:cNvSpPr>
          <p:nvPr/>
        </p:nvSpPr>
        <p:spPr bwMode="auto">
          <a:xfrm>
            <a:off x="2667000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A</a:t>
            </a:r>
          </a:p>
        </p:txBody>
      </p:sp>
      <p:sp>
        <p:nvSpPr>
          <p:cNvPr id="2072" name="AutoShape 55"/>
          <p:cNvSpPr>
            <a:spLocks noChangeArrowheads="1"/>
          </p:cNvSpPr>
          <p:nvPr/>
        </p:nvSpPr>
        <p:spPr bwMode="auto">
          <a:xfrm>
            <a:off x="3581400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B</a:t>
            </a:r>
          </a:p>
        </p:txBody>
      </p:sp>
      <p:sp>
        <p:nvSpPr>
          <p:cNvPr id="2073" name="Line 62"/>
          <p:cNvSpPr>
            <a:spLocks noChangeShapeType="1"/>
          </p:cNvSpPr>
          <p:nvPr/>
        </p:nvSpPr>
        <p:spPr bwMode="auto">
          <a:xfrm flipV="1">
            <a:off x="3429000" y="8763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63"/>
          <p:cNvSpPr>
            <a:spLocks noChangeShapeType="1"/>
          </p:cNvSpPr>
          <p:nvPr/>
        </p:nvSpPr>
        <p:spPr bwMode="auto">
          <a:xfrm flipV="1">
            <a:off x="2971800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64"/>
          <p:cNvSpPr>
            <a:spLocks noChangeShapeType="1"/>
          </p:cNvSpPr>
          <p:nvPr/>
        </p:nvSpPr>
        <p:spPr bwMode="auto">
          <a:xfrm flipV="1">
            <a:off x="3962400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77"/>
          <p:cNvSpPr>
            <a:spLocks noChangeShapeType="1"/>
          </p:cNvSpPr>
          <p:nvPr/>
        </p:nvSpPr>
        <p:spPr bwMode="auto">
          <a:xfrm flipH="1" flipV="1">
            <a:off x="2438400" y="8763000"/>
            <a:ext cx="0" cy="228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Line 82"/>
          <p:cNvSpPr>
            <a:spLocks noChangeShapeType="1"/>
          </p:cNvSpPr>
          <p:nvPr/>
        </p:nvSpPr>
        <p:spPr bwMode="auto">
          <a:xfrm flipH="1" flipV="1">
            <a:off x="3962400" y="7467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Freeform 83"/>
          <p:cNvSpPr>
            <a:spLocks/>
          </p:cNvSpPr>
          <p:nvPr/>
        </p:nvSpPr>
        <p:spPr bwMode="auto">
          <a:xfrm>
            <a:off x="4038600" y="8001000"/>
            <a:ext cx="685800" cy="1524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AutoShape 84"/>
          <p:cNvSpPr>
            <a:spLocks noChangeArrowheads="1"/>
          </p:cNvSpPr>
          <p:nvPr/>
        </p:nvSpPr>
        <p:spPr bwMode="auto">
          <a:xfrm>
            <a:off x="2286000" y="68580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Mem.</a:t>
            </a:r>
          </a:p>
          <a:p>
            <a:r>
              <a:rPr lang="en-US" sz="1200"/>
              <a:t>control</a:t>
            </a:r>
          </a:p>
        </p:txBody>
      </p:sp>
      <p:sp>
        <p:nvSpPr>
          <p:cNvPr id="2080" name="Line 86"/>
          <p:cNvSpPr>
            <a:spLocks noChangeShapeType="1"/>
          </p:cNvSpPr>
          <p:nvPr/>
        </p:nvSpPr>
        <p:spPr bwMode="auto">
          <a:xfrm flipV="1">
            <a:off x="4343400" y="6553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Freeform 89"/>
          <p:cNvSpPr>
            <a:spLocks/>
          </p:cNvSpPr>
          <p:nvPr/>
        </p:nvSpPr>
        <p:spPr bwMode="auto">
          <a:xfrm flipH="1">
            <a:off x="3429000" y="8001000"/>
            <a:ext cx="381000" cy="3048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Line 94"/>
          <p:cNvSpPr>
            <a:spLocks noChangeShapeType="1"/>
          </p:cNvSpPr>
          <p:nvPr/>
        </p:nvSpPr>
        <p:spPr bwMode="auto">
          <a:xfrm rot="-5400000" flipH="1" flipV="1">
            <a:off x="3314700" y="66675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3" name="Line 95"/>
          <p:cNvSpPr>
            <a:spLocks noChangeShapeType="1"/>
          </p:cNvSpPr>
          <p:nvPr/>
        </p:nvSpPr>
        <p:spPr bwMode="auto">
          <a:xfrm rot="-5400000" flipH="1" flipV="1">
            <a:off x="3314700" y="68961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4" name="AutoShape 79"/>
          <p:cNvSpPr>
            <a:spLocks noChangeArrowheads="1"/>
          </p:cNvSpPr>
          <p:nvPr/>
        </p:nvSpPr>
        <p:spPr bwMode="auto">
          <a:xfrm>
            <a:off x="3657600" y="7620000"/>
            <a:ext cx="5334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Addr</a:t>
            </a:r>
          </a:p>
        </p:txBody>
      </p:sp>
      <p:sp>
        <p:nvSpPr>
          <p:cNvPr id="2085" name="Line 38"/>
          <p:cNvSpPr>
            <a:spLocks noChangeShapeType="1"/>
          </p:cNvSpPr>
          <p:nvPr/>
        </p:nvSpPr>
        <p:spPr bwMode="auto">
          <a:xfrm flipV="1">
            <a:off x="7010400" y="1135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Line 41"/>
          <p:cNvSpPr>
            <a:spLocks noChangeShapeType="1"/>
          </p:cNvSpPr>
          <p:nvPr/>
        </p:nvSpPr>
        <p:spPr bwMode="auto">
          <a:xfrm flipV="1">
            <a:off x="6553200" y="1135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AutoShape 42"/>
          <p:cNvSpPr>
            <a:spLocks noChangeArrowheads="1"/>
          </p:cNvSpPr>
          <p:nvPr/>
        </p:nvSpPr>
        <p:spPr bwMode="auto">
          <a:xfrm>
            <a:off x="63246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088" name="AutoShape 43"/>
          <p:cNvSpPr>
            <a:spLocks noChangeArrowheads="1"/>
          </p:cNvSpPr>
          <p:nvPr/>
        </p:nvSpPr>
        <p:spPr bwMode="auto">
          <a:xfrm>
            <a:off x="67818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089" name="Line 112"/>
          <p:cNvSpPr>
            <a:spLocks noChangeShapeType="1"/>
          </p:cNvSpPr>
          <p:nvPr/>
        </p:nvSpPr>
        <p:spPr bwMode="auto">
          <a:xfrm rot="-5400000" flipH="1" flipV="1">
            <a:off x="6477000" y="112776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90" name="Group 120"/>
          <p:cNvGrpSpPr>
            <a:grpSpLocks/>
          </p:cNvGrpSpPr>
          <p:nvPr/>
        </p:nvGrpSpPr>
        <p:grpSpPr bwMode="auto">
          <a:xfrm>
            <a:off x="4648200" y="8077200"/>
            <a:ext cx="152400" cy="152400"/>
            <a:chOff x="240" y="4176"/>
            <a:chExt cx="192" cy="192"/>
          </a:xfrm>
        </p:grpSpPr>
        <p:sp>
          <p:nvSpPr>
            <p:cNvPr id="2186" name="Oval 12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Rectangle 12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1" name="Group 123"/>
          <p:cNvGrpSpPr>
            <a:grpSpLocks/>
          </p:cNvGrpSpPr>
          <p:nvPr/>
        </p:nvGrpSpPr>
        <p:grpSpPr bwMode="auto">
          <a:xfrm>
            <a:off x="4648200" y="10744200"/>
            <a:ext cx="152400" cy="152400"/>
            <a:chOff x="240" y="4176"/>
            <a:chExt cx="192" cy="192"/>
          </a:xfrm>
        </p:grpSpPr>
        <p:sp>
          <p:nvSpPr>
            <p:cNvPr id="2184" name="Oval 12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5" name="Rectangle 12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2" name="Group 141"/>
          <p:cNvGrpSpPr>
            <a:grpSpLocks/>
          </p:cNvGrpSpPr>
          <p:nvPr/>
        </p:nvGrpSpPr>
        <p:grpSpPr bwMode="auto">
          <a:xfrm>
            <a:off x="7391400" y="12192000"/>
            <a:ext cx="152400" cy="152400"/>
            <a:chOff x="240" y="4176"/>
            <a:chExt cx="192" cy="192"/>
          </a:xfrm>
        </p:grpSpPr>
        <p:sp>
          <p:nvSpPr>
            <p:cNvPr id="2182" name="Oval 14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3" name="Rectangle 14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3" name="Text Box 153"/>
          <p:cNvSpPr txBox="1">
            <a:spLocks noChangeArrowheads="1"/>
          </p:cNvSpPr>
          <p:nvPr/>
        </p:nvSpPr>
        <p:spPr bwMode="auto">
          <a:xfrm>
            <a:off x="2971800" y="67818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read</a:t>
            </a:r>
          </a:p>
        </p:txBody>
      </p:sp>
      <p:sp>
        <p:nvSpPr>
          <p:cNvPr id="2094" name="Text Box 154"/>
          <p:cNvSpPr txBox="1">
            <a:spLocks noChangeArrowheads="1"/>
          </p:cNvSpPr>
          <p:nvPr/>
        </p:nvSpPr>
        <p:spPr bwMode="auto">
          <a:xfrm>
            <a:off x="2971800" y="723900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write</a:t>
            </a:r>
          </a:p>
        </p:txBody>
      </p:sp>
      <p:sp>
        <p:nvSpPr>
          <p:cNvPr id="2095" name="AutoShape 155"/>
          <p:cNvSpPr>
            <a:spLocks noChangeArrowheads="1"/>
          </p:cNvSpPr>
          <p:nvPr/>
        </p:nvSpPr>
        <p:spPr bwMode="auto">
          <a:xfrm>
            <a:off x="4876800" y="89154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fun.</a:t>
            </a:r>
          </a:p>
        </p:txBody>
      </p:sp>
      <p:sp>
        <p:nvSpPr>
          <p:cNvPr id="2096" name="Line 156"/>
          <p:cNvSpPr>
            <a:spLocks noChangeShapeType="1"/>
          </p:cNvSpPr>
          <p:nvPr/>
        </p:nvSpPr>
        <p:spPr bwMode="auto">
          <a:xfrm rot="16200000" flipV="1">
            <a:off x="4381500" y="86487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Line 10"/>
          <p:cNvSpPr>
            <a:spLocks noChangeShapeType="1"/>
          </p:cNvSpPr>
          <p:nvPr/>
        </p:nvSpPr>
        <p:spPr bwMode="auto">
          <a:xfrm flipV="1">
            <a:off x="3048000" y="15849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8" name="Text Box 163"/>
          <p:cNvSpPr txBox="1">
            <a:spLocks noChangeArrowheads="1"/>
          </p:cNvSpPr>
          <p:nvPr/>
        </p:nvSpPr>
        <p:spPr bwMode="auto">
          <a:xfrm>
            <a:off x="152400" y="13944600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Fetch</a:t>
            </a:r>
          </a:p>
        </p:txBody>
      </p:sp>
      <p:sp>
        <p:nvSpPr>
          <p:cNvPr id="2099" name="Text Box 164"/>
          <p:cNvSpPr txBox="1">
            <a:spLocks noChangeArrowheads="1"/>
          </p:cNvSpPr>
          <p:nvPr/>
        </p:nvSpPr>
        <p:spPr bwMode="auto">
          <a:xfrm>
            <a:off x="152400" y="12065000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Decode</a:t>
            </a:r>
          </a:p>
        </p:txBody>
      </p:sp>
      <p:sp>
        <p:nvSpPr>
          <p:cNvPr id="2100" name="Text Box 165"/>
          <p:cNvSpPr txBox="1">
            <a:spLocks noChangeArrowheads="1"/>
          </p:cNvSpPr>
          <p:nvPr/>
        </p:nvSpPr>
        <p:spPr bwMode="auto">
          <a:xfrm>
            <a:off x="152400" y="9067800"/>
            <a:ext cx="96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Execute</a:t>
            </a:r>
          </a:p>
        </p:txBody>
      </p:sp>
      <p:sp>
        <p:nvSpPr>
          <p:cNvPr id="2101" name="Text Box 166"/>
          <p:cNvSpPr txBox="1">
            <a:spLocks noChangeArrowheads="1"/>
          </p:cNvSpPr>
          <p:nvPr/>
        </p:nvSpPr>
        <p:spPr bwMode="auto">
          <a:xfrm>
            <a:off x="152400" y="7010400"/>
            <a:ext cx="960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Memory</a:t>
            </a:r>
          </a:p>
        </p:txBody>
      </p:sp>
      <p:sp>
        <p:nvSpPr>
          <p:cNvPr id="2102" name="Text Box 167"/>
          <p:cNvSpPr txBox="1">
            <a:spLocks noChangeArrowheads="1"/>
          </p:cNvSpPr>
          <p:nvPr/>
        </p:nvSpPr>
        <p:spPr bwMode="auto">
          <a:xfrm>
            <a:off x="5943600" y="12725400"/>
            <a:ext cx="1212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Write back</a:t>
            </a:r>
          </a:p>
        </p:txBody>
      </p:sp>
      <p:sp>
        <p:nvSpPr>
          <p:cNvPr id="2103" name="Text Box 179"/>
          <p:cNvSpPr txBox="1">
            <a:spLocks noChangeArrowheads="1"/>
          </p:cNvSpPr>
          <p:nvPr/>
        </p:nvSpPr>
        <p:spPr bwMode="auto">
          <a:xfrm>
            <a:off x="4343400" y="6537325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data out</a:t>
            </a:r>
          </a:p>
        </p:txBody>
      </p:sp>
      <p:grpSp>
        <p:nvGrpSpPr>
          <p:cNvPr id="3" name="Group 244"/>
          <p:cNvGrpSpPr>
            <a:grpSpLocks/>
          </p:cNvGrpSpPr>
          <p:nvPr/>
        </p:nvGrpSpPr>
        <p:grpSpPr bwMode="auto">
          <a:xfrm>
            <a:off x="4495800" y="12099925"/>
            <a:ext cx="1066800" cy="717550"/>
            <a:chOff x="2496" y="7622"/>
            <a:chExt cx="672" cy="452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2496" y="7632"/>
              <a:ext cx="624" cy="4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file</a:t>
              </a:r>
            </a:p>
          </p:txBody>
        </p:sp>
        <p:sp>
          <p:nvSpPr>
            <p:cNvPr id="2178" name="Text Box 181"/>
            <p:cNvSpPr txBox="1">
              <a:spLocks noChangeArrowheads="1"/>
            </p:cNvSpPr>
            <p:nvPr/>
          </p:nvSpPr>
          <p:spPr bwMode="auto">
            <a:xfrm>
              <a:off x="2592" y="762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A</a:t>
              </a:r>
            </a:p>
          </p:txBody>
        </p:sp>
        <p:sp>
          <p:nvSpPr>
            <p:cNvPr id="2179" name="Text Box 182"/>
            <p:cNvSpPr txBox="1">
              <a:spLocks noChangeArrowheads="1"/>
            </p:cNvSpPr>
            <p:nvPr/>
          </p:nvSpPr>
          <p:spPr bwMode="auto">
            <a:xfrm>
              <a:off x="2832" y="762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B</a:t>
              </a:r>
            </a:p>
          </p:txBody>
        </p:sp>
        <p:sp>
          <p:nvSpPr>
            <p:cNvPr id="2180" name="Text Box 183"/>
            <p:cNvSpPr txBox="1">
              <a:spLocks noChangeArrowheads="1"/>
            </p:cNvSpPr>
            <p:nvPr/>
          </p:nvSpPr>
          <p:spPr bwMode="auto">
            <a:xfrm>
              <a:off x="2976" y="768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M</a:t>
              </a:r>
            </a:p>
          </p:txBody>
        </p:sp>
        <p:sp>
          <p:nvSpPr>
            <p:cNvPr id="2181" name="Text Box 184"/>
            <p:cNvSpPr txBox="1">
              <a:spLocks noChangeArrowheads="1"/>
            </p:cNvSpPr>
            <p:nvPr/>
          </p:nvSpPr>
          <p:spPr bwMode="auto">
            <a:xfrm>
              <a:off x="2976" y="792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E</a:t>
              </a:r>
            </a:p>
          </p:txBody>
        </p:sp>
      </p:grpSp>
      <p:sp>
        <p:nvSpPr>
          <p:cNvPr id="2105" name="Oval 71"/>
          <p:cNvSpPr>
            <a:spLocks noChangeArrowheads="1"/>
          </p:cNvSpPr>
          <p:nvPr/>
        </p:nvSpPr>
        <p:spPr bwMode="auto">
          <a:xfrm>
            <a:off x="2209800" y="83820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106" name="Oval 36"/>
          <p:cNvSpPr>
            <a:spLocks noChangeArrowheads="1"/>
          </p:cNvSpPr>
          <p:nvPr/>
        </p:nvSpPr>
        <p:spPr bwMode="auto">
          <a:xfrm>
            <a:off x="54102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107" name="Oval 37"/>
          <p:cNvSpPr>
            <a:spLocks noChangeArrowheads="1"/>
          </p:cNvSpPr>
          <p:nvPr/>
        </p:nvSpPr>
        <p:spPr bwMode="auto">
          <a:xfrm>
            <a:off x="58674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108" name="Oval 34"/>
          <p:cNvSpPr>
            <a:spLocks noChangeArrowheads="1"/>
          </p:cNvSpPr>
          <p:nvPr/>
        </p:nvSpPr>
        <p:spPr bwMode="auto">
          <a:xfrm>
            <a:off x="63246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109" name="Oval 35"/>
          <p:cNvSpPr>
            <a:spLocks noChangeArrowheads="1"/>
          </p:cNvSpPr>
          <p:nvPr/>
        </p:nvSpPr>
        <p:spPr bwMode="auto">
          <a:xfrm>
            <a:off x="67818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110" name="Oval 6"/>
          <p:cNvSpPr>
            <a:spLocks noChangeArrowheads="1"/>
          </p:cNvSpPr>
          <p:nvPr/>
        </p:nvSpPr>
        <p:spPr bwMode="auto">
          <a:xfrm>
            <a:off x="16002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11" name="Oval 7"/>
          <p:cNvSpPr>
            <a:spLocks noChangeArrowheads="1"/>
          </p:cNvSpPr>
          <p:nvPr/>
        </p:nvSpPr>
        <p:spPr bwMode="auto">
          <a:xfrm>
            <a:off x="20574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112" name="Oval 30"/>
          <p:cNvSpPr>
            <a:spLocks noChangeArrowheads="1"/>
          </p:cNvSpPr>
          <p:nvPr/>
        </p:nvSpPr>
        <p:spPr bwMode="auto">
          <a:xfrm>
            <a:off x="25146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rA</a:t>
            </a:r>
          </a:p>
        </p:txBody>
      </p:sp>
      <p:sp>
        <p:nvSpPr>
          <p:cNvPr id="2113" name="Rectangle 13"/>
          <p:cNvSpPr>
            <a:spLocks noChangeArrowheads="1"/>
          </p:cNvSpPr>
          <p:nvPr/>
        </p:nvSpPr>
        <p:spPr bwMode="auto">
          <a:xfrm>
            <a:off x="2133600" y="16078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pCnd</a:t>
            </a:r>
          </a:p>
        </p:txBody>
      </p:sp>
      <p:grpSp>
        <p:nvGrpSpPr>
          <p:cNvPr id="2114" name="Group 210"/>
          <p:cNvGrpSpPr>
            <a:grpSpLocks/>
          </p:cNvGrpSpPr>
          <p:nvPr/>
        </p:nvGrpSpPr>
        <p:grpSpPr bwMode="auto">
          <a:xfrm>
            <a:off x="3733800" y="8229600"/>
            <a:ext cx="152400" cy="152400"/>
            <a:chOff x="240" y="4176"/>
            <a:chExt cx="192" cy="192"/>
          </a:xfrm>
        </p:grpSpPr>
        <p:sp>
          <p:nvSpPr>
            <p:cNvPr id="2175" name="Oval 21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" name="Rectangle 21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Rectangle 213"/>
          <p:cNvSpPr>
            <a:spLocks noChangeArrowheads="1"/>
          </p:cNvSpPr>
          <p:nvPr/>
        </p:nvSpPr>
        <p:spPr bwMode="auto">
          <a:xfrm>
            <a:off x="2590800" y="160782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pValM</a:t>
            </a:r>
          </a:p>
        </p:txBody>
      </p:sp>
      <p:sp>
        <p:nvSpPr>
          <p:cNvPr id="2116" name="Rectangle 214"/>
          <p:cNvSpPr>
            <a:spLocks noChangeArrowheads="1"/>
          </p:cNvSpPr>
          <p:nvPr/>
        </p:nvSpPr>
        <p:spPr bwMode="auto">
          <a:xfrm>
            <a:off x="3505200" y="160782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pValC</a:t>
            </a:r>
          </a:p>
        </p:txBody>
      </p:sp>
      <p:sp>
        <p:nvSpPr>
          <p:cNvPr id="2117" name="Rectangle 215"/>
          <p:cNvSpPr>
            <a:spLocks noChangeArrowheads="1"/>
          </p:cNvSpPr>
          <p:nvPr/>
        </p:nvSpPr>
        <p:spPr bwMode="auto">
          <a:xfrm>
            <a:off x="4419600" y="160782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pValP</a:t>
            </a:r>
          </a:p>
        </p:txBody>
      </p:sp>
      <p:sp>
        <p:nvSpPr>
          <p:cNvPr id="2118" name="Rectangle 217"/>
          <p:cNvSpPr>
            <a:spLocks noChangeArrowheads="1"/>
          </p:cNvSpPr>
          <p:nvPr/>
        </p:nvSpPr>
        <p:spPr bwMode="auto">
          <a:xfrm>
            <a:off x="1676400" y="16078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pIcode</a:t>
            </a:r>
          </a:p>
        </p:txBody>
      </p:sp>
      <p:sp>
        <p:nvSpPr>
          <p:cNvPr id="2119" name="Line 221"/>
          <p:cNvSpPr>
            <a:spLocks noChangeShapeType="1"/>
          </p:cNvSpPr>
          <p:nvPr/>
        </p:nvSpPr>
        <p:spPr bwMode="auto">
          <a:xfrm flipV="1">
            <a:off x="2743200" y="1447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Freeform 222"/>
          <p:cNvSpPr>
            <a:spLocks/>
          </p:cNvSpPr>
          <p:nvPr/>
        </p:nvSpPr>
        <p:spPr bwMode="auto">
          <a:xfrm>
            <a:off x="2743200" y="14478000"/>
            <a:ext cx="1676400" cy="152400"/>
          </a:xfrm>
          <a:custGeom>
            <a:avLst/>
            <a:gdLst>
              <a:gd name="T0" fmla="*/ 0 w 1200"/>
              <a:gd name="T1" fmla="*/ 2147483647 h 96"/>
              <a:gd name="T2" fmla="*/ 2147483647 w 1200"/>
              <a:gd name="T3" fmla="*/ 2147483647 h 96"/>
              <a:gd name="T4" fmla="*/ 2147483647 w 1200"/>
              <a:gd name="T5" fmla="*/ 0 h 96"/>
              <a:gd name="T6" fmla="*/ 0 60000 65536"/>
              <a:gd name="T7" fmla="*/ 0 60000 65536"/>
              <a:gd name="T8" fmla="*/ 0 60000 65536"/>
              <a:gd name="T9" fmla="*/ 0 w 1200"/>
              <a:gd name="T10" fmla="*/ 0 h 96"/>
              <a:gd name="T11" fmla="*/ 1200 w 120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96">
                <a:moveTo>
                  <a:pt x="0" y="96"/>
                </a:moveTo>
                <a:lnTo>
                  <a:pt x="1200" y="96"/>
                </a:lnTo>
                <a:lnTo>
                  <a:pt x="12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21" name="Group 223"/>
          <p:cNvGrpSpPr>
            <a:grpSpLocks/>
          </p:cNvGrpSpPr>
          <p:nvPr/>
        </p:nvGrpSpPr>
        <p:grpSpPr bwMode="auto">
          <a:xfrm>
            <a:off x="2667000" y="14554200"/>
            <a:ext cx="152400" cy="152400"/>
            <a:chOff x="240" y="4176"/>
            <a:chExt cx="192" cy="192"/>
          </a:xfrm>
        </p:grpSpPr>
        <p:sp>
          <p:nvSpPr>
            <p:cNvPr id="2173" name="Oval 22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" name="Rectangle 22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2" name="Line 226"/>
          <p:cNvSpPr>
            <a:spLocks noChangeShapeType="1"/>
          </p:cNvSpPr>
          <p:nvPr/>
        </p:nvSpPr>
        <p:spPr bwMode="auto">
          <a:xfrm flipV="1">
            <a:off x="3886200" y="15849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3" name="Line 227"/>
          <p:cNvSpPr>
            <a:spLocks noChangeShapeType="1"/>
          </p:cNvSpPr>
          <p:nvPr/>
        </p:nvSpPr>
        <p:spPr bwMode="auto">
          <a:xfrm flipV="1">
            <a:off x="4724400" y="15849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Line 228"/>
          <p:cNvSpPr>
            <a:spLocks noChangeShapeType="1"/>
          </p:cNvSpPr>
          <p:nvPr/>
        </p:nvSpPr>
        <p:spPr bwMode="auto">
          <a:xfrm flipV="1">
            <a:off x="1905000" y="15849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Line 229"/>
          <p:cNvSpPr>
            <a:spLocks noChangeShapeType="1"/>
          </p:cNvSpPr>
          <p:nvPr/>
        </p:nvSpPr>
        <p:spPr bwMode="auto">
          <a:xfrm flipV="1">
            <a:off x="2362200" y="1584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231"/>
          <p:cNvSpPr>
            <a:spLocks noChangeArrowheads="1"/>
          </p:cNvSpPr>
          <p:nvPr/>
        </p:nvSpPr>
        <p:spPr bwMode="auto">
          <a:xfrm>
            <a:off x="2514600" y="147066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</a:t>
            </a:r>
          </a:p>
        </p:txBody>
      </p:sp>
      <p:sp>
        <p:nvSpPr>
          <p:cNvPr id="2127" name="Oval 232"/>
          <p:cNvSpPr>
            <a:spLocks noChangeArrowheads="1"/>
          </p:cNvSpPr>
          <p:nvPr/>
        </p:nvSpPr>
        <p:spPr bwMode="auto">
          <a:xfrm>
            <a:off x="34290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128" name="Oval 233"/>
          <p:cNvSpPr>
            <a:spLocks noChangeArrowheads="1"/>
          </p:cNvSpPr>
          <p:nvPr/>
        </p:nvSpPr>
        <p:spPr bwMode="auto">
          <a:xfrm>
            <a:off x="41910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valP</a:t>
            </a:r>
          </a:p>
        </p:txBody>
      </p:sp>
      <p:sp>
        <p:nvSpPr>
          <p:cNvPr id="2129" name="Line 234"/>
          <p:cNvSpPr>
            <a:spLocks noChangeShapeType="1"/>
          </p:cNvSpPr>
          <p:nvPr/>
        </p:nvSpPr>
        <p:spPr bwMode="auto">
          <a:xfrm flipV="1">
            <a:off x="3657600" y="1348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" name="Oval 235"/>
          <p:cNvSpPr>
            <a:spLocks noChangeArrowheads="1"/>
          </p:cNvSpPr>
          <p:nvPr/>
        </p:nvSpPr>
        <p:spPr bwMode="auto">
          <a:xfrm>
            <a:off x="49530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valB</a:t>
            </a:r>
          </a:p>
        </p:txBody>
      </p:sp>
      <p:sp>
        <p:nvSpPr>
          <p:cNvPr id="2131" name="Line 236"/>
          <p:cNvSpPr>
            <a:spLocks noChangeShapeType="1"/>
          </p:cNvSpPr>
          <p:nvPr/>
        </p:nvSpPr>
        <p:spPr bwMode="auto">
          <a:xfrm flipV="1">
            <a:off x="4724400" y="1135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" name="Oval 238"/>
          <p:cNvSpPr>
            <a:spLocks noChangeArrowheads="1"/>
          </p:cNvSpPr>
          <p:nvPr/>
        </p:nvSpPr>
        <p:spPr bwMode="auto">
          <a:xfrm>
            <a:off x="44958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133" name="AutoShape 239"/>
          <p:cNvSpPr>
            <a:spLocks noChangeArrowheads="1"/>
          </p:cNvSpPr>
          <p:nvPr/>
        </p:nvSpPr>
        <p:spPr bwMode="auto">
          <a:xfrm>
            <a:off x="4267200" y="7620000"/>
            <a:ext cx="5334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Data</a:t>
            </a:r>
          </a:p>
        </p:txBody>
      </p:sp>
      <p:sp>
        <p:nvSpPr>
          <p:cNvPr id="2134" name="Line 240"/>
          <p:cNvSpPr>
            <a:spLocks noChangeShapeType="1"/>
          </p:cNvSpPr>
          <p:nvPr/>
        </p:nvSpPr>
        <p:spPr bwMode="auto">
          <a:xfrm flipV="1">
            <a:off x="4724400" y="80010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" name="Line 245"/>
          <p:cNvSpPr>
            <a:spLocks noChangeShapeType="1"/>
          </p:cNvSpPr>
          <p:nvPr/>
        </p:nvSpPr>
        <p:spPr bwMode="auto">
          <a:xfrm flipV="1">
            <a:off x="4419600" y="8001000"/>
            <a:ext cx="0" cy="510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6" name="Oval 246"/>
          <p:cNvSpPr>
            <a:spLocks noChangeArrowheads="1"/>
          </p:cNvSpPr>
          <p:nvPr/>
        </p:nvSpPr>
        <p:spPr bwMode="auto">
          <a:xfrm>
            <a:off x="3200400" y="83820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137" name="Freeform 247"/>
          <p:cNvSpPr>
            <a:spLocks/>
          </p:cNvSpPr>
          <p:nvPr/>
        </p:nvSpPr>
        <p:spPr bwMode="auto">
          <a:xfrm>
            <a:off x="3429000" y="8305800"/>
            <a:ext cx="3886200" cy="4343400"/>
          </a:xfrm>
          <a:custGeom>
            <a:avLst/>
            <a:gdLst>
              <a:gd name="T0" fmla="*/ 0 w 2448"/>
              <a:gd name="T1" fmla="*/ 2147483647 h 2736"/>
              <a:gd name="T2" fmla="*/ 0 w 2448"/>
              <a:gd name="T3" fmla="*/ 0 h 2736"/>
              <a:gd name="T4" fmla="*/ 2147483647 w 2448"/>
              <a:gd name="T5" fmla="*/ 0 h 2736"/>
              <a:gd name="T6" fmla="*/ 2147483647 w 2448"/>
              <a:gd name="T7" fmla="*/ 2147483647 h 2736"/>
              <a:gd name="T8" fmla="*/ 2147483647 w 2448"/>
              <a:gd name="T9" fmla="*/ 2147483647 h 2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8"/>
              <a:gd name="T16" fmla="*/ 0 h 2736"/>
              <a:gd name="T17" fmla="*/ 2448 w 2448"/>
              <a:gd name="T18" fmla="*/ 2736 h 2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8" h="2736">
                <a:moveTo>
                  <a:pt x="0" y="48"/>
                </a:moveTo>
                <a:lnTo>
                  <a:pt x="0" y="0"/>
                </a:lnTo>
                <a:lnTo>
                  <a:pt x="2448" y="0"/>
                </a:lnTo>
                <a:lnTo>
                  <a:pt x="2448" y="2736"/>
                </a:lnTo>
                <a:lnTo>
                  <a:pt x="1296" y="27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" name="Freeform 248"/>
          <p:cNvSpPr>
            <a:spLocks/>
          </p:cNvSpPr>
          <p:nvPr/>
        </p:nvSpPr>
        <p:spPr bwMode="auto">
          <a:xfrm>
            <a:off x="3200400" y="10058400"/>
            <a:ext cx="1524000" cy="7620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9" name="Oval 250"/>
          <p:cNvSpPr>
            <a:spLocks noChangeArrowheads="1"/>
          </p:cNvSpPr>
          <p:nvPr/>
        </p:nvSpPr>
        <p:spPr bwMode="auto">
          <a:xfrm>
            <a:off x="4114800" y="61722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valM</a:t>
            </a:r>
          </a:p>
        </p:txBody>
      </p:sp>
      <p:sp>
        <p:nvSpPr>
          <p:cNvPr id="2140" name="Freeform 251"/>
          <p:cNvSpPr>
            <a:spLocks/>
          </p:cNvSpPr>
          <p:nvPr/>
        </p:nvSpPr>
        <p:spPr bwMode="auto">
          <a:xfrm>
            <a:off x="4419600" y="13030200"/>
            <a:ext cx="1066800" cy="3581400"/>
          </a:xfrm>
          <a:custGeom>
            <a:avLst/>
            <a:gdLst>
              <a:gd name="T0" fmla="*/ 0 w 672"/>
              <a:gd name="T1" fmla="*/ 0 h 2256"/>
              <a:gd name="T2" fmla="*/ 2147483647 w 672"/>
              <a:gd name="T3" fmla="*/ 0 h 2256"/>
              <a:gd name="T4" fmla="*/ 2147483647 w 672"/>
              <a:gd name="T5" fmla="*/ 2147483647 h 2256"/>
              <a:gd name="T6" fmla="*/ 2147483647 w 672"/>
              <a:gd name="T7" fmla="*/ 2147483647 h 2256"/>
              <a:gd name="T8" fmla="*/ 2147483647 w 672"/>
              <a:gd name="T9" fmla="*/ 2147483647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2256"/>
              <a:gd name="T17" fmla="*/ 672 w 672"/>
              <a:gd name="T18" fmla="*/ 2256 h 2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2256">
                <a:moveTo>
                  <a:pt x="0" y="0"/>
                </a:moveTo>
                <a:lnTo>
                  <a:pt x="672" y="0"/>
                </a:lnTo>
                <a:lnTo>
                  <a:pt x="672" y="2256"/>
                </a:lnTo>
                <a:lnTo>
                  <a:pt x="192" y="2256"/>
                </a:lnTo>
                <a:lnTo>
                  <a:pt x="192" y="216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1" name="Group 252"/>
          <p:cNvGrpSpPr>
            <a:grpSpLocks/>
          </p:cNvGrpSpPr>
          <p:nvPr/>
        </p:nvGrpSpPr>
        <p:grpSpPr bwMode="auto">
          <a:xfrm>
            <a:off x="4343400" y="12954000"/>
            <a:ext cx="152400" cy="152400"/>
            <a:chOff x="240" y="4176"/>
            <a:chExt cx="192" cy="192"/>
          </a:xfrm>
        </p:grpSpPr>
        <p:sp>
          <p:nvSpPr>
            <p:cNvPr id="2171" name="Oval 25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" name="Rectangle 25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2" name="Freeform 259"/>
          <p:cNvSpPr>
            <a:spLocks/>
          </p:cNvSpPr>
          <p:nvPr/>
        </p:nvSpPr>
        <p:spPr bwMode="auto">
          <a:xfrm>
            <a:off x="2895600" y="10058400"/>
            <a:ext cx="762000" cy="2895600"/>
          </a:xfrm>
          <a:custGeom>
            <a:avLst/>
            <a:gdLst>
              <a:gd name="T0" fmla="*/ 2147483647 w 480"/>
              <a:gd name="T1" fmla="*/ 2147483647 h 1824"/>
              <a:gd name="T2" fmla="*/ 0 w 480"/>
              <a:gd name="T3" fmla="*/ 2147483647 h 1824"/>
              <a:gd name="T4" fmla="*/ 0 w 480"/>
              <a:gd name="T5" fmla="*/ 0 h 1824"/>
              <a:gd name="T6" fmla="*/ 0 60000 65536"/>
              <a:gd name="T7" fmla="*/ 0 60000 65536"/>
              <a:gd name="T8" fmla="*/ 0 60000 65536"/>
              <a:gd name="T9" fmla="*/ 0 w 480"/>
              <a:gd name="T10" fmla="*/ 0 h 1824"/>
              <a:gd name="T11" fmla="*/ 480 w 480"/>
              <a:gd name="T12" fmla="*/ 1824 h 1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824">
                <a:moveTo>
                  <a:pt x="480" y="1824"/>
                </a:moveTo>
                <a:lnTo>
                  <a:pt x="0" y="182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3" name="Group 260"/>
          <p:cNvGrpSpPr>
            <a:grpSpLocks/>
          </p:cNvGrpSpPr>
          <p:nvPr/>
        </p:nvGrpSpPr>
        <p:grpSpPr bwMode="auto">
          <a:xfrm>
            <a:off x="3581400" y="12877800"/>
            <a:ext cx="152400" cy="152400"/>
            <a:chOff x="240" y="4176"/>
            <a:chExt cx="192" cy="192"/>
          </a:xfrm>
        </p:grpSpPr>
        <p:sp>
          <p:nvSpPr>
            <p:cNvPr id="2169" name="Oval 26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Rectangle 26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4" name="Text Box 269"/>
          <p:cNvSpPr txBox="1">
            <a:spLocks noChangeArrowheads="1"/>
          </p:cNvSpPr>
          <p:nvPr/>
        </p:nvSpPr>
        <p:spPr bwMode="auto">
          <a:xfrm>
            <a:off x="152400" y="15436850"/>
            <a:ext cx="465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PC</a:t>
            </a:r>
          </a:p>
        </p:txBody>
      </p:sp>
      <p:sp>
        <p:nvSpPr>
          <p:cNvPr id="2145" name="Freeform 271"/>
          <p:cNvSpPr>
            <a:spLocks/>
          </p:cNvSpPr>
          <p:nvPr/>
        </p:nvSpPr>
        <p:spPr bwMode="auto">
          <a:xfrm>
            <a:off x="1371600" y="12877800"/>
            <a:ext cx="533400" cy="3810000"/>
          </a:xfrm>
          <a:custGeom>
            <a:avLst/>
            <a:gdLst>
              <a:gd name="T0" fmla="*/ 2147483647 w 336"/>
              <a:gd name="T1" fmla="*/ 2147483647 h 2400"/>
              <a:gd name="T2" fmla="*/ 2147483647 w 336"/>
              <a:gd name="T3" fmla="*/ 0 h 2400"/>
              <a:gd name="T4" fmla="*/ 0 w 336"/>
              <a:gd name="T5" fmla="*/ 0 h 2400"/>
              <a:gd name="T6" fmla="*/ 0 w 336"/>
              <a:gd name="T7" fmla="*/ 2147483647 h 2400"/>
              <a:gd name="T8" fmla="*/ 2147483647 w 336"/>
              <a:gd name="T9" fmla="*/ 2147483647 h 2400"/>
              <a:gd name="T10" fmla="*/ 2147483647 w 336"/>
              <a:gd name="T11" fmla="*/ 2147483647 h 2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6"/>
              <a:gd name="T19" fmla="*/ 0 h 2400"/>
              <a:gd name="T20" fmla="*/ 336 w 336"/>
              <a:gd name="T21" fmla="*/ 2400 h 2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6" h="2400">
                <a:moveTo>
                  <a:pt x="288" y="144"/>
                </a:moveTo>
                <a:lnTo>
                  <a:pt x="288" y="0"/>
                </a:lnTo>
                <a:lnTo>
                  <a:pt x="0" y="0"/>
                </a:lnTo>
                <a:lnTo>
                  <a:pt x="0" y="2400"/>
                </a:lnTo>
                <a:lnTo>
                  <a:pt x="336" y="2400"/>
                </a:lnTo>
                <a:lnTo>
                  <a:pt x="336" y="225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6" name="Freeform 273"/>
          <p:cNvSpPr>
            <a:spLocks/>
          </p:cNvSpPr>
          <p:nvPr/>
        </p:nvSpPr>
        <p:spPr bwMode="auto">
          <a:xfrm>
            <a:off x="3657600" y="12954000"/>
            <a:ext cx="1905000" cy="3810000"/>
          </a:xfrm>
          <a:custGeom>
            <a:avLst/>
            <a:gdLst>
              <a:gd name="T0" fmla="*/ 0 w 1200"/>
              <a:gd name="T1" fmla="*/ 2147483647 h 2400"/>
              <a:gd name="T2" fmla="*/ 0 w 1200"/>
              <a:gd name="T3" fmla="*/ 0 h 2400"/>
              <a:gd name="T4" fmla="*/ 2147483647 w 1200"/>
              <a:gd name="T5" fmla="*/ 0 h 2400"/>
              <a:gd name="T6" fmla="*/ 2147483647 w 1200"/>
              <a:gd name="T7" fmla="*/ 2147483647 h 2400"/>
              <a:gd name="T8" fmla="*/ 2147483647 w 1200"/>
              <a:gd name="T9" fmla="*/ 2147483647 h 2400"/>
              <a:gd name="T10" fmla="*/ 2147483647 w 1200"/>
              <a:gd name="T11" fmla="*/ 2147483647 h 2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400"/>
              <a:gd name="T20" fmla="*/ 1200 w 1200"/>
              <a:gd name="T21" fmla="*/ 2400 h 2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400">
                <a:moveTo>
                  <a:pt x="0" y="96"/>
                </a:moveTo>
                <a:lnTo>
                  <a:pt x="0" y="0"/>
                </a:lnTo>
                <a:lnTo>
                  <a:pt x="1200" y="0"/>
                </a:lnTo>
                <a:lnTo>
                  <a:pt x="1200" y="2400"/>
                </a:lnTo>
                <a:lnTo>
                  <a:pt x="144" y="2400"/>
                </a:lnTo>
                <a:lnTo>
                  <a:pt x="144" y="22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7" name="Freeform 275"/>
          <p:cNvSpPr>
            <a:spLocks/>
          </p:cNvSpPr>
          <p:nvPr/>
        </p:nvSpPr>
        <p:spPr bwMode="auto">
          <a:xfrm>
            <a:off x="3048000" y="6019800"/>
            <a:ext cx="4419600" cy="10896600"/>
          </a:xfrm>
          <a:custGeom>
            <a:avLst/>
            <a:gdLst>
              <a:gd name="T0" fmla="*/ 2147483647 w 2784"/>
              <a:gd name="T1" fmla="*/ 2147483647 h 6864"/>
              <a:gd name="T2" fmla="*/ 2147483647 w 2784"/>
              <a:gd name="T3" fmla="*/ 0 h 6864"/>
              <a:gd name="T4" fmla="*/ 2147483647 w 2784"/>
              <a:gd name="T5" fmla="*/ 0 h 6864"/>
              <a:gd name="T6" fmla="*/ 2147483647 w 2784"/>
              <a:gd name="T7" fmla="*/ 2147483647 h 6864"/>
              <a:gd name="T8" fmla="*/ 0 w 2784"/>
              <a:gd name="T9" fmla="*/ 2147483647 h 6864"/>
              <a:gd name="T10" fmla="*/ 0 w 2784"/>
              <a:gd name="T11" fmla="*/ 2147483647 h 6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84"/>
              <a:gd name="T19" fmla="*/ 0 h 6864"/>
              <a:gd name="T20" fmla="*/ 2784 w 2784"/>
              <a:gd name="T21" fmla="*/ 6864 h 6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84" h="6864">
                <a:moveTo>
                  <a:pt x="816" y="96"/>
                </a:moveTo>
                <a:lnTo>
                  <a:pt x="816" y="0"/>
                </a:lnTo>
                <a:lnTo>
                  <a:pt x="2784" y="0"/>
                </a:lnTo>
                <a:lnTo>
                  <a:pt x="2784" y="6864"/>
                </a:lnTo>
                <a:lnTo>
                  <a:pt x="0" y="6864"/>
                </a:lnTo>
                <a:lnTo>
                  <a:pt x="0" y="6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8" name="Freeform 276"/>
          <p:cNvSpPr>
            <a:spLocks/>
          </p:cNvSpPr>
          <p:nvPr/>
        </p:nvSpPr>
        <p:spPr bwMode="auto">
          <a:xfrm>
            <a:off x="1143000" y="8229600"/>
            <a:ext cx="1295400" cy="8610600"/>
          </a:xfrm>
          <a:custGeom>
            <a:avLst/>
            <a:gdLst>
              <a:gd name="T0" fmla="*/ 2147483647 w 816"/>
              <a:gd name="T1" fmla="*/ 2147483647 h 5424"/>
              <a:gd name="T2" fmla="*/ 2147483647 w 816"/>
              <a:gd name="T3" fmla="*/ 0 h 5424"/>
              <a:gd name="T4" fmla="*/ 0 w 816"/>
              <a:gd name="T5" fmla="*/ 0 h 5424"/>
              <a:gd name="T6" fmla="*/ 0 w 816"/>
              <a:gd name="T7" fmla="*/ 2147483647 h 5424"/>
              <a:gd name="T8" fmla="*/ 2147483647 w 816"/>
              <a:gd name="T9" fmla="*/ 2147483647 h 5424"/>
              <a:gd name="T10" fmla="*/ 2147483647 w 816"/>
              <a:gd name="T11" fmla="*/ 2147483647 h 54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5424"/>
              <a:gd name="T20" fmla="*/ 816 w 816"/>
              <a:gd name="T21" fmla="*/ 5424 h 54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5424">
                <a:moveTo>
                  <a:pt x="816" y="96"/>
                </a:moveTo>
                <a:lnTo>
                  <a:pt x="816" y="0"/>
                </a:lnTo>
                <a:lnTo>
                  <a:pt x="0" y="0"/>
                </a:lnTo>
                <a:lnTo>
                  <a:pt x="0" y="5424"/>
                </a:lnTo>
                <a:lnTo>
                  <a:pt x="768" y="5424"/>
                </a:lnTo>
                <a:lnTo>
                  <a:pt x="768" y="5184"/>
                </a:ln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9" name="Group 210"/>
          <p:cNvGrpSpPr>
            <a:grpSpLocks/>
          </p:cNvGrpSpPr>
          <p:nvPr/>
        </p:nvGrpSpPr>
        <p:grpSpPr bwMode="auto">
          <a:xfrm>
            <a:off x="1066800" y="11658600"/>
            <a:ext cx="152400" cy="152400"/>
            <a:chOff x="240" y="4176"/>
            <a:chExt cx="192" cy="192"/>
          </a:xfrm>
        </p:grpSpPr>
        <p:sp>
          <p:nvSpPr>
            <p:cNvPr id="2167" name="Oval 21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" name="Rectangle 21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" name="Oval 71"/>
          <p:cNvSpPr>
            <a:spLocks noChangeArrowheads="1"/>
          </p:cNvSpPr>
          <p:nvPr/>
        </p:nvSpPr>
        <p:spPr bwMode="auto">
          <a:xfrm>
            <a:off x="1295400" y="5638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cxnSp>
        <p:nvCxnSpPr>
          <p:cNvPr id="2151" name="Straight Connector 119"/>
          <p:cNvCxnSpPr>
            <a:cxnSpLocks noChangeShapeType="1"/>
          </p:cNvCxnSpPr>
          <p:nvPr/>
        </p:nvCxnSpPr>
        <p:spPr bwMode="auto">
          <a:xfrm>
            <a:off x="1676400" y="6629400"/>
            <a:ext cx="21336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" name="Straight Connector 120"/>
          <p:cNvCxnSpPr>
            <a:cxnSpLocks noChangeShapeType="1"/>
            <a:stCxn id="2150" idx="4"/>
          </p:cNvCxnSpPr>
          <p:nvPr/>
        </p:nvCxnSpPr>
        <p:spPr bwMode="auto">
          <a:xfrm rot="5400000">
            <a:off x="1447801" y="6096000"/>
            <a:ext cx="152400" cy="31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" name="Straight Connector 125"/>
          <p:cNvCxnSpPr>
            <a:cxnSpLocks noChangeShapeType="1"/>
          </p:cNvCxnSpPr>
          <p:nvPr/>
        </p:nvCxnSpPr>
        <p:spPr bwMode="auto">
          <a:xfrm rot="5400000">
            <a:off x="3732213" y="6705600"/>
            <a:ext cx="15398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" name="Text Box 153"/>
          <p:cNvSpPr txBox="1">
            <a:spLocks noChangeArrowheads="1"/>
          </p:cNvSpPr>
          <p:nvPr/>
        </p:nvSpPr>
        <p:spPr bwMode="auto">
          <a:xfrm>
            <a:off x="2438400" y="6400800"/>
            <a:ext cx="1219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dmem_error</a:t>
            </a:r>
          </a:p>
        </p:txBody>
      </p:sp>
      <p:sp>
        <p:nvSpPr>
          <p:cNvPr id="2155" name="AutoShape 44"/>
          <p:cNvSpPr>
            <a:spLocks noChangeArrowheads="1"/>
          </p:cNvSpPr>
          <p:nvPr/>
        </p:nvSpPr>
        <p:spPr bwMode="auto">
          <a:xfrm>
            <a:off x="1295400" y="61722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tat</a:t>
            </a:r>
            <a:endParaRPr lang="en-US" sz="1200" dirty="0"/>
          </a:p>
        </p:txBody>
      </p:sp>
      <p:cxnSp>
        <p:nvCxnSpPr>
          <p:cNvPr id="2156" name="Straight Connector 125"/>
          <p:cNvCxnSpPr>
            <a:cxnSpLocks noChangeShapeType="1"/>
          </p:cNvCxnSpPr>
          <p:nvPr/>
        </p:nvCxnSpPr>
        <p:spPr bwMode="auto">
          <a:xfrm rot="5400000">
            <a:off x="1600200" y="6553200"/>
            <a:ext cx="15398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" name="Line 77"/>
          <p:cNvSpPr>
            <a:spLocks noChangeShapeType="1"/>
          </p:cNvSpPr>
          <p:nvPr/>
        </p:nvSpPr>
        <p:spPr bwMode="auto">
          <a:xfrm flipV="1">
            <a:off x="1524000" y="6477000"/>
            <a:ext cx="0" cy="7696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8" name="Straight Connector 118"/>
          <p:cNvCxnSpPr>
            <a:cxnSpLocks noChangeShapeType="1"/>
            <a:stCxn id="2157" idx="0"/>
          </p:cNvCxnSpPr>
          <p:nvPr/>
        </p:nvCxnSpPr>
        <p:spPr bwMode="auto">
          <a:xfrm rot="16200000" flipH="1">
            <a:off x="1599406" y="14097794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" name="Text Box 153"/>
          <p:cNvSpPr txBox="1">
            <a:spLocks noChangeArrowheads="1"/>
          </p:cNvSpPr>
          <p:nvPr/>
        </p:nvSpPr>
        <p:spPr bwMode="auto">
          <a:xfrm>
            <a:off x="1524000" y="10744200"/>
            <a:ext cx="1219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instr_valid</a:t>
            </a:r>
          </a:p>
          <a:p>
            <a:pPr algn="l" eaLnBrk="1" hangingPunct="1"/>
            <a:endParaRPr lang="en-US" sz="1000"/>
          </a:p>
          <a:p>
            <a:pPr algn="l" eaLnBrk="1" hangingPunct="1"/>
            <a:r>
              <a:rPr lang="en-US" sz="1000"/>
              <a:t>imem_error</a:t>
            </a:r>
          </a:p>
        </p:txBody>
      </p:sp>
      <p:sp>
        <p:nvSpPr>
          <p:cNvPr id="2160" name="Line 24"/>
          <p:cNvSpPr>
            <a:spLocks noChangeShapeType="1"/>
          </p:cNvSpPr>
          <p:nvPr/>
        </p:nvSpPr>
        <p:spPr bwMode="auto">
          <a:xfrm flipV="1">
            <a:off x="1371600" y="6477000"/>
            <a:ext cx="0" cy="640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61" name="Group 210"/>
          <p:cNvGrpSpPr>
            <a:grpSpLocks/>
          </p:cNvGrpSpPr>
          <p:nvPr/>
        </p:nvGrpSpPr>
        <p:grpSpPr bwMode="auto">
          <a:xfrm>
            <a:off x="1295400" y="12801600"/>
            <a:ext cx="152400" cy="152400"/>
            <a:chOff x="240" y="4176"/>
            <a:chExt cx="192" cy="192"/>
          </a:xfrm>
        </p:grpSpPr>
        <p:sp>
          <p:nvSpPr>
            <p:cNvPr id="2165" name="Oval 21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" name="Rectangle 21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62" name="Straight Connector 125"/>
          <p:cNvCxnSpPr>
            <a:cxnSpLocks noChangeShapeType="1"/>
          </p:cNvCxnSpPr>
          <p:nvPr/>
        </p:nvCxnSpPr>
        <p:spPr bwMode="auto">
          <a:xfrm rot="5400000" flipH="1" flipV="1">
            <a:off x="1296194" y="13334206"/>
            <a:ext cx="152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3" name="Straight Connector 125"/>
          <p:cNvCxnSpPr>
            <a:cxnSpLocks noChangeShapeType="1"/>
          </p:cNvCxnSpPr>
          <p:nvPr/>
        </p:nvCxnSpPr>
        <p:spPr bwMode="auto">
          <a:xfrm rot="16200000" flipH="1">
            <a:off x="1296194" y="12496006"/>
            <a:ext cx="152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4" name="Straight Connector 118"/>
          <p:cNvCxnSpPr>
            <a:cxnSpLocks noChangeShapeType="1"/>
            <a:endCxn id="2068" idx="1"/>
          </p:cNvCxnSpPr>
          <p:nvPr/>
        </p:nvCxnSpPr>
        <p:spPr bwMode="auto">
          <a:xfrm>
            <a:off x="1143000" y="11734800"/>
            <a:ext cx="42672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68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38</cp:revision>
  <dcterms:created xsi:type="dcterms:W3CDTF">2001-12-20T15:11:49Z</dcterms:created>
  <dcterms:modified xsi:type="dcterms:W3CDTF">2014-11-14T23:33:07Z</dcterms:modified>
</cp:coreProperties>
</file>