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9144000" cy="18288000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charset="0"/>
        <a:ea typeface="ＭＳ Ｐゴシック" charset="0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charset="0"/>
        <a:ea typeface="ＭＳ Ｐゴシック" charset="0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charset="0"/>
        <a:ea typeface="ＭＳ Ｐゴシック" charset="0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charset="0"/>
        <a:ea typeface="ＭＳ Ｐゴシック" charset="0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charset="0"/>
        <a:ea typeface="ＭＳ Ｐゴシック" charset="0"/>
        <a:cs typeface="+mn-cs"/>
      </a:defRPr>
    </a:lvl5pPr>
    <a:lvl6pPr marL="2286000" algn="l" defTabSz="457200" rtl="0" eaLnBrk="1" latinLnBrk="0" hangingPunct="1">
      <a:defRPr sz="1400" kern="1200">
        <a:solidFill>
          <a:schemeClr val="tx1"/>
        </a:solidFill>
        <a:latin typeface="Helvetica" charset="0"/>
        <a:ea typeface="ＭＳ Ｐゴシック" charset="0"/>
        <a:cs typeface="+mn-cs"/>
      </a:defRPr>
    </a:lvl6pPr>
    <a:lvl7pPr marL="2743200" algn="l" defTabSz="457200" rtl="0" eaLnBrk="1" latinLnBrk="0" hangingPunct="1">
      <a:defRPr sz="1400" kern="1200">
        <a:solidFill>
          <a:schemeClr val="tx1"/>
        </a:solidFill>
        <a:latin typeface="Helvetica" charset="0"/>
        <a:ea typeface="ＭＳ Ｐゴシック" charset="0"/>
        <a:cs typeface="+mn-cs"/>
      </a:defRPr>
    </a:lvl7pPr>
    <a:lvl8pPr marL="3200400" algn="l" defTabSz="457200" rtl="0" eaLnBrk="1" latinLnBrk="0" hangingPunct="1">
      <a:defRPr sz="1400" kern="1200">
        <a:solidFill>
          <a:schemeClr val="tx1"/>
        </a:solidFill>
        <a:latin typeface="Helvetica" charset="0"/>
        <a:ea typeface="ＭＳ Ｐゴシック" charset="0"/>
        <a:cs typeface="+mn-cs"/>
      </a:defRPr>
    </a:lvl8pPr>
    <a:lvl9pPr marL="3657600" algn="l" defTabSz="457200" rtl="0" eaLnBrk="1" latinLnBrk="0" hangingPunct="1">
      <a:defRPr sz="1400" kern="1200">
        <a:solidFill>
          <a:schemeClr val="tx1"/>
        </a:solidFill>
        <a:latin typeface="Helvetica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8080"/>
    <a:srgbClr val="66CCFF"/>
    <a:srgbClr val="99FFCC"/>
    <a:srgbClr val="66FFFF"/>
    <a:srgbClr val="66FFCC"/>
    <a:srgbClr val="4D4D4D"/>
    <a:srgbClr val="777777"/>
    <a:srgbClr val="1C1C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50" d="100"/>
          <a:sy n="50" d="100"/>
        </p:scale>
        <p:origin x="-2096" y="248"/>
      </p:cViewPr>
      <p:guideLst>
        <p:guide orient="horz" pos="10656"/>
        <p:guide pos="3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smtClean="0">
                <a:latin typeface="Helvetica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Helvetica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4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smtClean="0">
                <a:latin typeface="Helvetica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5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4B97FD9-931D-8D49-8F8C-55A30A00D50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263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smtClean="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571750" y="685800"/>
            <a:ext cx="17145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smtClean="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</a:defRPr>
            </a:lvl1pPr>
          </a:lstStyle>
          <a:p>
            <a:fld id="{58D4B863-76CA-D846-A341-589553C5E5A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9379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eaLnBrk="1" hangingPunct="1"/>
            <a:fld id="{2644F937-8598-C448-A52D-ECBC385157D4}" type="slidenum">
              <a:rPr lang="en-US" sz="1200">
                <a:latin typeface="Times New Roman" charset="0"/>
              </a:rPr>
              <a:pPr eaLnBrk="1" hangingPunct="1"/>
              <a:t>1</a:t>
            </a:fld>
            <a:endParaRPr lang="en-US" sz="1200">
              <a:latin typeface="Times New Roman" charset="0"/>
            </a:endParaRPr>
          </a:p>
        </p:txBody>
      </p:sp>
      <p:sp>
        <p:nvSpPr>
          <p:cNvPr id="4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681663"/>
            <a:ext cx="7772400" cy="39195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0363200"/>
            <a:ext cx="6400800" cy="4673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2AD9774-DE25-D940-8113-DC337F3BFB3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320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F63843-5C0E-D84C-B0AF-110589A92DC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463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1625600"/>
            <a:ext cx="1943100" cy="14630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625600"/>
            <a:ext cx="5676900" cy="14630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96A9A99-C912-854A-843C-DACD2C1B3A7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421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6A6D68-4F63-D641-8CCB-13A0572FED2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751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1752263"/>
            <a:ext cx="7772400" cy="36322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7751763"/>
            <a:ext cx="7772400" cy="40005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056DFE-46E2-6C42-957D-52C059E004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386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5283200"/>
            <a:ext cx="3810000" cy="1097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5283200"/>
            <a:ext cx="3810000" cy="1097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4A996B2-BD0C-3E4A-8B36-F82AFB8978D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699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31838"/>
            <a:ext cx="8229600" cy="3048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094163"/>
            <a:ext cx="4040188" cy="17049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5799138"/>
            <a:ext cx="4040188" cy="105378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4094163"/>
            <a:ext cx="4041775" cy="17049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5799138"/>
            <a:ext cx="4041775" cy="105378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C8168EE-1374-B94E-90E5-08B3B162083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567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50AB89F-E654-584B-AB36-751D6EDB317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977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2037840-6000-004E-AF87-0CFAB110482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782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28663"/>
            <a:ext cx="3008313" cy="30988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728663"/>
            <a:ext cx="5111750" cy="156083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827463"/>
            <a:ext cx="3008313" cy="125095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739E3B1-E789-A249-A263-B7491D41386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819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12801600"/>
            <a:ext cx="5486400" cy="15113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633538"/>
            <a:ext cx="5486400" cy="10972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14312900"/>
            <a:ext cx="5486400" cy="21463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C824A2-797C-4440-80AB-2A71B039C11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954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625600"/>
            <a:ext cx="777240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5283200"/>
            <a:ext cx="7772400" cy="1097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16662400"/>
            <a:ext cx="19050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mtClean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16662400"/>
            <a:ext cx="28956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16662400"/>
            <a:ext cx="19050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>
                <a:latin typeface="Times New Roman" charset="0"/>
              </a:defRPr>
            </a:lvl1pPr>
          </a:lstStyle>
          <a:p>
            <a:fld id="{E2B7342E-3F07-8140-890A-428169FA2B1F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Freeform 343"/>
          <p:cNvSpPr>
            <a:spLocks/>
          </p:cNvSpPr>
          <p:nvPr/>
        </p:nvSpPr>
        <p:spPr bwMode="auto">
          <a:xfrm>
            <a:off x="2514600" y="14478000"/>
            <a:ext cx="457200" cy="304800"/>
          </a:xfrm>
          <a:custGeom>
            <a:avLst/>
            <a:gdLst>
              <a:gd name="T0" fmla="*/ 0 w 384"/>
              <a:gd name="T1" fmla="*/ 192 h 192"/>
              <a:gd name="T2" fmla="*/ 192 w 384"/>
              <a:gd name="T3" fmla="*/ 0 h 192"/>
              <a:gd name="T4" fmla="*/ 384 w 384"/>
              <a:gd name="T5" fmla="*/ 192 h 192"/>
              <a:gd name="T6" fmla="*/ 0 w 384"/>
              <a:gd name="T7" fmla="*/ 192 h 192"/>
              <a:gd name="T8" fmla="*/ 0 60000 65536"/>
              <a:gd name="T9" fmla="*/ 0 60000 65536"/>
              <a:gd name="T10" fmla="*/ 0 60000 65536"/>
              <a:gd name="T11" fmla="*/ 0 60000 65536"/>
              <a:gd name="T12" fmla="*/ 0 w 384"/>
              <a:gd name="T13" fmla="*/ 0 h 192"/>
              <a:gd name="T14" fmla="*/ 384 w 384"/>
              <a:gd name="T15" fmla="*/ 192 h 19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84" h="192">
                <a:moveTo>
                  <a:pt x="0" y="192"/>
                </a:moveTo>
                <a:lnTo>
                  <a:pt x="192" y="0"/>
                </a:lnTo>
                <a:lnTo>
                  <a:pt x="384" y="192"/>
                </a:lnTo>
                <a:lnTo>
                  <a:pt x="0" y="192"/>
                </a:lnTo>
                <a:close/>
              </a:path>
            </a:pathLst>
          </a:custGeom>
          <a:solidFill>
            <a:schemeClr val="tx1"/>
          </a:solidFill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051" name="Freeform 346"/>
          <p:cNvSpPr>
            <a:spLocks/>
          </p:cNvSpPr>
          <p:nvPr/>
        </p:nvSpPr>
        <p:spPr bwMode="auto">
          <a:xfrm>
            <a:off x="4114800" y="14478000"/>
            <a:ext cx="457200" cy="304800"/>
          </a:xfrm>
          <a:custGeom>
            <a:avLst/>
            <a:gdLst>
              <a:gd name="T0" fmla="*/ 0 w 384"/>
              <a:gd name="T1" fmla="*/ 192 h 192"/>
              <a:gd name="T2" fmla="*/ 192 w 384"/>
              <a:gd name="T3" fmla="*/ 0 h 192"/>
              <a:gd name="T4" fmla="*/ 384 w 384"/>
              <a:gd name="T5" fmla="*/ 192 h 192"/>
              <a:gd name="T6" fmla="*/ 0 w 384"/>
              <a:gd name="T7" fmla="*/ 192 h 192"/>
              <a:gd name="T8" fmla="*/ 0 60000 65536"/>
              <a:gd name="T9" fmla="*/ 0 60000 65536"/>
              <a:gd name="T10" fmla="*/ 0 60000 65536"/>
              <a:gd name="T11" fmla="*/ 0 60000 65536"/>
              <a:gd name="T12" fmla="*/ 0 w 384"/>
              <a:gd name="T13" fmla="*/ 0 h 192"/>
              <a:gd name="T14" fmla="*/ 384 w 384"/>
              <a:gd name="T15" fmla="*/ 192 h 19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84" h="192">
                <a:moveTo>
                  <a:pt x="0" y="192"/>
                </a:moveTo>
                <a:lnTo>
                  <a:pt x="192" y="0"/>
                </a:lnTo>
                <a:lnTo>
                  <a:pt x="384" y="192"/>
                </a:lnTo>
                <a:lnTo>
                  <a:pt x="0" y="192"/>
                </a:lnTo>
                <a:close/>
              </a:path>
            </a:pathLst>
          </a:custGeom>
          <a:solidFill>
            <a:schemeClr val="tx1"/>
          </a:solidFill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052" name="Rectangle 296"/>
          <p:cNvSpPr>
            <a:spLocks noChangeArrowheads="1"/>
          </p:cNvSpPr>
          <p:nvPr/>
        </p:nvSpPr>
        <p:spPr bwMode="auto">
          <a:xfrm>
            <a:off x="2590800" y="4800600"/>
            <a:ext cx="304800" cy="906780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1676400" y="13868400"/>
            <a:ext cx="2057400" cy="6096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91430" tIns="45715" rIns="91430" bIns="45715" anchor="ctr"/>
          <a:lstStyle/>
          <a:p>
            <a:pPr>
              <a:defRPr/>
            </a:pPr>
            <a:r>
              <a:rPr lang="en-US">
                <a:latin typeface="Helvetica" pitchFamily="34" charset="0"/>
                <a:ea typeface="+mn-ea"/>
              </a:rPr>
              <a:t>Instruction</a:t>
            </a:r>
          </a:p>
          <a:p>
            <a:pPr>
              <a:defRPr/>
            </a:pPr>
            <a:r>
              <a:rPr lang="en-US">
                <a:latin typeface="Helvetica" pitchFamily="34" charset="0"/>
                <a:ea typeface="+mn-ea"/>
              </a:rPr>
              <a:t>memory</a:t>
            </a:r>
          </a:p>
        </p:txBody>
      </p:sp>
      <p:sp>
        <p:nvSpPr>
          <p:cNvPr id="2065" name="Rectangle 17"/>
          <p:cNvSpPr>
            <a:spLocks noChangeArrowheads="1"/>
          </p:cNvSpPr>
          <p:nvPr/>
        </p:nvSpPr>
        <p:spPr bwMode="auto">
          <a:xfrm>
            <a:off x="3886200" y="13868400"/>
            <a:ext cx="914400" cy="6096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91430" tIns="45715" rIns="91430" bIns="45715" anchor="ctr"/>
          <a:lstStyle/>
          <a:p>
            <a:pPr>
              <a:defRPr/>
            </a:pPr>
            <a:r>
              <a:rPr lang="en-US">
                <a:latin typeface="Helvetica" pitchFamily="34" charset="0"/>
                <a:ea typeface="+mn-ea"/>
              </a:rPr>
              <a:t>PC</a:t>
            </a:r>
          </a:p>
          <a:p>
            <a:pPr>
              <a:defRPr/>
            </a:pPr>
            <a:r>
              <a:rPr lang="en-US">
                <a:latin typeface="Helvetica" pitchFamily="34" charset="0"/>
                <a:ea typeface="+mn-ea"/>
              </a:rPr>
              <a:t>increment</a:t>
            </a:r>
          </a:p>
        </p:txBody>
      </p:sp>
      <p:sp>
        <p:nvSpPr>
          <p:cNvPr id="2115" name="Rectangle 67"/>
          <p:cNvSpPr>
            <a:spLocks noChangeArrowheads="1"/>
          </p:cNvSpPr>
          <p:nvPr/>
        </p:nvSpPr>
        <p:spPr bwMode="auto">
          <a:xfrm>
            <a:off x="3505200" y="9296400"/>
            <a:ext cx="533400" cy="3810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91430" tIns="45715" rIns="91430" bIns="45715" anchor="ctr"/>
          <a:lstStyle/>
          <a:p>
            <a:pPr>
              <a:defRPr/>
            </a:pPr>
            <a:r>
              <a:rPr lang="en-US">
                <a:latin typeface="Helvetica" pitchFamily="34" charset="0"/>
                <a:ea typeface="+mn-ea"/>
              </a:rPr>
              <a:t>CC</a:t>
            </a:r>
          </a:p>
        </p:txBody>
      </p:sp>
      <p:sp>
        <p:nvSpPr>
          <p:cNvPr id="2104" name="AutoShape 56"/>
          <p:cNvSpPr>
            <a:spLocks noChangeArrowheads="1"/>
          </p:cNvSpPr>
          <p:nvPr/>
        </p:nvSpPr>
        <p:spPr bwMode="auto">
          <a:xfrm flipV="1">
            <a:off x="4114800" y="9372600"/>
            <a:ext cx="1295400" cy="457200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rot="10800000" wrap="none" lIns="91430" tIns="45715" rIns="91430" bIns="45715" anchor="ctr"/>
          <a:lstStyle/>
          <a:p>
            <a:pPr>
              <a:defRPr/>
            </a:pPr>
            <a:r>
              <a:rPr lang="en-US">
                <a:latin typeface="Helvetica" pitchFamily="34" charset="0"/>
                <a:ea typeface="+mn-ea"/>
              </a:rPr>
              <a:t>ALU</a:t>
            </a:r>
          </a:p>
        </p:txBody>
      </p:sp>
      <p:sp>
        <p:nvSpPr>
          <p:cNvPr id="2126" name="Rectangle 78"/>
          <p:cNvSpPr>
            <a:spLocks noChangeArrowheads="1"/>
          </p:cNvSpPr>
          <p:nvPr/>
        </p:nvSpPr>
        <p:spPr bwMode="auto">
          <a:xfrm>
            <a:off x="3657600" y="6781800"/>
            <a:ext cx="1066800" cy="6858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91430" tIns="45715" rIns="91430" bIns="45715" anchor="ctr"/>
          <a:lstStyle/>
          <a:p>
            <a:pPr>
              <a:defRPr/>
            </a:pPr>
            <a:r>
              <a:rPr lang="en-US">
                <a:latin typeface="Helvetica" pitchFamily="34" charset="0"/>
                <a:ea typeface="+mn-ea"/>
              </a:rPr>
              <a:t>Data</a:t>
            </a:r>
          </a:p>
          <a:p>
            <a:pPr>
              <a:defRPr/>
            </a:pPr>
            <a:r>
              <a:rPr lang="en-US">
                <a:latin typeface="Helvetica" pitchFamily="34" charset="0"/>
                <a:ea typeface="+mn-ea"/>
              </a:rPr>
              <a:t>memory</a:t>
            </a:r>
          </a:p>
        </p:txBody>
      </p:sp>
      <p:sp>
        <p:nvSpPr>
          <p:cNvPr id="2058" name="Line 2"/>
          <p:cNvSpPr>
            <a:spLocks noChangeShapeType="1"/>
          </p:cNvSpPr>
          <p:nvPr/>
        </p:nvSpPr>
        <p:spPr bwMode="auto">
          <a:xfrm rot="16200000" flipV="1">
            <a:off x="4216400" y="9271000"/>
            <a:ext cx="0" cy="355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9" name="Text Box 163"/>
          <p:cNvSpPr txBox="1">
            <a:spLocks noChangeArrowheads="1"/>
          </p:cNvSpPr>
          <p:nvPr/>
        </p:nvSpPr>
        <p:spPr bwMode="auto">
          <a:xfrm>
            <a:off x="609600" y="14097000"/>
            <a:ext cx="7254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600" b="1"/>
              <a:t>Fetch</a:t>
            </a:r>
          </a:p>
        </p:txBody>
      </p:sp>
      <p:sp>
        <p:nvSpPr>
          <p:cNvPr id="2060" name="Text Box 164"/>
          <p:cNvSpPr txBox="1">
            <a:spLocks noChangeArrowheads="1"/>
          </p:cNvSpPr>
          <p:nvPr/>
        </p:nvSpPr>
        <p:spPr bwMode="auto">
          <a:xfrm>
            <a:off x="609600" y="12039600"/>
            <a:ext cx="9159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600" b="1"/>
              <a:t>Decode</a:t>
            </a:r>
          </a:p>
        </p:txBody>
      </p:sp>
      <p:sp>
        <p:nvSpPr>
          <p:cNvPr id="2061" name="Text Box 165"/>
          <p:cNvSpPr txBox="1">
            <a:spLocks noChangeArrowheads="1"/>
          </p:cNvSpPr>
          <p:nvPr/>
        </p:nvSpPr>
        <p:spPr bwMode="auto">
          <a:xfrm>
            <a:off x="609600" y="9448800"/>
            <a:ext cx="9620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600" b="1"/>
              <a:t>Execute</a:t>
            </a:r>
          </a:p>
        </p:txBody>
      </p:sp>
      <p:sp>
        <p:nvSpPr>
          <p:cNvPr id="2062" name="Text Box 166"/>
          <p:cNvSpPr txBox="1">
            <a:spLocks noChangeArrowheads="1"/>
          </p:cNvSpPr>
          <p:nvPr/>
        </p:nvSpPr>
        <p:spPr bwMode="auto">
          <a:xfrm>
            <a:off x="609600" y="7010400"/>
            <a:ext cx="9604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600" b="1"/>
              <a:t>Memory</a:t>
            </a:r>
          </a:p>
        </p:txBody>
      </p:sp>
      <p:sp>
        <p:nvSpPr>
          <p:cNvPr id="2063" name="Text Box 167"/>
          <p:cNvSpPr txBox="1">
            <a:spLocks noChangeArrowheads="1"/>
          </p:cNvSpPr>
          <p:nvPr/>
        </p:nvSpPr>
        <p:spPr bwMode="auto">
          <a:xfrm>
            <a:off x="609600" y="5562600"/>
            <a:ext cx="12128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600" b="1"/>
              <a:t>Write back</a:t>
            </a:r>
          </a:p>
        </p:txBody>
      </p:sp>
      <p:sp>
        <p:nvSpPr>
          <p:cNvPr id="2064" name="Text Box 179"/>
          <p:cNvSpPr txBox="1">
            <a:spLocks noChangeArrowheads="1"/>
          </p:cNvSpPr>
          <p:nvPr/>
        </p:nvSpPr>
        <p:spPr bwMode="auto">
          <a:xfrm>
            <a:off x="1447800" y="13030200"/>
            <a:ext cx="1066800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/>
              <a:t>icode, ifun</a:t>
            </a:r>
          </a:p>
          <a:p>
            <a:pPr algn="r" eaLnBrk="1" hangingPunct="1"/>
            <a:r>
              <a:rPr lang="en-US"/>
              <a:t>rA, rB</a:t>
            </a:r>
          </a:p>
          <a:p>
            <a:pPr algn="r" eaLnBrk="1" hangingPunct="1"/>
            <a:r>
              <a:rPr lang="en-US"/>
              <a:t>valC</a:t>
            </a:r>
          </a:p>
        </p:txBody>
      </p:sp>
      <p:grpSp>
        <p:nvGrpSpPr>
          <p:cNvPr id="2" name="Group 244"/>
          <p:cNvGrpSpPr>
            <a:grpSpLocks/>
          </p:cNvGrpSpPr>
          <p:nvPr/>
        </p:nvGrpSpPr>
        <p:grpSpPr bwMode="auto">
          <a:xfrm>
            <a:off x="4495800" y="12099925"/>
            <a:ext cx="1066800" cy="717550"/>
            <a:chOff x="2496" y="7622"/>
            <a:chExt cx="672" cy="452"/>
          </a:xfrm>
        </p:grpSpPr>
        <p:sp>
          <p:nvSpPr>
            <p:cNvPr id="3" name="Rectangle 23"/>
            <p:cNvSpPr>
              <a:spLocks noChangeArrowheads="1"/>
            </p:cNvSpPr>
            <p:nvPr/>
          </p:nvSpPr>
          <p:spPr bwMode="auto">
            <a:xfrm>
              <a:off x="2496" y="7632"/>
              <a:ext cx="624" cy="43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91430" tIns="45715" rIns="91430" bIns="45715" anchor="ctr"/>
            <a:lstStyle/>
            <a:p>
              <a:pPr>
                <a:defRPr/>
              </a:pPr>
              <a:r>
                <a:rPr lang="en-US">
                  <a:latin typeface="Helvetica" pitchFamily="34" charset="0"/>
                  <a:ea typeface="+mn-ea"/>
                </a:rPr>
                <a:t>Register</a:t>
              </a:r>
            </a:p>
            <a:p>
              <a:pPr>
                <a:defRPr/>
              </a:pPr>
              <a:r>
                <a:rPr lang="en-US">
                  <a:latin typeface="Helvetica" pitchFamily="34" charset="0"/>
                  <a:ea typeface="+mn-ea"/>
                </a:rPr>
                <a:t>file</a:t>
              </a:r>
            </a:p>
          </p:txBody>
        </p:sp>
        <p:sp>
          <p:nvSpPr>
            <p:cNvPr id="2120" name="Text Box 181"/>
            <p:cNvSpPr txBox="1">
              <a:spLocks noChangeArrowheads="1"/>
            </p:cNvSpPr>
            <p:nvPr/>
          </p:nvSpPr>
          <p:spPr bwMode="auto">
            <a:xfrm>
              <a:off x="2592" y="7622"/>
              <a:ext cx="19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000"/>
                <a:t>A</a:t>
              </a:r>
            </a:p>
          </p:txBody>
        </p:sp>
        <p:sp>
          <p:nvSpPr>
            <p:cNvPr id="2121" name="Text Box 182"/>
            <p:cNvSpPr txBox="1">
              <a:spLocks noChangeArrowheads="1"/>
            </p:cNvSpPr>
            <p:nvPr/>
          </p:nvSpPr>
          <p:spPr bwMode="auto">
            <a:xfrm>
              <a:off x="2832" y="7622"/>
              <a:ext cx="19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000"/>
                <a:t>B</a:t>
              </a:r>
            </a:p>
          </p:txBody>
        </p:sp>
        <p:sp>
          <p:nvSpPr>
            <p:cNvPr id="2122" name="Text Box 183"/>
            <p:cNvSpPr txBox="1">
              <a:spLocks noChangeArrowheads="1"/>
            </p:cNvSpPr>
            <p:nvPr/>
          </p:nvSpPr>
          <p:spPr bwMode="auto">
            <a:xfrm>
              <a:off x="2976" y="7680"/>
              <a:ext cx="19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000"/>
                <a:t>M</a:t>
              </a:r>
            </a:p>
          </p:txBody>
        </p:sp>
        <p:sp>
          <p:nvSpPr>
            <p:cNvPr id="2123" name="Text Box 184"/>
            <p:cNvSpPr txBox="1">
              <a:spLocks noChangeArrowheads="1"/>
            </p:cNvSpPr>
            <p:nvPr/>
          </p:nvSpPr>
          <p:spPr bwMode="auto">
            <a:xfrm>
              <a:off x="2976" y="7920"/>
              <a:ext cx="19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000"/>
                <a:t>E</a:t>
              </a:r>
            </a:p>
          </p:txBody>
        </p:sp>
      </p:grpSp>
      <p:sp>
        <p:nvSpPr>
          <p:cNvPr id="2066" name="Rectangle 231"/>
          <p:cNvSpPr>
            <a:spLocks noChangeArrowheads="1"/>
          </p:cNvSpPr>
          <p:nvPr/>
        </p:nvSpPr>
        <p:spPr bwMode="auto">
          <a:xfrm>
            <a:off x="2362200" y="15240000"/>
            <a:ext cx="7620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5" rIns="91430" bIns="45715" anchor="ctr"/>
          <a:lstStyle/>
          <a:p>
            <a:r>
              <a:rPr lang="en-US" sz="1200"/>
              <a:t>PC</a:t>
            </a:r>
          </a:p>
        </p:txBody>
      </p:sp>
      <p:sp>
        <p:nvSpPr>
          <p:cNvPr id="2067" name="Line 271"/>
          <p:cNvSpPr>
            <a:spLocks noChangeShapeType="1"/>
          </p:cNvSpPr>
          <p:nvPr/>
        </p:nvSpPr>
        <p:spPr bwMode="auto">
          <a:xfrm rot="5400000" flipH="1">
            <a:off x="3200400" y="9144000"/>
            <a:ext cx="0" cy="609600"/>
          </a:xfrm>
          <a:prstGeom prst="line">
            <a:avLst/>
          </a:prstGeom>
          <a:noFill/>
          <a:ln w="19050" cap="rnd">
            <a:solidFill>
              <a:schemeClr val="tx1"/>
            </a:solidFill>
            <a:prstDash val="sysDot"/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68" name="Rectangle 298"/>
          <p:cNvSpPr>
            <a:spLocks noChangeArrowheads="1"/>
          </p:cNvSpPr>
          <p:nvPr/>
        </p:nvSpPr>
        <p:spPr bwMode="auto">
          <a:xfrm>
            <a:off x="4267200" y="13335000"/>
            <a:ext cx="152400" cy="53340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69" name="Rectangle 299"/>
          <p:cNvSpPr>
            <a:spLocks noChangeArrowheads="1"/>
          </p:cNvSpPr>
          <p:nvPr/>
        </p:nvSpPr>
        <p:spPr bwMode="auto">
          <a:xfrm rot="-5400000">
            <a:off x="3657600" y="12725400"/>
            <a:ext cx="152400" cy="137160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70" name="Freeform 300"/>
          <p:cNvSpPr>
            <a:spLocks/>
          </p:cNvSpPr>
          <p:nvPr/>
        </p:nvSpPr>
        <p:spPr bwMode="auto">
          <a:xfrm rot="-5400000">
            <a:off x="2819400" y="13258800"/>
            <a:ext cx="457200" cy="304800"/>
          </a:xfrm>
          <a:custGeom>
            <a:avLst/>
            <a:gdLst>
              <a:gd name="T0" fmla="*/ 0 w 384"/>
              <a:gd name="T1" fmla="*/ 192 h 192"/>
              <a:gd name="T2" fmla="*/ 192 w 384"/>
              <a:gd name="T3" fmla="*/ 0 h 192"/>
              <a:gd name="T4" fmla="*/ 384 w 384"/>
              <a:gd name="T5" fmla="*/ 192 h 192"/>
              <a:gd name="T6" fmla="*/ 0 w 384"/>
              <a:gd name="T7" fmla="*/ 192 h 192"/>
              <a:gd name="T8" fmla="*/ 0 60000 65536"/>
              <a:gd name="T9" fmla="*/ 0 60000 65536"/>
              <a:gd name="T10" fmla="*/ 0 60000 65536"/>
              <a:gd name="T11" fmla="*/ 0 60000 65536"/>
              <a:gd name="T12" fmla="*/ 0 w 384"/>
              <a:gd name="T13" fmla="*/ 0 h 192"/>
              <a:gd name="T14" fmla="*/ 384 w 384"/>
              <a:gd name="T15" fmla="*/ 192 h 19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84" h="192">
                <a:moveTo>
                  <a:pt x="0" y="192"/>
                </a:moveTo>
                <a:lnTo>
                  <a:pt x="192" y="0"/>
                </a:lnTo>
                <a:lnTo>
                  <a:pt x="384" y="192"/>
                </a:lnTo>
                <a:lnTo>
                  <a:pt x="0" y="192"/>
                </a:lnTo>
                <a:close/>
              </a:path>
            </a:pathLst>
          </a:custGeom>
          <a:solidFill>
            <a:schemeClr val="tx1"/>
          </a:solidFill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071" name="Text Box 301"/>
          <p:cNvSpPr txBox="1">
            <a:spLocks noChangeArrowheads="1"/>
          </p:cNvSpPr>
          <p:nvPr/>
        </p:nvSpPr>
        <p:spPr bwMode="auto">
          <a:xfrm>
            <a:off x="3200400" y="13030200"/>
            <a:ext cx="1143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/>
              <a:t>valP</a:t>
            </a:r>
          </a:p>
        </p:txBody>
      </p:sp>
      <p:sp>
        <p:nvSpPr>
          <p:cNvPr id="2072" name="Rectangle 302"/>
          <p:cNvSpPr>
            <a:spLocks noChangeArrowheads="1"/>
          </p:cNvSpPr>
          <p:nvPr/>
        </p:nvSpPr>
        <p:spPr bwMode="auto">
          <a:xfrm rot="5400000" flipH="1">
            <a:off x="3505200" y="11811000"/>
            <a:ext cx="152400" cy="137160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73" name="Freeform 303"/>
          <p:cNvSpPr>
            <a:spLocks/>
          </p:cNvSpPr>
          <p:nvPr/>
        </p:nvSpPr>
        <p:spPr bwMode="auto">
          <a:xfrm rot="5400000" flipH="1">
            <a:off x="4114800" y="12344400"/>
            <a:ext cx="457200" cy="304800"/>
          </a:xfrm>
          <a:custGeom>
            <a:avLst/>
            <a:gdLst>
              <a:gd name="T0" fmla="*/ 0 w 384"/>
              <a:gd name="T1" fmla="*/ 192 h 192"/>
              <a:gd name="T2" fmla="*/ 192 w 384"/>
              <a:gd name="T3" fmla="*/ 0 h 192"/>
              <a:gd name="T4" fmla="*/ 384 w 384"/>
              <a:gd name="T5" fmla="*/ 192 h 192"/>
              <a:gd name="T6" fmla="*/ 0 w 384"/>
              <a:gd name="T7" fmla="*/ 192 h 192"/>
              <a:gd name="T8" fmla="*/ 0 60000 65536"/>
              <a:gd name="T9" fmla="*/ 0 60000 65536"/>
              <a:gd name="T10" fmla="*/ 0 60000 65536"/>
              <a:gd name="T11" fmla="*/ 0 60000 65536"/>
              <a:gd name="T12" fmla="*/ 0 w 384"/>
              <a:gd name="T13" fmla="*/ 0 h 192"/>
              <a:gd name="T14" fmla="*/ 384 w 384"/>
              <a:gd name="T15" fmla="*/ 192 h 19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84" h="192">
                <a:moveTo>
                  <a:pt x="0" y="192"/>
                </a:moveTo>
                <a:lnTo>
                  <a:pt x="192" y="0"/>
                </a:lnTo>
                <a:lnTo>
                  <a:pt x="384" y="192"/>
                </a:lnTo>
                <a:lnTo>
                  <a:pt x="0" y="192"/>
                </a:lnTo>
                <a:close/>
              </a:path>
            </a:pathLst>
          </a:custGeom>
          <a:solidFill>
            <a:schemeClr val="tx1"/>
          </a:solidFill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074" name="Text Box 304"/>
          <p:cNvSpPr txBox="1">
            <a:spLocks noChangeArrowheads="1"/>
          </p:cNvSpPr>
          <p:nvPr/>
        </p:nvSpPr>
        <p:spPr bwMode="auto">
          <a:xfrm>
            <a:off x="2971800" y="11887200"/>
            <a:ext cx="10668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/>
              <a:t>srcA, srcB</a:t>
            </a:r>
          </a:p>
          <a:p>
            <a:pPr algn="l" eaLnBrk="1" hangingPunct="1"/>
            <a:r>
              <a:rPr lang="en-US"/>
              <a:t>dstE, dstM</a:t>
            </a:r>
          </a:p>
        </p:txBody>
      </p:sp>
      <p:sp>
        <p:nvSpPr>
          <p:cNvPr id="2075" name="Rectangle 305"/>
          <p:cNvSpPr>
            <a:spLocks noChangeArrowheads="1"/>
          </p:cNvSpPr>
          <p:nvPr/>
        </p:nvSpPr>
        <p:spPr bwMode="auto">
          <a:xfrm>
            <a:off x="4876800" y="11506200"/>
            <a:ext cx="152400" cy="60960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76" name="Rectangle 306"/>
          <p:cNvSpPr>
            <a:spLocks noChangeArrowheads="1"/>
          </p:cNvSpPr>
          <p:nvPr/>
        </p:nvSpPr>
        <p:spPr bwMode="auto">
          <a:xfrm rot="-5400000">
            <a:off x="4038600" y="10668000"/>
            <a:ext cx="152400" cy="182880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77" name="Freeform 307"/>
          <p:cNvSpPr>
            <a:spLocks/>
          </p:cNvSpPr>
          <p:nvPr/>
        </p:nvSpPr>
        <p:spPr bwMode="auto">
          <a:xfrm rot="-5400000">
            <a:off x="2819400" y="11430000"/>
            <a:ext cx="457200" cy="304800"/>
          </a:xfrm>
          <a:custGeom>
            <a:avLst/>
            <a:gdLst>
              <a:gd name="T0" fmla="*/ 0 w 384"/>
              <a:gd name="T1" fmla="*/ 192 h 192"/>
              <a:gd name="T2" fmla="*/ 192 w 384"/>
              <a:gd name="T3" fmla="*/ 0 h 192"/>
              <a:gd name="T4" fmla="*/ 384 w 384"/>
              <a:gd name="T5" fmla="*/ 192 h 192"/>
              <a:gd name="T6" fmla="*/ 0 w 384"/>
              <a:gd name="T7" fmla="*/ 192 h 192"/>
              <a:gd name="T8" fmla="*/ 0 60000 65536"/>
              <a:gd name="T9" fmla="*/ 0 60000 65536"/>
              <a:gd name="T10" fmla="*/ 0 60000 65536"/>
              <a:gd name="T11" fmla="*/ 0 60000 65536"/>
              <a:gd name="T12" fmla="*/ 0 w 384"/>
              <a:gd name="T13" fmla="*/ 0 h 192"/>
              <a:gd name="T14" fmla="*/ 384 w 384"/>
              <a:gd name="T15" fmla="*/ 192 h 19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84" h="192">
                <a:moveTo>
                  <a:pt x="0" y="192"/>
                </a:moveTo>
                <a:lnTo>
                  <a:pt x="192" y="0"/>
                </a:lnTo>
                <a:lnTo>
                  <a:pt x="384" y="192"/>
                </a:lnTo>
                <a:lnTo>
                  <a:pt x="0" y="192"/>
                </a:lnTo>
                <a:close/>
              </a:path>
            </a:pathLst>
          </a:custGeom>
          <a:solidFill>
            <a:schemeClr val="tx1"/>
          </a:solidFill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078" name="Text Box 308"/>
          <p:cNvSpPr txBox="1">
            <a:spLocks noChangeArrowheads="1"/>
          </p:cNvSpPr>
          <p:nvPr/>
        </p:nvSpPr>
        <p:spPr bwMode="auto">
          <a:xfrm>
            <a:off x="3810000" y="11125200"/>
            <a:ext cx="1143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/>
              <a:t>valA, valB</a:t>
            </a:r>
          </a:p>
        </p:txBody>
      </p:sp>
      <p:sp>
        <p:nvSpPr>
          <p:cNvPr id="2079" name="Rectangle 309"/>
          <p:cNvSpPr>
            <a:spLocks noChangeArrowheads="1"/>
          </p:cNvSpPr>
          <p:nvPr/>
        </p:nvSpPr>
        <p:spPr bwMode="auto">
          <a:xfrm rot="5400000">
            <a:off x="3771900" y="9410700"/>
            <a:ext cx="152400" cy="190500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80" name="Rectangle 310"/>
          <p:cNvSpPr>
            <a:spLocks noChangeArrowheads="1"/>
          </p:cNvSpPr>
          <p:nvPr/>
        </p:nvSpPr>
        <p:spPr bwMode="auto">
          <a:xfrm>
            <a:off x="4648200" y="10134600"/>
            <a:ext cx="152400" cy="30480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81" name="Freeform 311"/>
          <p:cNvSpPr>
            <a:spLocks/>
          </p:cNvSpPr>
          <p:nvPr/>
        </p:nvSpPr>
        <p:spPr bwMode="auto">
          <a:xfrm>
            <a:off x="4495800" y="9829800"/>
            <a:ext cx="457200" cy="304800"/>
          </a:xfrm>
          <a:custGeom>
            <a:avLst/>
            <a:gdLst>
              <a:gd name="T0" fmla="*/ 0 w 384"/>
              <a:gd name="T1" fmla="*/ 192 h 192"/>
              <a:gd name="T2" fmla="*/ 192 w 384"/>
              <a:gd name="T3" fmla="*/ 0 h 192"/>
              <a:gd name="T4" fmla="*/ 384 w 384"/>
              <a:gd name="T5" fmla="*/ 192 h 192"/>
              <a:gd name="T6" fmla="*/ 0 w 384"/>
              <a:gd name="T7" fmla="*/ 192 h 192"/>
              <a:gd name="T8" fmla="*/ 0 60000 65536"/>
              <a:gd name="T9" fmla="*/ 0 60000 65536"/>
              <a:gd name="T10" fmla="*/ 0 60000 65536"/>
              <a:gd name="T11" fmla="*/ 0 60000 65536"/>
              <a:gd name="T12" fmla="*/ 0 w 384"/>
              <a:gd name="T13" fmla="*/ 0 h 192"/>
              <a:gd name="T14" fmla="*/ 384 w 384"/>
              <a:gd name="T15" fmla="*/ 192 h 19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84" h="192">
                <a:moveTo>
                  <a:pt x="0" y="192"/>
                </a:moveTo>
                <a:lnTo>
                  <a:pt x="192" y="0"/>
                </a:lnTo>
                <a:lnTo>
                  <a:pt x="384" y="192"/>
                </a:lnTo>
                <a:lnTo>
                  <a:pt x="0" y="192"/>
                </a:lnTo>
                <a:close/>
              </a:path>
            </a:pathLst>
          </a:custGeom>
          <a:solidFill>
            <a:schemeClr val="tx1"/>
          </a:solidFill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082" name="Text Box 312"/>
          <p:cNvSpPr txBox="1">
            <a:spLocks noChangeArrowheads="1"/>
          </p:cNvSpPr>
          <p:nvPr/>
        </p:nvSpPr>
        <p:spPr bwMode="auto">
          <a:xfrm>
            <a:off x="2971800" y="9906000"/>
            <a:ext cx="1143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/>
              <a:t>aluA, aluB</a:t>
            </a:r>
          </a:p>
        </p:txBody>
      </p:sp>
      <p:sp>
        <p:nvSpPr>
          <p:cNvPr id="2083" name="Text Box 314"/>
          <p:cNvSpPr txBox="1">
            <a:spLocks noChangeArrowheads="1"/>
          </p:cNvSpPr>
          <p:nvPr/>
        </p:nvSpPr>
        <p:spPr bwMode="auto">
          <a:xfrm>
            <a:off x="2971800" y="9525000"/>
            <a:ext cx="1143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/>
              <a:t>Cnd</a:t>
            </a:r>
          </a:p>
        </p:txBody>
      </p:sp>
      <p:sp>
        <p:nvSpPr>
          <p:cNvPr id="2084" name="Rectangle 315"/>
          <p:cNvSpPr>
            <a:spLocks noChangeArrowheads="1"/>
          </p:cNvSpPr>
          <p:nvPr/>
        </p:nvSpPr>
        <p:spPr bwMode="auto">
          <a:xfrm>
            <a:off x="4648200" y="8839200"/>
            <a:ext cx="152400" cy="53340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85" name="Rectangle 316"/>
          <p:cNvSpPr>
            <a:spLocks noChangeArrowheads="1"/>
          </p:cNvSpPr>
          <p:nvPr/>
        </p:nvSpPr>
        <p:spPr bwMode="auto">
          <a:xfrm rot="-5400000">
            <a:off x="3886200" y="8077200"/>
            <a:ext cx="152400" cy="167640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86" name="Freeform 317"/>
          <p:cNvSpPr>
            <a:spLocks/>
          </p:cNvSpPr>
          <p:nvPr/>
        </p:nvSpPr>
        <p:spPr bwMode="auto">
          <a:xfrm rot="-5400000">
            <a:off x="2819400" y="8763000"/>
            <a:ext cx="457200" cy="304800"/>
          </a:xfrm>
          <a:custGeom>
            <a:avLst/>
            <a:gdLst>
              <a:gd name="T0" fmla="*/ 0 w 384"/>
              <a:gd name="T1" fmla="*/ 192 h 192"/>
              <a:gd name="T2" fmla="*/ 192 w 384"/>
              <a:gd name="T3" fmla="*/ 0 h 192"/>
              <a:gd name="T4" fmla="*/ 384 w 384"/>
              <a:gd name="T5" fmla="*/ 192 h 192"/>
              <a:gd name="T6" fmla="*/ 0 w 384"/>
              <a:gd name="T7" fmla="*/ 192 h 192"/>
              <a:gd name="T8" fmla="*/ 0 60000 65536"/>
              <a:gd name="T9" fmla="*/ 0 60000 65536"/>
              <a:gd name="T10" fmla="*/ 0 60000 65536"/>
              <a:gd name="T11" fmla="*/ 0 60000 65536"/>
              <a:gd name="T12" fmla="*/ 0 w 384"/>
              <a:gd name="T13" fmla="*/ 0 h 192"/>
              <a:gd name="T14" fmla="*/ 384 w 384"/>
              <a:gd name="T15" fmla="*/ 192 h 19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84" h="192">
                <a:moveTo>
                  <a:pt x="0" y="192"/>
                </a:moveTo>
                <a:lnTo>
                  <a:pt x="192" y="0"/>
                </a:lnTo>
                <a:lnTo>
                  <a:pt x="384" y="192"/>
                </a:lnTo>
                <a:lnTo>
                  <a:pt x="0" y="192"/>
                </a:lnTo>
                <a:close/>
              </a:path>
            </a:pathLst>
          </a:custGeom>
          <a:solidFill>
            <a:schemeClr val="tx1"/>
          </a:solidFill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087" name="Text Box 318"/>
          <p:cNvSpPr txBox="1">
            <a:spLocks noChangeArrowheads="1"/>
          </p:cNvSpPr>
          <p:nvPr/>
        </p:nvSpPr>
        <p:spPr bwMode="auto">
          <a:xfrm>
            <a:off x="3581400" y="8458200"/>
            <a:ext cx="1143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/>
              <a:t>valE</a:t>
            </a:r>
          </a:p>
        </p:txBody>
      </p:sp>
      <p:sp>
        <p:nvSpPr>
          <p:cNvPr id="2088" name="Rectangle 319"/>
          <p:cNvSpPr>
            <a:spLocks noChangeArrowheads="1"/>
          </p:cNvSpPr>
          <p:nvPr/>
        </p:nvSpPr>
        <p:spPr bwMode="auto">
          <a:xfrm rot="-5400000">
            <a:off x="6134100" y="12077700"/>
            <a:ext cx="152400" cy="83820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89" name="Freeform 320"/>
          <p:cNvSpPr>
            <a:spLocks/>
          </p:cNvSpPr>
          <p:nvPr/>
        </p:nvSpPr>
        <p:spPr bwMode="auto">
          <a:xfrm rot="-5400000">
            <a:off x="5410200" y="12344400"/>
            <a:ext cx="457200" cy="304800"/>
          </a:xfrm>
          <a:custGeom>
            <a:avLst/>
            <a:gdLst>
              <a:gd name="T0" fmla="*/ 0 w 384"/>
              <a:gd name="T1" fmla="*/ 192 h 192"/>
              <a:gd name="T2" fmla="*/ 192 w 384"/>
              <a:gd name="T3" fmla="*/ 0 h 192"/>
              <a:gd name="T4" fmla="*/ 384 w 384"/>
              <a:gd name="T5" fmla="*/ 192 h 192"/>
              <a:gd name="T6" fmla="*/ 0 w 384"/>
              <a:gd name="T7" fmla="*/ 192 h 192"/>
              <a:gd name="T8" fmla="*/ 0 60000 65536"/>
              <a:gd name="T9" fmla="*/ 0 60000 65536"/>
              <a:gd name="T10" fmla="*/ 0 60000 65536"/>
              <a:gd name="T11" fmla="*/ 0 60000 65536"/>
              <a:gd name="T12" fmla="*/ 0 w 384"/>
              <a:gd name="T13" fmla="*/ 0 h 192"/>
              <a:gd name="T14" fmla="*/ 384 w 384"/>
              <a:gd name="T15" fmla="*/ 192 h 19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84" h="192">
                <a:moveTo>
                  <a:pt x="0" y="192"/>
                </a:moveTo>
                <a:lnTo>
                  <a:pt x="192" y="0"/>
                </a:lnTo>
                <a:lnTo>
                  <a:pt x="384" y="192"/>
                </a:lnTo>
                <a:lnTo>
                  <a:pt x="0" y="192"/>
                </a:lnTo>
                <a:close/>
              </a:path>
            </a:pathLst>
          </a:custGeom>
          <a:solidFill>
            <a:schemeClr val="tx1"/>
          </a:solidFill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090" name="Rectangle 322"/>
          <p:cNvSpPr>
            <a:spLocks noChangeArrowheads="1"/>
          </p:cNvSpPr>
          <p:nvPr/>
        </p:nvSpPr>
        <p:spPr bwMode="auto">
          <a:xfrm>
            <a:off x="6324600" y="5791200"/>
            <a:ext cx="304800" cy="678180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91" name="Rectangle 323"/>
          <p:cNvSpPr>
            <a:spLocks noChangeArrowheads="1"/>
          </p:cNvSpPr>
          <p:nvPr/>
        </p:nvSpPr>
        <p:spPr bwMode="auto">
          <a:xfrm rot="-5400000">
            <a:off x="4457700" y="3695700"/>
            <a:ext cx="304800" cy="403860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92" name="Rectangle 324"/>
          <p:cNvSpPr>
            <a:spLocks noChangeArrowheads="1"/>
          </p:cNvSpPr>
          <p:nvPr/>
        </p:nvSpPr>
        <p:spPr bwMode="auto">
          <a:xfrm rot="-5400000">
            <a:off x="4876800" y="13944600"/>
            <a:ext cx="152400" cy="441960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93" name="Rectangle 325"/>
          <p:cNvSpPr>
            <a:spLocks noChangeArrowheads="1"/>
          </p:cNvSpPr>
          <p:nvPr/>
        </p:nvSpPr>
        <p:spPr bwMode="auto">
          <a:xfrm>
            <a:off x="2667000" y="15925800"/>
            <a:ext cx="152400" cy="30480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94" name="Freeform 326"/>
          <p:cNvSpPr>
            <a:spLocks/>
          </p:cNvSpPr>
          <p:nvPr/>
        </p:nvSpPr>
        <p:spPr bwMode="auto">
          <a:xfrm>
            <a:off x="2514600" y="15621000"/>
            <a:ext cx="457200" cy="304800"/>
          </a:xfrm>
          <a:custGeom>
            <a:avLst/>
            <a:gdLst>
              <a:gd name="T0" fmla="*/ 0 w 384"/>
              <a:gd name="T1" fmla="*/ 192 h 192"/>
              <a:gd name="T2" fmla="*/ 192 w 384"/>
              <a:gd name="T3" fmla="*/ 0 h 192"/>
              <a:gd name="T4" fmla="*/ 384 w 384"/>
              <a:gd name="T5" fmla="*/ 192 h 192"/>
              <a:gd name="T6" fmla="*/ 0 w 384"/>
              <a:gd name="T7" fmla="*/ 192 h 192"/>
              <a:gd name="T8" fmla="*/ 0 60000 65536"/>
              <a:gd name="T9" fmla="*/ 0 60000 65536"/>
              <a:gd name="T10" fmla="*/ 0 60000 65536"/>
              <a:gd name="T11" fmla="*/ 0 60000 65536"/>
              <a:gd name="T12" fmla="*/ 0 w 384"/>
              <a:gd name="T13" fmla="*/ 0 h 192"/>
              <a:gd name="T14" fmla="*/ 384 w 384"/>
              <a:gd name="T15" fmla="*/ 192 h 19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84" h="192">
                <a:moveTo>
                  <a:pt x="0" y="192"/>
                </a:moveTo>
                <a:lnTo>
                  <a:pt x="192" y="0"/>
                </a:lnTo>
                <a:lnTo>
                  <a:pt x="384" y="192"/>
                </a:lnTo>
                <a:lnTo>
                  <a:pt x="0" y="192"/>
                </a:lnTo>
                <a:close/>
              </a:path>
            </a:pathLst>
          </a:custGeom>
          <a:solidFill>
            <a:schemeClr val="tx1"/>
          </a:solidFill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095" name="Rectangle 327"/>
          <p:cNvSpPr>
            <a:spLocks noChangeArrowheads="1"/>
          </p:cNvSpPr>
          <p:nvPr/>
        </p:nvSpPr>
        <p:spPr bwMode="auto">
          <a:xfrm rot="5400000">
            <a:off x="3543300" y="7353300"/>
            <a:ext cx="152400" cy="144780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96" name="Rectangle 328"/>
          <p:cNvSpPr>
            <a:spLocks noChangeArrowheads="1"/>
          </p:cNvSpPr>
          <p:nvPr/>
        </p:nvSpPr>
        <p:spPr bwMode="auto">
          <a:xfrm>
            <a:off x="4191000" y="7772400"/>
            <a:ext cx="152400" cy="30480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97" name="Freeform 329"/>
          <p:cNvSpPr>
            <a:spLocks/>
          </p:cNvSpPr>
          <p:nvPr/>
        </p:nvSpPr>
        <p:spPr bwMode="auto">
          <a:xfrm>
            <a:off x="4038600" y="7467600"/>
            <a:ext cx="457200" cy="304800"/>
          </a:xfrm>
          <a:custGeom>
            <a:avLst/>
            <a:gdLst>
              <a:gd name="T0" fmla="*/ 0 w 384"/>
              <a:gd name="T1" fmla="*/ 192 h 192"/>
              <a:gd name="T2" fmla="*/ 192 w 384"/>
              <a:gd name="T3" fmla="*/ 0 h 192"/>
              <a:gd name="T4" fmla="*/ 384 w 384"/>
              <a:gd name="T5" fmla="*/ 192 h 192"/>
              <a:gd name="T6" fmla="*/ 0 w 384"/>
              <a:gd name="T7" fmla="*/ 192 h 192"/>
              <a:gd name="T8" fmla="*/ 0 60000 65536"/>
              <a:gd name="T9" fmla="*/ 0 60000 65536"/>
              <a:gd name="T10" fmla="*/ 0 60000 65536"/>
              <a:gd name="T11" fmla="*/ 0 60000 65536"/>
              <a:gd name="T12" fmla="*/ 0 w 384"/>
              <a:gd name="T13" fmla="*/ 0 h 192"/>
              <a:gd name="T14" fmla="*/ 384 w 384"/>
              <a:gd name="T15" fmla="*/ 192 h 19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84" h="192">
                <a:moveTo>
                  <a:pt x="0" y="192"/>
                </a:moveTo>
                <a:lnTo>
                  <a:pt x="192" y="0"/>
                </a:lnTo>
                <a:lnTo>
                  <a:pt x="384" y="192"/>
                </a:lnTo>
                <a:lnTo>
                  <a:pt x="0" y="192"/>
                </a:lnTo>
                <a:close/>
              </a:path>
            </a:pathLst>
          </a:custGeom>
          <a:solidFill>
            <a:schemeClr val="tx1"/>
          </a:solidFill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098" name="Text Box 330"/>
          <p:cNvSpPr txBox="1">
            <a:spLocks noChangeArrowheads="1"/>
          </p:cNvSpPr>
          <p:nvPr/>
        </p:nvSpPr>
        <p:spPr bwMode="auto">
          <a:xfrm>
            <a:off x="2895600" y="7620000"/>
            <a:ext cx="1143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/>
              <a:t>Addr, Data</a:t>
            </a:r>
          </a:p>
        </p:txBody>
      </p:sp>
      <p:sp>
        <p:nvSpPr>
          <p:cNvPr id="2099" name="Rectangle 331"/>
          <p:cNvSpPr>
            <a:spLocks noChangeArrowheads="1"/>
          </p:cNvSpPr>
          <p:nvPr/>
        </p:nvSpPr>
        <p:spPr bwMode="auto">
          <a:xfrm>
            <a:off x="4191000" y="6248400"/>
            <a:ext cx="152400" cy="53340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00" name="Rectangle 332"/>
          <p:cNvSpPr>
            <a:spLocks noChangeArrowheads="1"/>
          </p:cNvSpPr>
          <p:nvPr/>
        </p:nvSpPr>
        <p:spPr bwMode="auto">
          <a:xfrm rot="-5400000">
            <a:off x="3695700" y="5753100"/>
            <a:ext cx="152400" cy="114300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01" name="Freeform 333"/>
          <p:cNvSpPr>
            <a:spLocks/>
          </p:cNvSpPr>
          <p:nvPr/>
        </p:nvSpPr>
        <p:spPr bwMode="auto">
          <a:xfrm rot="-5400000">
            <a:off x="2819400" y="6172200"/>
            <a:ext cx="457200" cy="304800"/>
          </a:xfrm>
          <a:custGeom>
            <a:avLst/>
            <a:gdLst>
              <a:gd name="T0" fmla="*/ 0 w 384"/>
              <a:gd name="T1" fmla="*/ 192 h 192"/>
              <a:gd name="T2" fmla="*/ 192 w 384"/>
              <a:gd name="T3" fmla="*/ 0 h 192"/>
              <a:gd name="T4" fmla="*/ 384 w 384"/>
              <a:gd name="T5" fmla="*/ 192 h 192"/>
              <a:gd name="T6" fmla="*/ 0 w 384"/>
              <a:gd name="T7" fmla="*/ 192 h 192"/>
              <a:gd name="T8" fmla="*/ 0 60000 65536"/>
              <a:gd name="T9" fmla="*/ 0 60000 65536"/>
              <a:gd name="T10" fmla="*/ 0 60000 65536"/>
              <a:gd name="T11" fmla="*/ 0 60000 65536"/>
              <a:gd name="T12" fmla="*/ 0 w 384"/>
              <a:gd name="T13" fmla="*/ 0 h 192"/>
              <a:gd name="T14" fmla="*/ 384 w 384"/>
              <a:gd name="T15" fmla="*/ 192 h 19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84" h="192">
                <a:moveTo>
                  <a:pt x="0" y="192"/>
                </a:moveTo>
                <a:lnTo>
                  <a:pt x="192" y="0"/>
                </a:lnTo>
                <a:lnTo>
                  <a:pt x="384" y="192"/>
                </a:lnTo>
                <a:lnTo>
                  <a:pt x="0" y="192"/>
                </a:lnTo>
                <a:close/>
              </a:path>
            </a:pathLst>
          </a:custGeom>
          <a:solidFill>
            <a:schemeClr val="tx1"/>
          </a:solidFill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102" name="Text Box 334"/>
          <p:cNvSpPr txBox="1">
            <a:spLocks noChangeArrowheads="1"/>
          </p:cNvSpPr>
          <p:nvPr/>
        </p:nvSpPr>
        <p:spPr bwMode="auto">
          <a:xfrm>
            <a:off x="3124200" y="5867400"/>
            <a:ext cx="1143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/>
              <a:t>valM</a:t>
            </a:r>
          </a:p>
        </p:txBody>
      </p:sp>
      <p:sp>
        <p:nvSpPr>
          <p:cNvPr id="2103" name="Rectangle 336"/>
          <p:cNvSpPr>
            <a:spLocks noChangeArrowheads="1"/>
          </p:cNvSpPr>
          <p:nvPr/>
        </p:nvSpPr>
        <p:spPr bwMode="auto">
          <a:xfrm>
            <a:off x="7010400" y="4800600"/>
            <a:ext cx="152400" cy="1143000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" name="Group 338"/>
          <p:cNvGrpSpPr>
            <a:grpSpLocks/>
          </p:cNvGrpSpPr>
          <p:nvPr/>
        </p:nvGrpSpPr>
        <p:grpSpPr bwMode="auto">
          <a:xfrm>
            <a:off x="2286000" y="7086600"/>
            <a:ext cx="914400" cy="304800"/>
            <a:chOff x="1440" y="4560"/>
            <a:chExt cx="576" cy="192"/>
          </a:xfrm>
        </p:grpSpPr>
        <p:sp>
          <p:nvSpPr>
            <p:cNvPr id="2117" name="Freeform 297"/>
            <p:cNvSpPr>
              <a:spLocks/>
            </p:cNvSpPr>
            <p:nvPr/>
          </p:nvSpPr>
          <p:spPr bwMode="auto">
            <a:xfrm>
              <a:off x="1440" y="4560"/>
              <a:ext cx="384" cy="192"/>
            </a:xfrm>
            <a:custGeom>
              <a:avLst/>
              <a:gdLst>
                <a:gd name="T0" fmla="*/ 0 w 384"/>
                <a:gd name="T1" fmla="*/ 192 h 192"/>
                <a:gd name="T2" fmla="*/ 192 w 384"/>
                <a:gd name="T3" fmla="*/ 0 h 192"/>
                <a:gd name="T4" fmla="*/ 384 w 384"/>
                <a:gd name="T5" fmla="*/ 192 h 192"/>
                <a:gd name="T6" fmla="*/ 0 w 384"/>
                <a:gd name="T7" fmla="*/ 192 h 19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4"/>
                <a:gd name="T13" fmla="*/ 0 h 192"/>
                <a:gd name="T14" fmla="*/ 384 w 384"/>
                <a:gd name="T15" fmla="*/ 192 h 19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4" h="192">
                  <a:moveTo>
                    <a:pt x="0" y="192"/>
                  </a:moveTo>
                  <a:lnTo>
                    <a:pt x="192" y="0"/>
                  </a:lnTo>
                  <a:lnTo>
                    <a:pt x="384" y="192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18" name="Freeform 337"/>
            <p:cNvSpPr>
              <a:spLocks/>
            </p:cNvSpPr>
            <p:nvPr/>
          </p:nvSpPr>
          <p:spPr bwMode="auto">
            <a:xfrm>
              <a:off x="1632" y="4560"/>
              <a:ext cx="384" cy="192"/>
            </a:xfrm>
            <a:custGeom>
              <a:avLst/>
              <a:gdLst>
                <a:gd name="T0" fmla="*/ 0 w 384"/>
                <a:gd name="T1" fmla="*/ 192 h 192"/>
                <a:gd name="T2" fmla="*/ 192 w 384"/>
                <a:gd name="T3" fmla="*/ 0 h 192"/>
                <a:gd name="T4" fmla="*/ 384 w 384"/>
                <a:gd name="T5" fmla="*/ 192 h 192"/>
                <a:gd name="T6" fmla="*/ 0 w 384"/>
                <a:gd name="T7" fmla="*/ 192 h 19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4"/>
                <a:gd name="T13" fmla="*/ 0 h 192"/>
                <a:gd name="T14" fmla="*/ 384 w 384"/>
                <a:gd name="T15" fmla="*/ 192 h 19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4" h="192">
                  <a:moveTo>
                    <a:pt x="0" y="192"/>
                  </a:moveTo>
                  <a:lnTo>
                    <a:pt x="192" y="0"/>
                  </a:lnTo>
                  <a:lnTo>
                    <a:pt x="384" y="192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05" name="Group 339"/>
          <p:cNvGrpSpPr>
            <a:grpSpLocks/>
          </p:cNvGrpSpPr>
          <p:nvPr/>
        </p:nvGrpSpPr>
        <p:grpSpPr bwMode="auto">
          <a:xfrm flipV="1">
            <a:off x="6019800" y="8534400"/>
            <a:ext cx="914400" cy="304800"/>
            <a:chOff x="1440" y="4560"/>
            <a:chExt cx="576" cy="192"/>
          </a:xfrm>
        </p:grpSpPr>
        <p:sp>
          <p:nvSpPr>
            <p:cNvPr id="5" name="Freeform 340"/>
            <p:cNvSpPr>
              <a:spLocks/>
            </p:cNvSpPr>
            <p:nvPr/>
          </p:nvSpPr>
          <p:spPr bwMode="auto">
            <a:xfrm>
              <a:off x="1440" y="4560"/>
              <a:ext cx="384" cy="192"/>
            </a:xfrm>
            <a:custGeom>
              <a:avLst/>
              <a:gdLst>
                <a:gd name="T0" fmla="*/ 0 w 384"/>
                <a:gd name="T1" fmla="*/ 192 h 192"/>
                <a:gd name="T2" fmla="*/ 192 w 384"/>
                <a:gd name="T3" fmla="*/ 0 h 192"/>
                <a:gd name="T4" fmla="*/ 384 w 384"/>
                <a:gd name="T5" fmla="*/ 192 h 192"/>
                <a:gd name="T6" fmla="*/ 0 w 384"/>
                <a:gd name="T7" fmla="*/ 192 h 19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4"/>
                <a:gd name="T13" fmla="*/ 0 h 192"/>
                <a:gd name="T14" fmla="*/ 384 w 384"/>
                <a:gd name="T15" fmla="*/ 192 h 19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4" h="192">
                  <a:moveTo>
                    <a:pt x="0" y="192"/>
                  </a:moveTo>
                  <a:lnTo>
                    <a:pt x="192" y="0"/>
                  </a:lnTo>
                  <a:lnTo>
                    <a:pt x="384" y="192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16" name="Freeform 341"/>
            <p:cNvSpPr>
              <a:spLocks/>
            </p:cNvSpPr>
            <p:nvPr/>
          </p:nvSpPr>
          <p:spPr bwMode="auto">
            <a:xfrm>
              <a:off x="1632" y="4560"/>
              <a:ext cx="384" cy="192"/>
            </a:xfrm>
            <a:custGeom>
              <a:avLst/>
              <a:gdLst>
                <a:gd name="T0" fmla="*/ 0 w 384"/>
                <a:gd name="T1" fmla="*/ 192 h 192"/>
                <a:gd name="T2" fmla="*/ 192 w 384"/>
                <a:gd name="T3" fmla="*/ 0 h 192"/>
                <a:gd name="T4" fmla="*/ 384 w 384"/>
                <a:gd name="T5" fmla="*/ 192 h 192"/>
                <a:gd name="T6" fmla="*/ 0 w 384"/>
                <a:gd name="T7" fmla="*/ 192 h 19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4"/>
                <a:gd name="T13" fmla="*/ 0 h 192"/>
                <a:gd name="T14" fmla="*/ 384 w 384"/>
                <a:gd name="T15" fmla="*/ 192 h 19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4" h="192">
                  <a:moveTo>
                    <a:pt x="0" y="192"/>
                  </a:moveTo>
                  <a:lnTo>
                    <a:pt x="192" y="0"/>
                  </a:lnTo>
                  <a:lnTo>
                    <a:pt x="384" y="192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106" name="Rectangle 342"/>
          <p:cNvSpPr>
            <a:spLocks noChangeArrowheads="1"/>
          </p:cNvSpPr>
          <p:nvPr/>
        </p:nvSpPr>
        <p:spPr bwMode="auto">
          <a:xfrm>
            <a:off x="2667000" y="14782800"/>
            <a:ext cx="152400" cy="45720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07" name="Rectangle 344"/>
          <p:cNvSpPr>
            <a:spLocks noChangeArrowheads="1"/>
          </p:cNvSpPr>
          <p:nvPr/>
        </p:nvSpPr>
        <p:spPr bwMode="auto">
          <a:xfrm rot="5400000">
            <a:off x="3543300" y="14287500"/>
            <a:ext cx="152400" cy="160020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08" name="Rectangle 345"/>
          <p:cNvSpPr>
            <a:spLocks noChangeArrowheads="1"/>
          </p:cNvSpPr>
          <p:nvPr/>
        </p:nvSpPr>
        <p:spPr bwMode="auto">
          <a:xfrm>
            <a:off x="4267200" y="14782800"/>
            <a:ext cx="152400" cy="38100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09" name="Text Box 347"/>
          <p:cNvSpPr txBox="1">
            <a:spLocks noChangeArrowheads="1"/>
          </p:cNvSpPr>
          <p:nvPr/>
        </p:nvSpPr>
        <p:spPr bwMode="auto">
          <a:xfrm>
            <a:off x="609600" y="4648200"/>
            <a:ext cx="119926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600" b="1" dirty="0" smtClean="0"/>
              <a:t>PC update</a:t>
            </a:r>
            <a:endParaRPr lang="en-US" sz="1600" b="1" dirty="0"/>
          </a:p>
        </p:txBody>
      </p:sp>
      <p:sp>
        <p:nvSpPr>
          <p:cNvPr id="2110" name="Text Box 348"/>
          <p:cNvSpPr txBox="1">
            <a:spLocks noChangeArrowheads="1"/>
          </p:cNvSpPr>
          <p:nvPr/>
        </p:nvSpPr>
        <p:spPr bwMode="auto">
          <a:xfrm>
            <a:off x="2895600" y="5257800"/>
            <a:ext cx="2667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/>
              <a:t>valE, valM</a:t>
            </a:r>
          </a:p>
        </p:txBody>
      </p:sp>
      <p:sp>
        <p:nvSpPr>
          <p:cNvPr id="2111" name="Rectangle 349"/>
          <p:cNvSpPr>
            <a:spLocks noChangeArrowheads="1"/>
          </p:cNvSpPr>
          <p:nvPr/>
        </p:nvSpPr>
        <p:spPr bwMode="auto">
          <a:xfrm rot="-5400000">
            <a:off x="4800600" y="2590800"/>
            <a:ext cx="152400" cy="457200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12" name="Freeform 350"/>
          <p:cNvSpPr>
            <a:spLocks/>
          </p:cNvSpPr>
          <p:nvPr/>
        </p:nvSpPr>
        <p:spPr bwMode="auto">
          <a:xfrm rot="10800000">
            <a:off x="6781800" y="10668000"/>
            <a:ext cx="457200" cy="304800"/>
          </a:xfrm>
          <a:custGeom>
            <a:avLst/>
            <a:gdLst>
              <a:gd name="T0" fmla="*/ 0 w 384"/>
              <a:gd name="T1" fmla="*/ 192 h 192"/>
              <a:gd name="T2" fmla="*/ 192 w 384"/>
              <a:gd name="T3" fmla="*/ 0 h 192"/>
              <a:gd name="T4" fmla="*/ 384 w 384"/>
              <a:gd name="T5" fmla="*/ 192 h 192"/>
              <a:gd name="T6" fmla="*/ 0 w 384"/>
              <a:gd name="T7" fmla="*/ 192 h 192"/>
              <a:gd name="T8" fmla="*/ 0 60000 65536"/>
              <a:gd name="T9" fmla="*/ 0 60000 65536"/>
              <a:gd name="T10" fmla="*/ 0 60000 65536"/>
              <a:gd name="T11" fmla="*/ 0 60000 65536"/>
              <a:gd name="T12" fmla="*/ 0 w 384"/>
              <a:gd name="T13" fmla="*/ 0 h 192"/>
              <a:gd name="T14" fmla="*/ 384 w 384"/>
              <a:gd name="T15" fmla="*/ 192 h 19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84" h="192">
                <a:moveTo>
                  <a:pt x="0" y="192"/>
                </a:moveTo>
                <a:lnTo>
                  <a:pt x="192" y="0"/>
                </a:lnTo>
                <a:lnTo>
                  <a:pt x="384" y="192"/>
                </a:lnTo>
                <a:lnTo>
                  <a:pt x="0" y="192"/>
                </a:lnTo>
                <a:close/>
              </a:path>
            </a:pathLst>
          </a:custGeom>
          <a:solidFill>
            <a:schemeClr val="tx1"/>
          </a:solidFill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113" name="Freeform 351"/>
          <p:cNvSpPr>
            <a:spLocks/>
          </p:cNvSpPr>
          <p:nvPr/>
        </p:nvSpPr>
        <p:spPr bwMode="auto">
          <a:xfrm rot="10800000">
            <a:off x="6934200" y="10668000"/>
            <a:ext cx="457200" cy="304800"/>
          </a:xfrm>
          <a:custGeom>
            <a:avLst/>
            <a:gdLst>
              <a:gd name="T0" fmla="*/ 0 w 384"/>
              <a:gd name="T1" fmla="*/ 192 h 192"/>
              <a:gd name="T2" fmla="*/ 192 w 384"/>
              <a:gd name="T3" fmla="*/ 0 h 192"/>
              <a:gd name="T4" fmla="*/ 384 w 384"/>
              <a:gd name="T5" fmla="*/ 192 h 192"/>
              <a:gd name="T6" fmla="*/ 0 w 384"/>
              <a:gd name="T7" fmla="*/ 192 h 192"/>
              <a:gd name="T8" fmla="*/ 0 60000 65536"/>
              <a:gd name="T9" fmla="*/ 0 60000 65536"/>
              <a:gd name="T10" fmla="*/ 0 60000 65536"/>
              <a:gd name="T11" fmla="*/ 0 60000 65536"/>
              <a:gd name="T12" fmla="*/ 0 w 384"/>
              <a:gd name="T13" fmla="*/ 0 h 192"/>
              <a:gd name="T14" fmla="*/ 384 w 384"/>
              <a:gd name="T15" fmla="*/ 192 h 19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84" h="192">
                <a:moveTo>
                  <a:pt x="0" y="192"/>
                </a:moveTo>
                <a:lnTo>
                  <a:pt x="192" y="0"/>
                </a:lnTo>
                <a:lnTo>
                  <a:pt x="384" y="192"/>
                </a:lnTo>
                <a:lnTo>
                  <a:pt x="0" y="192"/>
                </a:lnTo>
                <a:close/>
              </a:path>
            </a:pathLst>
          </a:custGeom>
          <a:solidFill>
            <a:schemeClr val="tx1"/>
          </a:solidFill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114" name="Text Box 352"/>
          <p:cNvSpPr txBox="1">
            <a:spLocks noChangeArrowheads="1"/>
          </p:cNvSpPr>
          <p:nvPr/>
        </p:nvSpPr>
        <p:spPr bwMode="auto">
          <a:xfrm>
            <a:off x="2895600" y="4495800"/>
            <a:ext cx="2667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/>
              <a:t>newPC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1"/>
          </a:solidFill>
          <a:prstDash val="solid"/>
          <a:round/>
          <a:headEnd type="none" w="sm" len="sm"/>
          <a:tailEnd type="triangl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1"/>
          </a:solidFill>
          <a:prstDash val="solid"/>
          <a:round/>
          <a:headEnd type="none" w="sm" len="sm"/>
          <a:tailEnd type="triangl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4448</TotalTime>
  <Words>54</Words>
  <Application>Microsoft Macintosh PowerPoint</Application>
  <PresentationFormat>Custom</PresentationFormat>
  <Paragraphs>36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Default Design</vt:lpstr>
      <vt:lpstr>PowerPoint Presentation</vt:lpstr>
    </vt:vector>
  </TitlesOfParts>
  <Company>Carnegie Mellon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Randal E. Bryant</dc:creator>
  <cp:lastModifiedBy>Randy Bryant</cp:lastModifiedBy>
  <cp:revision>43</cp:revision>
  <dcterms:created xsi:type="dcterms:W3CDTF">2001-12-20T15:11:49Z</dcterms:created>
  <dcterms:modified xsi:type="dcterms:W3CDTF">2014-11-14T14:56:23Z</dcterms:modified>
</cp:coreProperties>
</file>