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66CCFF"/>
    <a:srgbClr val="99FFCC"/>
    <a:srgbClr val="66FFFF"/>
    <a:srgbClr val="66FFCC"/>
    <a:srgbClr val="4D4D4D"/>
    <a:srgbClr val="77777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440" y="240"/>
      </p:cViewPr>
      <p:guideLst>
        <p:guide orient="horz" pos="5424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DC33BC-87FA-7E41-8986-9075E529AA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FA21E-07A1-824E-AA0C-2662CF636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16953E-D282-024A-B3D2-A28D21C913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F49A0-780A-A04C-9C08-F2716E9681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E8798-B251-3442-A5BD-23C587CF8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BEB37-4187-0946-8ECA-AC8C152DCC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A4100-EDDD-FD43-9592-593D78E19D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195AB-6AF9-E14F-9A12-0B4391640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8063F-B044-8042-8DE9-18F3433353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7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981BA-F496-4C41-A942-5C893A9938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AE0FC-ED0F-1542-97E3-3E76CF8A33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BC4B7-67DD-0246-BDBF-927C742CB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1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D687DB89-6ACC-E54E-B291-09F98B937B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Text Box 425"/>
          <p:cNvSpPr txBox="1">
            <a:spLocks noChangeArrowheads="1"/>
          </p:cNvSpPr>
          <p:nvPr/>
        </p:nvSpPr>
        <p:spPr bwMode="auto">
          <a:xfrm>
            <a:off x="457200" y="3911600"/>
            <a:ext cx="2033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latin typeface="Wingdings 2" charset="0"/>
              </a:rPr>
              <a:t>j</a:t>
            </a:r>
            <a:r>
              <a:rPr lang="en-US" sz="1800"/>
              <a:t> </a:t>
            </a:r>
            <a:r>
              <a:rPr lang="en-US"/>
              <a:t>Beginning of cycle 3</a:t>
            </a:r>
          </a:p>
        </p:txBody>
      </p:sp>
      <p:sp>
        <p:nvSpPr>
          <p:cNvPr id="2089" name="Text Box 426"/>
          <p:cNvSpPr txBox="1">
            <a:spLocks noChangeArrowheads="1"/>
          </p:cNvSpPr>
          <p:nvPr/>
        </p:nvSpPr>
        <p:spPr bwMode="auto">
          <a:xfrm>
            <a:off x="4687888" y="3911600"/>
            <a:ext cx="156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latin typeface="Wingdings 2" charset="0"/>
              </a:rPr>
              <a:t>k</a:t>
            </a:r>
            <a:r>
              <a:rPr lang="en-US" sz="1800"/>
              <a:t> </a:t>
            </a:r>
            <a:r>
              <a:rPr lang="en-US"/>
              <a:t>End of cycle 3</a:t>
            </a:r>
          </a:p>
        </p:txBody>
      </p:sp>
      <p:sp>
        <p:nvSpPr>
          <p:cNvPr id="2090" name="Text Box 427"/>
          <p:cNvSpPr txBox="1">
            <a:spLocks noChangeArrowheads="1"/>
          </p:cNvSpPr>
          <p:nvPr/>
        </p:nvSpPr>
        <p:spPr bwMode="auto">
          <a:xfrm>
            <a:off x="457200" y="8331200"/>
            <a:ext cx="2033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latin typeface="Wingdings 2" charset="0"/>
              </a:rPr>
              <a:t>l</a:t>
            </a:r>
            <a:r>
              <a:rPr lang="en-US" sz="1800"/>
              <a:t> </a:t>
            </a:r>
            <a:r>
              <a:rPr lang="en-US"/>
              <a:t>Beginning of cycle 4</a:t>
            </a:r>
          </a:p>
        </p:txBody>
      </p:sp>
      <p:sp>
        <p:nvSpPr>
          <p:cNvPr id="2111" name="Text Box 428"/>
          <p:cNvSpPr txBox="1">
            <a:spLocks noChangeArrowheads="1"/>
          </p:cNvSpPr>
          <p:nvPr/>
        </p:nvSpPr>
        <p:spPr bwMode="auto">
          <a:xfrm>
            <a:off x="4687888" y="8331200"/>
            <a:ext cx="156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latin typeface="Wingdings 2" charset="0"/>
              </a:rPr>
              <a:t>m</a:t>
            </a:r>
            <a:r>
              <a:rPr lang="en-US" sz="1800"/>
              <a:t> </a:t>
            </a:r>
            <a:r>
              <a:rPr lang="en-US"/>
              <a:t>End of cycle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00600" y="4343400"/>
            <a:ext cx="4036366" cy="3733800"/>
            <a:chOff x="4800600" y="4343400"/>
            <a:chExt cx="4036366" cy="3733800"/>
          </a:xfrm>
        </p:grpSpPr>
        <p:sp>
          <p:nvSpPr>
            <p:cNvPr id="2420" name="AutoShape 372"/>
            <p:cNvSpPr>
              <a:spLocks noChangeArrowheads="1"/>
            </p:cNvSpPr>
            <p:nvPr/>
          </p:nvSpPr>
          <p:spPr bwMode="auto">
            <a:xfrm>
              <a:off x="4800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</a:t>
              </a:r>
              <a:r>
                <a:rPr lang="en-US" dirty="0" smtClean="0">
                  <a:latin typeface="Helvetica" pitchFamily="34" charset="0"/>
                  <a:ea typeface="+mn-ea"/>
                </a:rPr>
                <a:t>ogic</a:t>
              </a:r>
              <a:endParaRPr lang="en-US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421" name="AutoShape 373"/>
            <p:cNvSpPr>
              <a:spLocks noChangeArrowheads="1"/>
            </p:cNvSpPr>
            <p:nvPr/>
          </p:nvSpPr>
          <p:spPr bwMode="auto">
            <a:xfrm>
              <a:off x="5105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2116" name="Rectangle 374"/>
            <p:cNvSpPr>
              <a:spLocks noChangeArrowheads="1"/>
            </p:cNvSpPr>
            <p:nvPr/>
          </p:nvSpPr>
          <p:spPr bwMode="auto">
            <a:xfrm rot="5400000" flipV="1">
              <a:off x="7847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7" name="AutoShape 375"/>
            <p:cNvSpPr>
              <a:spLocks noChangeArrowheads="1"/>
            </p:cNvSpPr>
            <p:nvPr/>
          </p:nvSpPr>
          <p:spPr bwMode="auto">
            <a:xfrm>
              <a:off x="6400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8" name="AutoShape 376"/>
            <p:cNvSpPr>
              <a:spLocks noChangeArrowheads="1"/>
            </p:cNvSpPr>
            <p:nvPr/>
          </p:nvSpPr>
          <p:spPr bwMode="auto">
            <a:xfrm flipH="1">
              <a:off x="6400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" name="AutoShape 377"/>
            <p:cNvSpPr>
              <a:spLocks noChangeArrowheads="1"/>
            </p:cNvSpPr>
            <p:nvPr/>
          </p:nvSpPr>
          <p:spPr bwMode="auto">
            <a:xfrm>
              <a:off x="6400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" name="AutoShape 378"/>
            <p:cNvSpPr>
              <a:spLocks noChangeArrowheads="1"/>
            </p:cNvSpPr>
            <p:nvPr/>
          </p:nvSpPr>
          <p:spPr bwMode="auto">
            <a:xfrm flipH="1">
              <a:off x="6400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" name="AutoShape 379"/>
            <p:cNvSpPr>
              <a:spLocks noChangeArrowheads="1"/>
            </p:cNvSpPr>
            <p:nvPr/>
          </p:nvSpPr>
          <p:spPr bwMode="auto">
            <a:xfrm rot="5400000" flipH="1">
              <a:off x="5410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2" name="AutoShape 380"/>
            <p:cNvSpPr>
              <a:spLocks noChangeArrowheads="1"/>
            </p:cNvSpPr>
            <p:nvPr/>
          </p:nvSpPr>
          <p:spPr bwMode="auto">
            <a:xfrm rot="5400000" flipH="1">
              <a:off x="5410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3" name="AutoShape 381"/>
            <p:cNvSpPr>
              <a:spLocks noChangeArrowheads="1"/>
            </p:cNvSpPr>
            <p:nvPr/>
          </p:nvSpPr>
          <p:spPr bwMode="auto">
            <a:xfrm rot="5400000" flipH="1">
              <a:off x="5486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4" name="Freeform 382"/>
            <p:cNvSpPr>
              <a:spLocks/>
            </p:cNvSpPr>
            <p:nvPr/>
          </p:nvSpPr>
          <p:spPr bwMode="auto">
            <a:xfrm>
              <a:off x="6019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99FF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1" name="Rectangle 383"/>
            <p:cNvSpPr>
              <a:spLocks noChangeArrowheads="1"/>
            </p:cNvSpPr>
            <p:nvPr/>
          </p:nvSpPr>
          <p:spPr bwMode="auto">
            <a:xfrm>
              <a:off x="6705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432" name="Rectangle 384"/>
            <p:cNvSpPr>
              <a:spLocks noChangeArrowheads="1"/>
            </p:cNvSpPr>
            <p:nvPr/>
          </p:nvSpPr>
          <p:spPr bwMode="auto">
            <a:xfrm>
              <a:off x="6705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 smtClean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 smtClean="0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 smtClean="0">
                  <a:latin typeface="Courier New" pitchFamily="49" charset="0"/>
                  <a:ea typeface="+mn-ea"/>
                </a:rPr>
                <a:t> </a:t>
              </a:r>
              <a:r>
                <a:rPr lang="en-US" sz="1000" dirty="0">
                  <a:latin typeface="Courier New" pitchFamily="49" charset="0"/>
                  <a:ea typeface="+mn-ea"/>
                </a:rPr>
                <a:t>= 0x100</a:t>
              </a:r>
            </a:p>
          </p:txBody>
        </p:sp>
        <p:sp>
          <p:nvSpPr>
            <p:cNvPr id="2433" name="Rectangle 385"/>
            <p:cNvSpPr>
              <a:spLocks noChangeArrowheads="1"/>
            </p:cNvSpPr>
            <p:nvPr/>
          </p:nvSpPr>
          <p:spPr bwMode="auto">
            <a:xfrm>
              <a:off x="5257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 smtClean="0">
                  <a:latin typeface="Courier New" pitchFamily="49" charset="0"/>
                  <a:ea typeface="+mn-ea"/>
                </a:rPr>
                <a:t>0x014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434" name="Rectangle 386"/>
            <p:cNvSpPr>
              <a:spLocks noChangeArrowheads="1"/>
            </p:cNvSpPr>
            <p:nvPr/>
          </p:nvSpPr>
          <p:spPr bwMode="auto">
            <a:xfrm>
              <a:off x="5257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100</a:t>
              </a: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2129" name="Text Box 387"/>
            <p:cNvSpPr txBox="1">
              <a:spLocks noChangeArrowheads="1"/>
            </p:cNvSpPr>
            <p:nvPr/>
          </p:nvSpPr>
          <p:spPr bwMode="auto">
            <a:xfrm>
              <a:off x="6398068" y="60198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</a:t>
              </a:r>
              <a:r>
                <a:rPr lang="en-US" sz="1000" dirty="0" smtClean="0"/>
                <a:t>orts</a:t>
              </a:r>
              <a:endParaRPr lang="en-US" sz="1000" dirty="0"/>
            </a:p>
          </p:txBody>
        </p:sp>
        <p:sp>
          <p:nvSpPr>
            <p:cNvPr id="2130" name="Text Box 388"/>
            <p:cNvSpPr txBox="1">
              <a:spLocks noChangeArrowheads="1"/>
            </p:cNvSpPr>
            <p:nvPr/>
          </p:nvSpPr>
          <p:spPr bwMode="auto">
            <a:xfrm>
              <a:off x="7620000" y="60198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</a:t>
              </a:r>
              <a:r>
                <a:rPr lang="en-US" sz="1000" dirty="0" smtClean="0"/>
                <a:t>orts</a:t>
              </a:r>
              <a:endParaRPr lang="en-US" sz="1000" dirty="0"/>
            </a:p>
          </p:txBody>
        </p:sp>
        <p:sp>
          <p:nvSpPr>
            <p:cNvPr id="2131" name="Rectangle 437"/>
            <p:cNvSpPr>
              <a:spLocks noChangeArrowheads="1"/>
            </p:cNvSpPr>
            <p:nvPr/>
          </p:nvSpPr>
          <p:spPr bwMode="auto">
            <a:xfrm>
              <a:off x="6018859" y="7497763"/>
              <a:ext cx="6464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ourier New" charset="0"/>
                </a:rPr>
                <a:t>0x016</a:t>
              </a:r>
              <a:endParaRPr lang="en-US" sz="1200" dirty="0">
                <a:latin typeface="Courier New" charset="0"/>
              </a:endParaRPr>
            </a:p>
          </p:txBody>
        </p:sp>
        <p:sp>
          <p:nvSpPr>
            <p:cNvPr id="2132" name="Rectangle 439"/>
            <p:cNvSpPr>
              <a:spLocks noChangeArrowheads="1"/>
            </p:cNvSpPr>
            <p:nvPr/>
          </p:nvSpPr>
          <p:spPr bwMode="auto">
            <a:xfrm>
              <a:off x="5668963" y="6096000"/>
              <a:ext cx="5032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charset="0"/>
                </a:rPr>
                <a:t>000</a:t>
              </a:r>
            </a:p>
          </p:txBody>
        </p:sp>
        <p:sp>
          <p:nvSpPr>
            <p:cNvPr id="2133" name="Rectangle 442"/>
            <p:cNvSpPr>
              <a:spLocks noChangeArrowheads="1"/>
            </p:cNvSpPr>
            <p:nvPr/>
          </p:nvSpPr>
          <p:spPr bwMode="auto">
            <a:xfrm>
              <a:off x="8190560" y="6446838"/>
              <a:ext cx="6464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ourier New" charset="0"/>
                </a:rPr>
                <a:t>%</a:t>
              </a:r>
              <a:r>
                <a:rPr lang="en-US" sz="1200" dirty="0" err="1" smtClean="0">
                  <a:latin typeface="Courier New" charset="0"/>
                </a:rPr>
                <a:t>rbx</a:t>
              </a:r>
              <a:endParaRPr lang="en-US" sz="1200" dirty="0">
                <a:latin typeface="Courier New" charset="0"/>
              </a:endParaRPr>
            </a:p>
            <a:p>
              <a:r>
                <a:rPr lang="en-US" sz="1200" dirty="0">
                  <a:latin typeface="Courier New" charset="0"/>
                </a:rPr>
                <a:t>&lt;--</a:t>
              </a:r>
            </a:p>
            <a:p>
              <a:r>
                <a:rPr lang="en-US" sz="1200" dirty="0">
                  <a:latin typeface="Courier New" charset="0"/>
                </a:rPr>
                <a:t>0x300</a:t>
              </a:r>
            </a:p>
          </p:txBody>
        </p:sp>
        <p:grpSp>
          <p:nvGrpSpPr>
            <p:cNvPr id="2144" name="Group 452"/>
            <p:cNvGrpSpPr>
              <a:grpSpLocks/>
            </p:cNvGrpSpPr>
            <p:nvPr/>
          </p:nvGrpSpPr>
          <p:grpSpPr bwMode="auto">
            <a:xfrm>
              <a:off x="6400800" y="4724400"/>
              <a:ext cx="1704975" cy="244475"/>
              <a:chOff x="4032" y="2976"/>
              <a:chExt cx="1074" cy="154"/>
            </a:xfrm>
          </p:grpSpPr>
          <p:sp>
            <p:nvSpPr>
              <p:cNvPr id="2181" name="Text Box 45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2182" name="Text Box 45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09600" y="4343400"/>
            <a:ext cx="3429000" cy="3733800"/>
            <a:chOff x="609600" y="4343400"/>
            <a:chExt cx="3429000" cy="3733800"/>
          </a:xfrm>
        </p:grpSpPr>
        <p:sp>
          <p:nvSpPr>
            <p:cNvPr id="2344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</a:t>
              </a:r>
              <a:r>
                <a:rPr lang="en-US" dirty="0" smtClean="0">
                  <a:latin typeface="Helvetica" pitchFamily="34" charset="0"/>
                  <a:ea typeface="+mn-ea"/>
                </a:rPr>
                <a:t>ogic</a:t>
              </a:r>
              <a:endParaRPr lang="en-US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345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2054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 smtClean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 smtClean="0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 smtClean="0">
                  <a:latin typeface="Courier New" pitchFamily="49" charset="0"/>
                  <a:ea typeface="+mn-ea"/>
                </a:rPr>
                <a:t> </a:t>
              </a:r>
              <a:r>
                <a:rPr lang="en-US" sz="1000" dirty="0">
                  <a:latin typeface="Courier New" pitchFamily="49" charset="0"/>
                  <a:ea typeface="+mn-ea"/>
                </a:rPr>
                <a:t>= 0x100</a:t>
              </a:r>
              <a:endParaRPr lang="en-US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279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 smtClean="0">
                  <a:latin typeface="Courier New" pitchFamily="49" charset="0"/>
                  <a:ea typeface="+mn-ea"/>
                </a:rPr>
                <a:t>0x014</a:t>
              </a:r>
              <a:endParaRPr lang="en-US" sz="1200" dirty="0">
                <a:latin typeface="Courier New" pitchFamily="49" charset="0"/>
                <a:ea typeface="+mn-ea"/>
              </a:endParaRPr>
            </a:p>
          </p:txBody>
        </p:sp>
        <p:sp>
          <p:nvSpPr>
            <p:cNvPr id="2342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100</a:t>
              </a:r>
            </a:p>
          </p:txBody>
        </p:sp>
        <p:sp>
          <p:nvSpPr>
            <p:cNvPr id="2067" name="Text Box 368"/>
            <p:cNvSpPr txBox="1">
              <a:spLocks noChangeArrowheads="1"/>
            </p:cNvSpPr>
            <p:nvPr/>
          </p:nvSpPr>
          <p:spPr bwMode="auto">
            <a:xfrm>
              <a:off x="2207068" y="60198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</a:t>
              </a:r>
              <a:r>
                <a:rPr lang="en-US" sz="1000" dirty="0" smtClean="0"/>
                <a:t>orts</a:t>
              </a:r>
              <a:endParaRPr lang="en-US" sz="1000" dirty="0"/>
            </a:p>
          </p:txBody>
        </p:sp>
        <p:sp>
          <p:nvSpPr>
            <p:cNvPr id="2068" name="Text Box 369"/>
            <p:cNvSpPr txBox="1">
              <a:spLocks noChangeArrowheads="1"/>
            </p:cNvSpPr>
            <p:nvPr/>
          </p:nvSpPr>
          <p:spPr bwMode="auto">
            <a:xfrm>
              <a:off x="3429000" y="60198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</a:t>
              </a:r>
              <a:r>
                <a:rPr lang="en-US" sz="1000" dirty="0" smtClean="0"/>
                <a:t>orts</a:t>
              </a:r>
              <a:endParaRPr lang="en-US" sz="1000" dirty="0"/>
            </a:p>
          </p:txBody>
        </p:sp>
        <p:grpSp>
          <p:nvGrpSpPr>
            <p:cNvPr id="2145" name="Group 453"/>
            <p:cNvGrpSpPr>
              <a:grpSpLocks/>
            </p:cNvGrpSpPr>
            <p:nvPr/>
          </p:nvGrpSpPr>
          <p:grpSpPr bwMode="auto">
            <a:xfrm>
              <a:off x="2209800" y="4724400"/>
              <a:ext cx="1704975" cy="244475"/>
              <a:chOff x="4032" y="2976"/>
              <a:chExt cx="1074" cy="154"/>
            </a:xfrm>
          </p:grpSpPr>
          <p:sp>
            <p:nvSpPr>
              <p:cNvPr id="2179" name="Text Box 454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2180" name="Text Box 455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00600" y="8763000"/>
            <a:ext cx="3429000" cy="3733800"/>
            <a:chOff x="4800600" y="8763000"/>
            <a:chExt cx="3429000" cy="3733800"/>
          </a:xfrm>
        </p:grpSpPr>
        <p:sp>
          <p:nvSpPr>
            <p:cNvPr id="2456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</a:t>
              </a:r>
              <a:r>
                <a:rPr lang="en-US" dirty="0" smtClean="0">
                  <a:latin typeface="Helvetica" pitchFamily="34" charset="0"/>
                  <a:ea typeface="+mn-ea"/>
                </a:rPr>
                <a:t>ogic</a:t>
              </a:r>
              <a:endParaRPr lang="en-US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457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2095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8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0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468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 smtClean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 smtClean="0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 smtClean="0">
                  <a:latin typeface="Courier New" pitchFamily="49" charset="0"/>
                  <a:ea typeface="+mn-ea"/>
                </a:rPr>
                <a:t> </a:t>
              </a:r>
              <a:r>
                <a:rPr lang="en-US" sz="1000" dirty="0">
                  <a:latin typeface="Courier New" pitchFamily="49" charset="0"/>
                  <a:ea typeface="+mn-ea"/>
                </a:rPr>
                <a:t>= 0x300</a:t>
              </a:r>
              <a:endParaRPr lang="en-US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469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 smtClean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2470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2108" name="Text Box 423"/>
            <p:cNvSpPr txBox="1">
              <a:spLocks noChangeArrowheads="1"/>
            </p:cNvSpPr>
            <p:nvPr/>
          </p:nvSpPr>
          <p:spPr bwMode="auto">
            <a:xfrm>
              <a:off x="6398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</a:t>
              </a:r>
              <a:r>
                <a:rPr lang="en-US" sz="1000" dirty="0" smtClean="0"/>
                <a:t>orts</a:t>
              </a:r>
              <a:endParaRPr lang="en-US" sz="1000" dirty="0"/>
            </a:p>
          </p:txBody>
        </p:sp>
        <p:sp>
          <p:nvSpPr>
            <p:cNvPr id="2109" name="Text Box 424"/>
            <p:cNvSpPr txBox="1">
              <a:spLocks noChangeArrowheads="1"/>
            </p:cNvSpPr>
            <p:nvPr/>
          </p:nvSpPr>
          <p:spPr bwMode="auto">
            <a:xfrm>
              <a:off x="7620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/>
                <a:t>p</a:t>
              </a:r>
              <a:r>
                <a:rPr lang="en-US" sz="1000" smtClean="0"/>
                <a:t>orts</a:t>
              </a:r>
              <a:endParaRPr lang="en-US" sz="1000"/>
            </a:p>
          </p:txBody>
        </p:sp>
        <p:sp>
          <p:nvSpPr>
            <p:cNvPr id="2110" name="Rectangle 438"/>
            <p:cNvSpPr>
              <a:spLocks noChangeArrowheads="1"/>
            </p:cNvSpPr>
            <p:nvPr/>
          </p:nvSpPr>
          <p:spPr bwMode="auto">
            <a:xfrm>
              <a:off x="6018859" y="11917363"/>
              <a:ext cx="64640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ourier New" charset="0"/>
                </a:rPr>
                <a:t>0x01f</a:t>
              </a:r>
              <a:endParaRPr lang="en-US" sz="1200" dirty="0">
                <a:latin typeface="Courier New" charset="0"/>
              </a:endParaRPr>
            </a:p>
          </p:txBody>
        </p:sp>
        <p:grpSp>
          <p:nvGrpSpPr>
            <p:cNvPr id="2146" name="Group 456"/>
            <p:cNvGrpSpPr>
              <a:grpSpLocks/>
            </p:cNvGrpSpPr>
            <p:nvPr/>
          </p:nvGrpSpPr>
          <p:grpSpPr bwMode="auto">
            <a:xfrm>
              <a:off x="6400800" y="9128125"/>
              <a:ext cx="1704975" cy="244475"/>
              <a:chOff x="4032" y="2976"/>
              <a:chExt cx="1074" cy="154"/>
            </a:xfrm>
          </p:grpSpPr>
          <p:sp>
            <p:nvSpPr>
              <p:cNvPr id="2177" name="Text Box 457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2178" name="Text Box 458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62000" y="928688"/>
            <a:ext cx="7162800" cy="2881312"/>
            <a:chOff x="762000" y="928688"/>
            <a:chExt cx="7162800" cy="2881312"/>
          </a:xfrm>
        </p:grpSpPr>
        <p:sp>
          <p:nvSpPr>
            <p:cNvPr id="2134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>
                  <a:latin typeface="Courier New" charset="0"/>
                </a:rPr>
                <a:t> </a:t>
              </a:r>
              <a:r>
                <a:rPr lang="en-US" dirty="0" smtClean="0">
                  <a:latin typeface="Courier New" charset="0"/>
                </a:rPr>
                <a:t>0x014:   </a:t>
              </a:r>
              <a:r>
                <a:rPr lang="en-US" dirty="0" err="1" smtClean="0">
                  <a:latin typeface="Courier New" charset="0"/>
                </a:rPr>
                <a:t>addq</a:t>
              </a:r>
              <a:r>
                <a:rPr lang="en-US" dirty="0" smtClean="0">
                  <a:latin typeface="Courier New" charset="0"/>
                </a:rPr>
                <a:t> %</a:t>
              </a:r>
              <a:r>
                <a:rPr lang="en-US" dirty="0" err="1" smtClean="0">
                  <a:latin typeface="Courier New" charset="0"/>
                </a:rPr>
                <a:t>rdx</a:t>
              </a:r>
              <a:r>
                <a:rPr lang="en-US" dirty="0" smtClean="0">
                  <a:latin typeface="Courier New" charset="0"/>
                </a:rPr>
                <a:t>,%</a:t>
              </a:r>
              <a:r>
                <a:rPr lang="en-US" dirty="0" err="1" smtClean="0">
                  <a:latin typeface="Courier New" charset="0"/>
                </a:rPr>
                <a:t>rbx</a:t>
              </a:r>
              <a:r>
                <a:rPr lang="en-US" dirty="0" smtClean="0">
                  <a:latin typeface="Courier New" charset="0"/>
                </a:rPr>
                <a:t>      </a:t>
              </a:r>
              <a:r>
                <a:rPr lang="en-US" dirty="0">
                  <a:latin typeface="Courier New" charset="0"/>
                </a:rPr>
                <a:t># </a:t>
              </a:r>
              <a:r>
                <a:rPr lang="en-US" dirty="0" smtClean="0">
                  <a:latin typeface="Courier New" charset="0"/>
                </a:rPr>
                <a:t>%</a:t>
              </a:r>
              <a:r>
                <a:rPr lang="en-US" dirty="0" err="1" smtClean="0">
                  <a:latin typeface="Courier New" charset="0"/>
                </a:rPr>
                <a:t>rbx</a:t>
              </a:r>
              <a:r>
                <a:rPr lang="en-US" dirty="0" smtClean="0">
                  <a:latin typeface="Courier New" charset="0"/>
                </a:rPr>
                <a:t> </a:t>
              </a:r>
              <a:r>
                <a:rPr lang="en-US" dirty="0">
                  <a:latin typeface="Courier New" charset="0"/>
                </a:rPr>
                <a:t>&lt;-- 0x300 CC &lt;-- 000</a:t>
              </a:r>
            </a:p>
          </p:txBody>
        </p:sp>
        <p:sp>
          <p:nvSpPr>
            <p:cNvPr id="2135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>
                  <a:latin typeface="Courier New" charset="0"/>
                </a:rPr>
                <a:t> </a:t>
              </a:r>
              <a:r>
                <a:rPr lang="en-US" dirty="0" smtClean="0">
                  <a:latin typeface="Courier New" charset="0"/>
                </a:rPr>
                <a:t>0x016:   </a:t>
              </a:r>
              <a:r>
                <a:rPr lang="en-US" dirty="0">
                  <a:latin typeface="Courier New" charset="0"/>
                </a:rPr>
                <a:t>je </a:t>
              </a:r>
              <a:r>
                <a:rPr lang="en-US" dirty="0" err="1">
                  <a:latin typeface="Courier New" charset="0"/>
                </a:rPr>
                <a:t>dest</a:t>
              </a:r>
              <a:r>
                <a:rPr lang="en-US" dirty="0"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2136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>
                  <a:latin typeface="Courier New" charset="0"/>
                </a:rPr>
                <a:t> </a:t>
              </a:r>
              <a:r>
                <a:rPr lang="en-US" dirty="0" smtClean="0">
                  <a:latin typeface="Courier New" charset="0"/>
                </a:rPr>
                <a:t>0x01f:   </a:t>
              </a:r>
              <a:r>
                <a:rPr lang="en-US" dirty="0" err="1" smtClean="0">
                  <a:latin typeface="Courier New" charset="0"/>
                </a:rPr>
                <a:t>rmmovq</a:t>
              </a:r>
              <a:r>
                <a:rPr lang="en-US" dirty="0" smtClean="0">
                  <a:latin typeface="Courier New" charset="0"/>
                </a:rPr>
                <a:t> %rbx</a:t>
              </a:r>
              <a:r>
                <a:rPr lang="en-US" dirty="0">
                  <a:latin typeface="Courier New" charset="0"/>
                </a:rPr>
                <a:t>,0</a:t>
              </a:r>
              <a:r>
                <a:rPr lang="en-US" dirty="0" smtClean="0">
                  <a:latin typeface="Courier New" charset="0"/>
                </a:rPr>
                <a:t>(%</a:t>
              </a:r>
              <a:r>
                <a:rPr lang="en-US" dirty="0" err="1" smtClean="0">
                  <a:latin typeface="Courier New" charset="0"/>
                </a:rPr>
                <a:t>rdx</a:t>
              </a:r>
              <a:r>
                <a:rPr lang="en-US" dirty="0"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2137" name="Text Box 432"/>
            <p:cNvSpPr txBox="1">
              <a:spLocks noChangeArrowheads="1"/>
            </p:cNvSpPr>
            <p:nvPr/>
          </p:nvSpPr>
          <p:spPr bwMode="auto">
            <a:xfrm>
              <a:off x="838200" y="2667000"/>
              <a:ext cx="8207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Cycle 3:</a:t>
              </a:r>
            </a:p>
          </p:txBody>
        </p:sp>
        <p:sp>
          <p:nvSpPr>
            <p:cNvPr id="2138" name="Text Box 433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8207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Cycle 4:</a:t>
              </a:r>
            </a:p>
          </p:txBody>
        </p:sp>
        <p:sp>
          <p:nvSpPr>
            <p:cNvPr id="2139" name="Text Box 434"/>
            <p:cNvSpPr txBox="1">
              <a:spLocks noChangeArrowheads="1"/>
            </p:cNvSpPr>
            <p:nvPr/>
          </p:nvSpPr>
          <p:spPr bwMode="auto">
            <a:xfrm>
              <a:off x="838200" y="3429000"/>
              <a:ext cx="8207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Cycle 5:</a:t>
              </a:r>
            </a:p>
          </p:txBody>
        </p:sp>
        <p:sp>
          <p:nvSpPr>
            <p:cNvPr id="2140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>
                  <a:latin typeface="Courier New" charset="0"/>
                </a:rPr>
                <a:t> </a:t>
              </a:r>
              <a:r>
                <a:rPr lang="en-US" dirty="0" smtClean="0">
                  <a:latin typeface="Courier New" charset="0"/>
                </a:rPr>
                <a:t>0x00a:   </a:t>
              </a:r>
              <a:r>
                <a:rPr lang="en-US" dirty="0" err="1" smtClean="0">
                  <a:latin typeface="Courier New" charset="0"/>
                </a:rPr>
                <a:t>irmovq</a:t>
              </a:r>
              <a:r>
                <a:rPr lang="en-US" dirty="0" smtClean="0">
                  <a:latin typeface="Courier New" charset="0"/>
                </a:rPr>
                <a:t> </a:t>
              </a:r>
              <a:r>
                <a:rPr lang="en-US" dirty="0">
                  <a:latin typeface="Courier New" charset="0"/>
                </a:rPr>
                <a:t>$0x200</a:t>
              </a:r>
              <a:r>
                <a:rPr lang="en-US" dirty="0" smtClean="0">
                  <a:latin typeface="Courier New" charset="0"/>
                </a:rPr>
                <a:t>,%rdx  </a:t>
              </a:r>
              <a:r>
                <a:rPr lang="en-US" dirty="0">
                  <a:latin typeface="Courier New" charset="0"/>
                </a:rPr>
                <a:t># </a:t>
              </a:r>
              <a:r>
                <a:rPr lang="en-US" dirty="0" smtClean="0">
                  <a:latin typeface="Courier New" charset="0"/>
                </a:rPr>
                <a:t>%</a:t>
              </a:r>
              <a:r>
                <a:rPr lang="en-US" dirty="0" err="1" smtClean="0">
                  <a:latin typeface="Courier New" charset="0"/>
                </a:rPr>
                <a:t>rdx</a:t>
              </a:r>
              <a:r>
                <a:rPr lang="en-US" dirty="0" smtClean="0">
                  <a:latin typeface="Courier New" charset="0"/>
                </a:rPr>
                <a:t> </a:t>
              </a:r>
              <a:r>
                <a:rPr lang="en-US" dirty="0">
                  <a:latin typeface="Courier New" charset="0"/>
                </a:rPr>
                <a:t>&lt;-- 0x200</a:t>
              </a:r>
            </a:p>
          </p:txBody>
        </p:sp>
        <p:sp>
          <p:nvSpPr>
            <p:cNvPr id="2141" name="Text Box 441"/>
            <p:cNvSpPr txBox="1">
              <a:spLocks noChangeArrowheads="1"/>
            </p:cNvSpPr>
            <p:nvPr/>
          </p:nvSpPr>
          <p:spPr bwMode="auto">
            <a:xfrm>
              <a:off x="838200" y="2286000"/>
              <a:ext cx="8207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Cycle 2:</a:t>
              </a:r>
            </a:p>
          </p:txBody>
        </p:sp>
        <p:sp>
          <p:nvSpPr>
            <p:cNvPr id="2142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dirty="0">
                  <a:latin typeface="Courier New" charset="0"/>
                </a:rPr>
                <a:t> 0x000:   </a:t>
              </a:r>
              <a:r>
                <a:rPr lang="en-US" dirty="0" err="1" smtClean="0">
                  <a:latin typeface="Courier New" charset="0"/>
                </a:rPr>
                <a:t>irmovq</a:t>
              </a:r>
              <a:r>
                <a:rPr lang="en-US" dirty="0" smtClean="0">
                  <a:latin typeface="Courier New" charset="0"/>
                </a:rPr>
                <a:t> </a:t>
              </a:r>
              <a:r>
                <a:rPr lang="en-US" dirty="0">
                  <a:latin typeface="Courier New" charset="0"/>
                </a:rPr>
                <a:t>$0x100</a:t>
              </a:r>
              <a:r>
                <a:rPr lang="en-US" dirty="0" smtClean="0">
                  <a:latin typeface="Courier New" charset="0"/>
                </a:rPr>
                <a:t>,%rbx  </a:t>
              </a:r>
              <a:r>
                <a:rPr lang="en-US" dirty="0">
                  <a:latin typeface="Courier New" charset="0"/>
                </a:rPr>
                <a:t># </a:t>
              </a:r>
              <a:r>
                <a:rPr lang="en-US" dirty="0" smtClean="0">
                  <a:latin typeface="Courier New" charset="0"/>
                </a:rPr>
                <a:t>%</a:t>
              </a:r>
              <a:r>
                <a:rPr lang="en-US" dirty="0" err="1" smtClean="0">
                  <a:latin typeface="Courier New" charset="0"/>
                </a:rPr>
                <a:t>rbx</a:t>
              </a:r>
              <a:r>
                <a:rPr lang="en-US" dirty="0" smtClean="0">
                  <a:latin typeface="Courier New" charset="0"/>
                </a:rPr>
                <a:t> </a:t>
              </a:r>
              <a:r>
                <a:rPr lang="en-US" dirty="0">
                  <a:latin typeface="Courier New" charset="0"/>
                </a:rPr>
                <a:t>&lt;-- 0x100</a:t>
              </a:r>
            </a:p>
          </p:txBody>
        </p:sp>
        <p:sp>
          <p:nvSpPr>
            <p:cNvPr id="2143" name="Text Box 444"/>
            <p:cNvSpPr txBox="1">
              <a:spLocks noChangeArrowheads="1"/>
            </p:cNvSpPr>
            <p:nvPr/>
          </p:nvSpPr>
          <p:spPr bwMode="auto">
            <a:xfrm>
              <a:off x="838200" y="1905000"/>
              <a:ext cx="8207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dirty="0"/>
                <a:t>Cycle 1:</a:t>
              </a:r>
            </a:p>
          </p:txBody>
        </p:sp>
        <p:sp>
          <p:nvSpPr>
            <p:cNvPr id="2148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lang="en-US" dirty="0"/>
                <a:t>Clock</a:t>
              </a:r>
            </a:p>
          </p:txBody>
        </p:sp>
        <p:sp>
          <p:nvSpPr>
            <p:cNvPr id="2149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" name="Text Box 474"/>
            <p:cNvSpPr txBox="1">
              <a:spLocks noChangeArrowheads="1"/>
            </p:cNvSpPr>
            <p:nvPr/>
          </p:nvSpPr>
          <p:spPr bwMode="auto">
            <a:xfrm>
              <a:off x="2209800" y="928688"/>
              <a:ext cx="762000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dirty="0"/>
                <a:t>Cycle 1</a:t>
              </a:r>
            </a:p>
          </p:txBody>
        </p:sp>
        <p:sp>
          <p:nvSpPr>
            <p:cNvPr id="2151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" name="Text Box 488"/>
            <p:cNvSpPr txBox="1">
              <a:spLocks noChangeArrowheads="1"/>
            </p:cNvSpPr>
            <p:nvPr/>
          </p:nvSpPr>
          <p:spPr bwMode="auto">
            <a:xfrm>
              <a:off x="4419600" y="153828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Wingdings 2" charset="0"/>
                </a:rPr>
                <a:t>j</a:t>
              </a:r>
            </a:p>
          </p:txBody>
        </p:sp>
        <p:sp>
          <p:nvSpPr>
            <p:cNvPr id="2156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Text Box 490"/>
            <p:cNvSpPr txBox="1">
              <a:spLocks noChangeArrowheads="1"/>
            </p:cNvSpPr>
            <p:nvPr/>
          </p:nvSpPr>
          <p:spPr bwMode="auto">
            <a:xfrm>
              <a:off x="5632450" y="153828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Wingdings 2" charset="0"/>
                </a:rPr>
                <a:t>l</a:t>
              </a:r>
            </a:p>
          </p:txBody>
        </p:sp>
        <p:sp>
          <p:nvSpPr>
            <p:cNvPr id="2158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Text Box 492"/>
            <p:cNvSpPr txBox="1">
              <a:spLocks noChangeArrowheads="1"/>
            </p:cNvSpPr>
            <p:nvPr/>
          </p:nvSpPr>
          <p:spPr bwMode="auto">
            <a:xfrm>
              <a:off x="6477000" y="153828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Wingdings 2" charset="0"/>
                </a:rPr>
                <a:t>m</a:t>
              </a:r>
            </a:p>
          </p:txBody>
        </p:sp>
        <p:sp>
          <p:nvSpPr>
            <p:cNvPr id="2160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Text Box 494"/>
            <p:cNvSpPr txBox="1">
              <a:spLocks noChangeArrowheads="1"/>
            </p:cNvSpPr>
            <p:nvPr/>
          </p:nvSpPr>
          <p:spPr bwMode="auto">
            <a:xfrm>
              <a:off x="5257800" y="153828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Wingdings 2" charset="0"/>
                </a:rPr>
                <a:t>k</a:t>
              </a:r>
            </a:p>
          </p:txBody>
        </p:sp>
        <p:sp>
          <p:nvSpPr>
            <p:cNvPr id="2162" name="Text Box 496"/>
            <p:cNvSpPr txBox="1">
              <a:spLocks noChangeArrowheads="1"/>
            </p:cNvSpPr>
            <p:nvPr/>
          </p:nvSpPr>
          <p:spPr bwMode="auto">
            <a:xfrm>
              <a:off x="3429000" y="928688"/>
              <a:ext cx="762000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dirty="0"/>
                <a:t>Cycle 2</a:t>
              </a:r>
            </a:p>
          </p:txBody>
        </p:sp>
        <p:sp>
          <p:nvSpPr>
            <p:cNvPr id="2163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2000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dirty="0"/>
                <a:t>Cycle 3</a:t>
              </a:r>
            </a:p>
          </p:txBody>
        </p:sp>
        <p:sp>
          <p:nvSpPr>
            <p:cNvPr id="2164" name="Text Box 498"/>
            <p:cNvSpPr txBox="1">
              <a:spLocks noChangeArrowheads="1"/>
            </p:cNvSpPr>
            <p:nvPr/>
          </p:nvSpPr>
          <p:spPr bwMode="auto">
            <a:xfrm>
              <a:off x="5867400" y="928688"/>
              <a:ext cx="762000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dirty="0"/>
                <a:t>Cycle 4</a:t>
              </a:r>
            </a:p>
          </p:txBody>
        </p:sp>
        <p:grpSp>
          <p:nvGrpSpPr>
            <p:cNvPr id="2165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2170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4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6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09600" y="8763000"/>
            <a:ext cx="3429000" cy="3733800"/>
            <a:chOff x="609600" y="8763000"/>
            <a:chExt cx="3429000" cy="3733800"/>
          </a:xfrm>
        </p:grpSpPr>
        <p:sp>
          <p:nvSpPr>
            <p:cNvPr id="153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Combinational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l</a:t>
              </a:r>
              <a:r>
                <a:rPr lang="en-US" dirty="0" smtClean="0">
                  <a:latin typeface="Helvetica" pitchFamily="34" charset="0"/>
                  <a:ea typeface="+mn-ea"/>
                </a:rPr>
                <a:t>ogic</a:t>
              </a:r>
              <a:endParaRPr lang="en-US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54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34" charset="0"/>
                <a:ea typeface="+mn-ea"/>
              </a:endParaRPr>
            </a:p>
          </p:txBody>
        </p:sp>
        <p:sp>
          <p:nvSpPr>
            <p:cNvPr id="155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Data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65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 dirty="0">
                  <a:latin typeface="Helvetica" pitchFamily="34" charset="0"/>
                  <a:ea typeface="+mn-ea"/>
                </a:rPr>
                <a:t>file</a:t>
              </a:r>
            </a:p>
            <a:p>
              <a:pPr>
                <a:defRPr/>
              </a:pPr>
              <a:r>
                <a:rPr lang="en-US" sz="1000" dirty="0" smtClean="0">
                  <a:latin typeface="Courier New" pitchFamily="49" charset="0"/>
                  <a:ea typeface="+mn-ea"/>
                </a:rPr>
                <a:t>%</a:t>
              </a:r>
              <a:r>
                <a:rPr lang="en-US" sz="1000" dirty="0" err="1" smtClean="0">
                  <a:latin typeface="Courier New" pitchFamily="49" charset="0"/>
                  <a:ea typeface="+mn-ea"/>
                </a:rPr>
                <a:t>rbx</a:t>
              </a:r>
              <a:r>
                <a:rPr lang="en-US" sz="1000" dirty="0" smtClean="0">
                  <a:latin typeface="Courier New" pitchFamily="49" charset="0"/>
                  <a:ea typeface="+mn-ea"/>
                </a:rPr>
                <a:t> </a:t>
              </a:r>
              <a:r>
                <a:rPr lang="en-US" sz="1000" dirty="0">
                  <a:latin typeface="Courier New" pitchFamily="49" charset="0"/>
                  <a:ea typeface="+mn-ea"/>
                </a:rPr>
                <a:t>= 0x300</a:t>
              </a:r>
            </a:p>
          </p:txBody>
        </p:sp>
        <p:sp>
          <p:nvSpPr>
            <p:cNvPr id="166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 sz="1200" dirty="0">
                  <a:latin typeface="Helvetica" pitchFamily="34" charset="0"/>
                  <a:ea typeface="+mn-ea"/>
                </a:rPr>
                <a:t>PC</a:t>
              </a:r>
            </a:p>
            <a:p>
              <a:pPr>
                <a:defRPr/>
              </a:pPr>
              <a:r>
                <a:rPr lang="en-US" sz="1200" dirty="0" smtClean="0">
                  <a:latin typeface="Courier New" pitchFamily="49" charset="0"/>
                  <a:ea typeface="+mn-ea"/>
                </a:rPr>
                <a:t>0x016</a:t>
              </a:r>
              <a:endParaRPr lang="en-US" sz="1200" dirty="0">
                <a:latin typeface="Helvetica" pitchFamily="34" charset="0"/>
                <a:ea typeface="+mn-ea"/>
              </a:endParaRPr>
            </a:p>
          </p:txBody>
        </p:sp>
        <p:sp>
          <p:nvSpPr>
            <p:cNvPr id="167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CC</a:t>
              </a:r>
            </a:p>
            <a:p>
              <a:pPr>
                <a:defRPr/>
              </a:pPr>
              <a:r>
                <a:rPr lang="en-US"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168" name="Text Box 405"/>
            <p:cNvSpPr txBox="1">
              <a:spLocks noChangeArrowheads="1"/>
            </p:cNvSpPr>
            <p:nvPr/>
          </p:nvSpPr>
          <p:spPr bwMode="auto">
            <a:xfrm>
              <a:off x="2207068" y="10439400"/>
              <a:ext cx="4912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Read</a:t>
              </a:r>
            </a:p>
            <a:p>
              <a:pPr eaLnBrk="1" hangingPunct="1"/>
              <a:r>
                <a:rPr lang="en-US" sz="1000" dirty="0"/>
                <a:t>p</a:t>
              </a:r>
              <a:r>
                <a:rPr lang="en-US" sz="1000" dirty="0" smtClean="0"/>
                <a:t>orts</a:t>
              </a:r>
              <a:endParaRPr lang="en-US" sz="1000" dirty="0"/>
            </a:p>
          </p:txBody>
        </p:sp>
        <p:sp>
          <p:nvSpPr>
            <p:cNvPr id="169" name="Text Box 406"/>
            <p:cNvSpPr txBox="1">
              <a:spLocks noChangeArrowheads="1"/>
            </p:cNvSpPr>
            <p:nvPr/>
          </p:nvSpPr>
          <p:spPr bwMode="auto">
            <a:xfrm>
              <a:off x="3429000" y="10439400"/>
              <a:ext cx="4857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dirty="0"/>
                <a:t>Write</a:t>
              </a:r>
            </a:p>
            <a:p>
              <a:pPr eaLnBrk="1" hangingPunct="1"/>
              <a:r>
                <a:rPr lang="en-US" sz="1000" dirty="0"/>
                <a:t>p</a:t>
              </a:r>
              <a:r>
                <a:rPr lang="en-US" sz="1000" dirty="0" smtClean="0"/>
                <a:t>orts</a:t>
              </a:r>
              <a:endParaRPr lang="en-US" sz="1000" dirty="0"/>
            </a:p>
          </p:txBody>
        </p:sp>
        <p:grpSp>
          <p:nvGrpSpPr>
            <p:cNvPr id="170" name="Group 459"/>
            <p:cNvGrpSpPr>
              <a:grpSpLocks/>
            </p:cNvGrpSpPr>
            <p:nvPr/>
          </p:nvGrpSpPr>
          <p:grpSpPr bwMode="auto">
            <a:xfrm>
              <a:off x="2209800" y="9128125"/>
              <a:ext cx="1704975" cy="244475"/>
              <a:chOff x="4032" y="2976"/>
              <a:chExt cx="1074" cy="154"/>
            </a:xfrm>
          </p:grpSpPr>
          <p:sp>
            <p:nvSpPr>
              <p:cNvPr id="171" name="Text Box 460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Read</a:t>
                </a:r>
              </a:p>
            </p:txBody>
          </p:sp>
          <p:sp>
            <p:nvSpPr>
              <p:cNvPr id="172" name="Text Box 461"/>
              <p:cNvSpPr txBox="1">
                <a:spLocks noChangeArrowheads="1"/>
              </p:cNvSpPr>
              <p:nvPr/>
            </p:nvSpPr>
            <p:spPr bwMode="auto">
              <a:xfrm>
                <a:off x="4800" y="2976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000"/>
                  <a:t>Write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219</Words>
  <Application>Microsoft Macintosh PowerPoint</Application>
  <PresentationFormat>Custom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Randal Bryant</cp:lastModifiedBy>
  <cp:revision>51</cp:revision>
  <cp:lastPrinted>2014-06-19T02:42:24Z</cp:lastPrinted>
  <dcterms:created xsi:type="dcterms:W3CDTF">2001-12-20T15:11:49Z</dcterms:created>
  <dcterms:modified xsi:type="dcterms:W3CDTF">2015-07-24T13:03:44Z</dcterms:modified>
</cp:coreProperties>
</file>