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1344" y="1648"/>
      </p:cViewPr>
      <p:guideLst>
        <p:guide orient="horz" pos="6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C65571D-4ADA-5147-80BF-DE855C2331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7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40C3B-3CD6-FA44-962C-BF2F1C8AA8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B1557-3FE0-874C-991B-8AD802B18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CC125-9EC3-C146-8644-42B4EB3CE7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1CA2F-1F92-AC4B-927E-2F57D4AE9A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B3082-962A-B447-A298-D1D5C20D76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1A7C7-57B8-E84B-A682-A63E581353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A084A-9C42-8C47-BC5C-5B77054E80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4D9B-7A63-E04B-BAA2-6615292C0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B94FD-A68D-AB49-8129-BE6707FBD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72B96-B2C4-6543-B221-200247E97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DAF1E1-8B0D-1D4F-8B9A-175E03AF04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687F84B8-F5C6-7C4A-B811-022B696118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 rot="16200000" flipV="1">
            <a:off x="2946400" y="9042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Freeform 291"/>
          <p:cNvSpPr>
            <a:spLocks/>
          </p:cNvSpPr>
          <p:nvPr/>
        </p:nvSpPr>
        <p:spPr bwMode="auto">
          <a:xfrm>
            <a:off x="2743200" y="4191000"/>
            <a:ext cx="4876800" cy="11201400"/>
          </a:xfrm>
          <a:custGeom>
            <a:avLst/>
            <a:gdLst>
              <a:gd name="T0" fmla="*/ 2147483647 w 3072"/>
              <a:gd name="T1" fmla="*/ 2147483647 h 7056"/>
              <a:gd name="T2" fmla="*/ 2147483647 w 3072"/>
              <a:gd name="T3" fmla="*/ 0 h 7056"/>
              <a:gd name="T4" fmla="*/ 2147483647 w 3072"/>
              <a:gd name="T5" fmla="*/ 0 h 7056"/>
              <a:gd name="T6" fmla="*/ 2147483647 w 3072"/>
              <a:gd name="T7" fmla="*/ 2147483647 h 7056"/>
              <a:gd name="T8" fmla="*/ 0 w 3072"/>
              <a:gd name="T9" fmla="*/ 2147483647 h 7056"/>
              <a:gd name="T10" fmla="*/ 0 w 3072"/>
              <a:gd name="T11" fmla="*/ 2147483647 h 70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72"/>
              <a:gd name="T19" fmla="*/ 0 h 7056"/>
              <a:gd name="T20" fmla="*/ 3072 w 3072"/>
              <a:gd name="T21" fmla="*/ 7056 h 70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72" h="7056">
                <a:moveTo>
                  <a:pt x="240" y="144"/>
                </a:moveTo>
                <a:lnTo>
                  <a:pt x="240" y="0"/>
                </a:lnTo>
                <a:lnTo>
                  <a:pt x="3072" y="0"/>
                </a:lnTo>
                <a:lnTo>
                  <a:pt x="3072" y="7056"/>
                </a:lnTo>
                <a:lnTo>
                  <a:pt x="0" y="7056"/>
                </a:lnTo>
                <a:lnTo>
                  <a:pt x="0" y="686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80"/>
          <p:cNvSpPr>
            <a:spLocks noChangeShapeType="1"/>
          </p:cNvSpPr>
          <p:nvPr/>
        </p:nvSpPr>
        <p:spPr bwMode="auto">
          <a:xfrm flipH="1" flipV="1">
            <a:off x="4419600" y="7467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13868400"/>
            <a:ext cx="2057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Instruction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3886200" y="13868400"/>
            <a:ext cx="914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PC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increment</a:t>
            </a: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2235200" y="90678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CC</a:t>
            </a:r>
          </a:p>
        </p:txBody>
      </p:sp>
      <p:sp>
        <p:nvSpPr>
          <p:cNvPr id="2104" name="AutoShape 56"/>
          <p:cNvSpPr>
            <a:spLocks noChangeArrowheads="1"/>
          </p:cNvSpPr>
          <p:nvPr/>
        </p:nvSpPr>
        <p:spPr bwMode="auto">
          <a:xfrm flipV="1">
            <a:off x="2819400" y="8991600"/>
            <a:ext cx="12954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ot="10800000"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ALU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3657600" y="6781800"/>
            <a:ext cx="10668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Data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58" name="Freeform 3"/>
          <p:cNvSpPr>
            <a:spLocks/>
          </p:cNvSpPr>
          <p:nvPr/>
        </p:nvSpPr>
        <p:spPr bwMode="auto">
          <a:xfrm>
            <a:off x="3962400" y="10058400"/>
            <a:ext cx="1219200" cy="914400"/>
          </a:xfrm>
          <a:custGeom>
            <a:avLst/>
            <a:gdLst>
              <a:gd name="T0" fmla="*/ 0 w 576"/>
              <a:gd name="T1" fmla="*/ 0 h 240"/>
              <a:gd name="T2" fmla="*/ 0 w 576"/>
              <a:gd name="T3" fmla="*/ 2147483647 h 240"/>
              <a:gd name="T4" fmla="*/ 2147483647 w 576"/>
              <a:gd name="T5" fmla="*/ 2147483647 h 240"/>
              <a:gd name="T6" fmla="*/ 2147483647 w 576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40"/>
              <a:gd name="T14" fmla="*/ 576 w 5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40">
                <a:moveTo>
                  <a:pt x="0" y="0"/>
                </a:moveTo>
                <a:lnTo>
                  <a:pt x="0" y="96"/>
                </a:lnTo>
                <a:lnTo>
                  <a:pt x="576" y="96"/>
                </a:lnTo>
                <a:lnTo>
                  <a:pt x="576" y="24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AutoShape 9"/>
          <p:cNvSpPr>
            <a:spLocks noChangeArrowheads="1"/>
          </p:cNvSpPr>
          <p:nvPr/>
        </p:nvSpPr>
        <p:spPr bwMode="auto">
          <a:xfrm>
            <a:off x="1219200" y="4953000"/>
            <a:ext cx="39624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New</a:t>
            </a:r>
          </a:p>
          <a:p>
            <a:r>
              <a:rPr lang="en-US" sz="1200"/>
              <a:t>PC</a:t>
            </a:r>
          </a:p>
        </p:txBody>
      </p:sp>
      <p:sp>
        <p:nvSpPr>
          <p:cNvPr id="2060" name="Line 14"/>
          <p:cNvSpPr>
            <a:spLocks noChangeShapeType="1"/>
          </p:cNvSpPr>
          <p:nvPr/>
        </p:nvSpPr>
        <p:spPr bwMode="auto">
          <a:xfrm flipV="1">
            <a:off x="22860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5"/>
          <p:cNvSpPr>
            <a:spLocks noChangeShapeType="1"/>
          </p:cNvSpPr>
          <p:nvPr/>
        </p:nvSpPr>
        <p:spPr bwMode="auto">
          <a:xfrm flipV="1">
            <a:off x="27432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16"/>
          <p:cNvSpPr>
            <a:spLocks noChangeShapeType="1"/>
          </p:cNvSpPr>
          <p:nvPr/>
        </p:nvSpPr>
        <p:spPr bwMode="auto">
          <a:xfrm flipV="1">
            <a:off x="32004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19"/>
          <p:cNvSpPr>
            <a:spLocks noChangeShapeType="1"/>
          </p:cNvSpPr>
          <p:nvPr/>
        </p:nvSpPr>
        <p:spPr bwMode="auto">
          <a:xfrm flipV="1">
            <a:off x="4419600" y="1348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24"/>
          <p:cNvSpPr>
            <a:spLocks noChangeShapeType="1"/>
          </p:cNvSpPr>
          <p:nvPr/>
        </p:nvSpPr>
        <p:spPr bwMode="auto">
          <a:xfrm flipV="1">
            <a:off x="1828800" y="1348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31"/>
          <p:cNvSpPr>
            <a:spLocks noChangeArrowheads="1"/>
          </p:cNvSpPr>
          <p:nvPr/>
        </p:nvSpPr>
        <p:spPr bwMode="auto">
          <a:xfrm>
            <a:off x="29718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rB</a:t>
            </a:r>
          </a:p>
        </p:txBody>
      </p:sp>
      <p:sp>
        <p:nvSpPr>
          <p:cNvPr id="2066" name="Line 39"/>
          <p:cNvSpPr>
            <a:spLocks noChangeShapeType="1"/>
          </p:cNvSpPr>
          <p:nvPr/>
        </p:nvSpPr>
        <p:spPr bwMode="auto">
          <a:xfrm flipV="1">
            <a:off x="5638800" y="1135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40"/>
          <p:cNvSpPr>
            <a:spLocks noChangeShapeType="1"/>
          </p:cNvSpPr>
          <p:nvPr/>
        </p:nvSpPr>
        <p:spPr bwMode="auto">
          <a:xfrm flipV="1">
            <a:off x="6096000" y="1135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AutoShape 44"/>
          <p:cNvSpPr>
            <a:spLocks noChangeArrowheads="1"/>
          </p:cNvSpPr>
          <p:nvPr/>
        </p:nvSpPr>
        <p:spPr bwMode="auto">
          <a:xfrm>
            <a:off x="5410200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69" name="AutoShape 45"/>
          <p:cNvSpPr>
            <a:spLocks noChangeArrowheads="1"/>
          </p:cNvSpPr>
          <p:nvPr/>
        </p:nvSpPr>
        <p:spPr bwMode="auto">
          <a:xfrm>
            <a:off x="5867400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70" name="Line 47"/>
          <p:cNvSpPr>
            <a:spLocks noChangeShapeType="1"/>
          </p:cNvSpPr>
          <p:nvPr/>
        </p:nvSpPr>
        <p:spPr bwMode="auto">
          <a:xfrm flipV="1">
            <a:off x="5181600" y="1135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AutoShape 54"/>
          <p:cNvSpPr>
            <a:spLocks noChangeArrowheads="1"/>
          </p:cNvSpPr>
          <p:nvPr/>
        </p:nvSpPr>
        <p:spPr bwMode="auto">
          <a:xfrm>
            <a:off x="2667000" y="96012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A</a:t>
            </a:r>
          </a:p>
        </p:txBody>
      </p:sp>
      <p:sp>
        <p:nvSpPr>
          <p:cNvPr id="2072" name="AutoShape 55"/>
          <p:cNvSpPr>
            <a:spLocks noChangeArrowheads="1"/>
          </p:cNvSpPr>
          <p:nvPr/>
        </p:nvSpPr>
        <p:spPr bwMode="auto">
          <a:xfrm>
            <a:off x="3581400" y="96012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B</a:t>
            </a:r>
          </a:p>
        </p:txBody>
      </p:sp>
      <p:sp>
        <p:nvSpPr>
          <p:cNvPr id="2073" name="Line 62"/>
          <p:cNvSpPr>
            <a:spLocks noChangeShapeType="1"/>
          </p:cNvSpPr>
          <p:nvPr/>
        </p:nvSpPr>
        <p:spPr bwMode="auto">
          <a:xfrm flipV="1">
            <a:off x="3429000" y="8763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63"/>
          <p:cNvSpPr>
            <a:spLocks noChangeShapeType="1"/>
          </p:cNvSpPr>
          <p:nvPr/>
        </p:nvSpPr>
        <p:spPr bwMode="auto">
          <a:xfrm flipV="1">
            <a:off x="2971800" y="944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64"/>
          <p:cNvSpPr>
            <a:spLocks noChangeShapeType="1"/>
          </p:cNvSpPr>
          <p:nvPr/>
        </p:nvSpPr>
        <p:spPr bwMode="auto">
          <a:xfrm flipV="1">
            <a:off x="3962400" y="944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77"/>
          <p:cNvSpPr>
            <a:spLocks noChangeShapeType="1"/>
          </p:cNvSpPr>
          <p:nvPr/>
        </p:nvSpPr>
        <p:spPr bwMode="auto">
          <a:xfrm flipH="1" flipV="1">
            <a:off x="2438400" y="8763000"/>
            <a:ext cx="0" cy="304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Line 82"/>
          <p:cNvSpPr>
            <a:spLocks noChangeShapeType="1"/>
          </p:cNvSpPr>
          <p:nvPr/>
        </p:nvSpPr>
        <p:spPr bwMode="auto">
          <a:xfrm flipH="1" flipV="1">
            <a:off x="3962400" y="7467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Freeform 83"/>
          <p:cNvSpPr>
            <a:spLocks/>
          </p:cNvSpPr>
          <p:nvPr/>
        </p:nvSpPr>
        <p:spPr bwMode="auto">
          <a:xfrm>
            <a:off x="4038600" y="8001000"/>
            <a:ext cx="685800" cy="1524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AutoShape 84"/>
          <p:cNvSpPr>
            <a:spLocks noChangeArrowheads="1"/>
          </p:cNvSpPr>
          <p:nvPr/>
        </p:nvSpPr>
        <p:spPr bwMode="auto">
          <a:xfrm>
            <a:off x="2514600" y="68580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Mem.</a:t>
            </a:r>
          </a:p>
          <a:p>
            <a:r>
              <a:rPr lang="en-US" sz="1200"/>
              <a:t>control</a:t>
            </a:r>
          </a:p>
        </p:txBody>
      </p:sp>
      <p:sp>
        <p:nvSpPr>
          <p:cNvPr id="2080" name="Line 86"/>
          <p:cNvSpPr>
            <a:spLocks noChangeShapeType="1"/>
          </p:cNvSpPr>
          <p:nvPr/>
        </p:nvSpPr>
        <p:spPr bwMode="auto">
          <a:xfrm flipV="1">
            <a:off x="4343400" y="6553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1" name="Freeform 89"/>
          <p:cNvSpPr>
            <a:spLocks/>
          </p:cNvSpPr>
          <p:nvPr/>
        </p:nvSpPr>
        <p:spPr bwMode="auto">
          <a:xfrm flipH="1">
            <a:off x="3429000" y="8001000"/>
            <a:ext cx="381000" cy="3048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2" name="Group 293"/>
          <p:cNvGrpSpPr>
            <a:grpSpLocks/>
          </p:cNvGrpSpPr>
          <p:nvPr/>
        </p:nvGrpSpPr>
        <p:grpSpPr bwMode="auto">
          <a:xfrm>
            <a:off x="3200400" y="7010400"/>
            <a:ext cx="457200" cy="228600"/>
            <a:chOff x="1872" y="4416"/>
            <a:chExt cx="432" cy="144"/>
          </a:xfrm>
        </p:grpSpPr>
        <p:sp>
          <p:nvSpPr>
            <p:cNvPr id="2180" name="Line 94"/>
            <p:cNvSpPr>
              <a:spLocks noChangeShapeType="1"/>
            </p:cNvSpPr>
            <p:nvPr/>
          </p:nvSpPr>
          <p:spPr bwMode="auto">
            <a:xfrm rot="-5400000" flipH="1" flipV="1">
              <a:off x="2088" y="420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1" name="Line 95"/>
            <p:cNvSpPr>
              <a:spLocks noChangeShapeType="1"/>
            </p:cNvSpPr>
            <p:nvPr/>
          </p:nvSpPr>
          <p:spPr bwMode="auto">
            <a:xfrm rot="-5400000" flipH="1" flipV="1">
              <a:off x="2088" y="43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3" name="AutoShape 79"/>
          <p:cNvSpPr>
            <a:spLocks noChangeArrowheads="1"/>
          </p:cNvSpPr>
          <p:nvPr/>
        </p:nvSpPr>
        <p:spPr bwMode="auto">
          <a:xfrm>
            <a:off x="3657600" y="7620000"/>
            <a:ext cx="5334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Addr</a:t>
            </a:r>
          </a:p>
        </p:txBody>
      </p:sp>
      <p:sp>
        <p:nvSpPr>
          <p:cNvPr id="2084" name="Line 38"/>
          <p:cNvSpPr>
            <a:spLocks noChangeShapeType="1"/>
          </p:cNvSpPr>
          <p:nvPr/>
        </p:nvSpPr>
        <p:spPr bwMode="auto">
          <a:xfrm flipV="1">
            <a:off x="7010400" y="1135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5" name="Line 41"/>
          <p:cNvSpPr>
            <a:spLocks noChangeShapeType="1"/>
          </p:cNvSpPr>
          <p:nvPr/>
        </p:nvSpPr>
        <p:spPr bwMode="auto">
          <a:xfrm flipV="1">
            <a:off x="6553200" y="1135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6" name="AutoShape 42"/>
          <p:cNvSpPr>
            <a:spLocks noChangeArrowheads="1"/>
          </p:cNvSpPr>
          <p:nvPr/>
        </p:nvSpPr>
        <p:spPr bwMode="auto">
          <a:xfrm>
            <a:off x="6324600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087" name="AutoShape 43"/>
          <p:cNvSpPr>
            <a:spLocks noChangeArrowheads="1"/>
          </p:cNvSpPr>
          <p:nvPr/>
        </p:nvSpPr>
        <p:spPr bwMode="auto">
          <a:xfrm>
            <a:off x="6781800" y="115824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grpSp>
        <p:nvGrpSpPr>
          <p:cNvPr id="2088" name="Group 120"/>
          <p:cNvGrpSpPr>
            <a:grpSpLocks/>
          </p:cNvGrpSpPr>
          <p:nvPr/>
        </p:nvGrpSpPr>
        <p:grpSpPr bwMode="auto">
          <a:xfrm>
            <a:off x="4648200" y="8077200"/>
            <a:ext cx="152400" cy="152400"/>
            <a:chOff x="240" y="4176"/>
            <a:chExt cx="192" cy="192"/>
          </a:xfrm>
        </p:grpSpPr>
        <p:sp>
          <p:nvSpPr>
            <p:cNvPr id="2178" name="Oval 12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9" name="Rectangle 12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9" name="Group 123"/>
          <p:cNvGrpSpPr>
            <a:grpSpLocks/>
          </p:cNvGrpSpPr>
          <p:nvPr/>
        </p:nvGrpSpPr>
        <p:grpSpPr bwMode="auto">
          <a:xfrm>
            <a:off x="4648200" y="10591800"/>
            <a:ext cx="152400" cy="152400"/>
            <a:chOff x="240" y="4176"/>
            <a:chExt cx="192" cy="192"/>
          </a:xfrm>
        </p:grpSpPr>
        <p:sp>
          <p:nvSpPr>
            <p:cNvPr id="2176" name="Oval 12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7" name="Rectangle 12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0" name="Text Box 153"/>
          <p:cNvSpPr txBox="1">
            <a:spLocks noChangeArrowheads="1"/>
          </p:cNvSpPr>
          <p:nvPr/>
        </p:nvSpPr>
        <p:spPr bwMode="auto">
          <a:xfrm>
            <a:off x="3200400" y="67818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read</a:t>
            </a:r>
          </a:p>
        </p:txBody>
      </p:sp>
      <p:sp>
        <p:nvSpPr>
          <p:cNvPr id="2091" name="Text Box 154"/>
          <p:cNvSpPr txBox="1">
            <a:spLocks noChangeArrowheads="1"/>
          </p:cNvSpPr>
          <p:nvPr/>
        </p:nvSpPr>
        <p:spPr bwMode="auto">
          <a:xfrm>
            <a:off x="3200400" y="7239000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write</a:t>
            </a:r>
          </a:p>
        </p:txBody>
      </p:sp>
      <p:sp>
        <p:nvSpPr>
          <p:cNvPr id="2092" name="AutoShape 155"/>
          <p:cNvSpPr>
            <a:spLocks noChangeArrowheads="1"/>
          </p:cNvSpPr>
          <p:nvPr/>
        </p:nvSpPr>
        <p:spPr bwMode="auto">
          <a:xfrm>
            <a:off x="4876800" y="8915400"/>
            <a:ext cx="685800" cy="5334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ALU</a:t>
            </a:r>
          </a:p>
          <a:p>
            <a:r>
              <a:rPr lang="en-US" sz="1200"/>
              <a:t>fun.</a:t>
            </a:r>
          </a:p>
        </p:txBody>
      </p:sp>
      <p:sp>
        <p:nvSpPr>
          <p:cNvPr id="2093" name="Line 156"/>
          <p:cNvSpPr>
            <a:spLocks noChangeShapeType="1"/>
          </p:cNvSpPr>
          <p:nvPr/>
        </p:nvSpPr>
        <p:spPr bwMode="auto">
          <a:xfrm rot="16200000" flipV="1">
            <a:off x="4381500" y="86487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Text Box 163"/>
          <p:cNvSpPr txBox="1">
            <a:spLocks noChangeArrowheads="1"/>
          </p:cNvSpPr>
          <p:nvPr/>
        </p:nvSpPr>
        <p:spPr bwMode="auto">
          <a:xfrm>
            <a:off x="76200" y="13944600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Fetch</a:t>
            </a:r>
          </a:p>
        </p:txBody>
      </p:sp>
      <p:sp>
        <p:nvSpPr>
          <p:cNvPr id="2095" name="Text Box 164"/>
          <p:cNvSpPr txBox="1">
            <a:spLocks noChangeArrowheads="1"/>
          </p:cNvSpPr>
          <p:nvPr/>
        </p:nvSpPr>
        <p:spPr bwMode="auto">
          <a:xfrm>
            <a:off x="76200" y="12065000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Decode</a:t>
            </a:r>
          </a:p>
        </p:txBody>
      </p:sp>
      <p:sp>
        <p:nvSpPr>
          <p:cNvPr id="2096" name="Text Box 165"/>
          <p:cNvSpPr txBox="1">
            <a:spLocks noChangeArrowheads="1"/>
          </p:cNvSpPr>
          <p:nvPr/>
        </p:nvSpPr>
        <p:spPr bwMode="auto">
          <a:xfrm>
            <a:off x="76200" y="9067800"/>
            <a:ext cx="96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Execute</a:t>
            </a:r>
          </a:p>
        </p:txBody>
      </p:sp>
      <p:sp>
        <p:nvSpPr>
          <p:cNvPr id="2097" name="Text Box 166"/>
          <p:cNvSpPr txBox="1">
            <a:spLocks noChangeArrowheads="1"/>
          </p:cNvSpPr>
          <p:nvPr/>
        </p:nvSpPr>
        <p:spPr bwMode="auto">
          <a:xfrm>
            <a:off x="76200" y="7010400"/>
            <a:ext cx="960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Memory</a:t>
            </a:r>
          </a:p>
        </p:txBody>
      </p:sp>
      <p:sp>
        <p:nvSpPr>
          <p:cNvPr id="2098" name="Text Box 167"/>
          <p:cNvSpPr txBox="1">
            <a:spLocks noChangeArrowheads="1"/>
          </p:cNvSpPr>
          <p:nvPr/>
        </p:nvSpPr>
        <p:spPr bwMode="auto">
          <a:xfrm>
            <a:off x="5943600" y="12725400"/>
            <a:ext cx="1212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Write back</a:t>
            </a:r>
          </a:p>
        </p:txBody>
      </p:sp>
      <p:sp>
        <p:nvSpPr>
          <p:cNvPr id="2099" name="Text Box 179"/>
          <p:cNvSpPr txBox="1">
            <a:spLocks noChangeArrowheads="1"/>
          </p:cNvSpPr>
          <p:nvPr/>
        </p:nvSpPr>
        <p:spPr bwMode="auto">
          <a:xfrm>
            <a:off x="4343400" y="6537325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data out</a:t>
            </a:r>
          </a:p>
        </p:txBody>
      </p:sp>
      <p:grpSp>
        <p:nvGrpSpPr>
          <p:cNvPr id="2100" name="Group 244"/>
          <p:cNvGrpSpPr>
            <a:grpSpLocks/>
          </p:cNvGrpSpPr>
          <p:nvPr/>
        </p:nvGrpSpPr>
        <p:grpSpPr bwMode="auto">
          <a:xfrm>
            <a:off x="4495800" y="12099925"/>
            <a:ext cx="1066800" cy="717550"/>
            <a:chOff x="2496" y="7622"/>
            <a:chExt cx="672" cy="452"/>
          </a:xfrm>
        </p:grpSpPr>
        <p:sp>
          <p:nvSpPr>
            <p:cNvPr id="3" name="Rectangle 23"/>
            <p:cNvSpPr>
              <a:spLocks noChangeArrowheads="1"/>
            </p:cNvSpPr>
            <p:nvPr/>
          </p:nvSpPr>
          <p:spPr bwMode="auto">
            <a:xfrm>
              <a:off x="2496" y="7632"/>
              <a:ext cx="624" cy="4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file</a:t>
              </a:r>
            </a:p>
          </p:txBody>
        </p:sp>
        <p:sp>
          <p:nvSpPr>
            <p:cNvPr id="2172" name="Text Box 181"/>
            <p:cNvSpPr txBox="1">
              <a:spLocks noChangeArrowheads="1"/>
            </p:cNvSpPr>
            <p:nvPr/>
          </p:nvSpPr>
          <p:spPr bwMode="auto">
            <a:xfrm>
              <a:off x="2592" y="7622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A</a:t>
              </a:r>
            </a:p>
          </p:txBody>
        </p:sp>
        <p:sp>
          <p:nvSpPr>
            <p:cNvPr id="2173" name="Text Box 182"/>
            <p:cNvSpPr txBox="1">
              <a:spLocks noChangeArrowheads="1"/>
            </p:cNvSpPr>
            <p:nvPr/>
          </p:nvSpPr>
          <p:spPr bwMode="auto">
            <a:xfrm>
              <a:off x="2832" y="7622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B</a:t>
              </a:r>
            </a:p>
          </p:txBody>
        </p:sp>
        <p:sp>
          <p:nvSpPr>
            <p:cNvPr id="2174" name="Text Box 183"/>
            <p:cNvSpPr txBox="1">
              <a:spLocks noChangeArrowheads="1"/>
            </p:cNvSpPr>
            <p:nvPr/>
          </p:nvSpPr>
          <p:spPr bwMode="auto">
            <a:xfrm>
              <a:off x="2976" y="768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M</a:t>
              </a:r>
            </a:p>
          </p:txBody>
        </p:sp>
        <p:sp>
          <p:nvSpPr>
            <p:cNvPr id="2175" name="Text Box 184"/>
            <p:cNvSpPr txBox="1">
              <a:spLocks noChangeArrowheads="1"/>
            </p:cNvSpPr>
            <p:nvPr/>
          </p:nvSpPr>
          <p:spPr bwMode="auto">
            <a:xfrm>
              <a:off x="2976" y="792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E</a:t>
              </a:r>
            </a:p>
          </p:txBody>
        </p:sp>
      </p:grpSp>
      <p:sp>
        <p:nvSpPr>
          <p:cNvPr id="2101" name="Oval 71"/>
          <p:cNvSpPr>
            <a:spLocks noChangeArrowheads="1"/>
          </p:cNvSpPr>
          <p:nvPr/>
        </p:nvSpPr>
        <p:spPr bwMode="auto">
          <a:xfrm>
            <a:off x="2209800" y="83820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  <p:sp>
        <p:nvSpPr>
          <p:cNvPr id="2102" name="Oval 36"/>
          <p:cNvSpPr>
            <a:spLocks noChangeArrowheads="1"/>
          </p:cNvSpPr>
          <p:nvPr/>
        </p:nvSpPr>
        <p:spPr bwMode="auto">
          <a:xfrm>
            <a:off x="54102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103" name="Oval 37"/>
          <p:cNvSpPr>
            <a:spLocks noChangeArrowheads="1"/>
          </p:cNvSpPr>
          <p:nvPr/>
        </p:nvSpPr>
        <p:spPr bwMode="auto">
          <a:xfrm>
            <a:off x="58674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4" name="Oval 34"/>
          <p:cNvSpPr>
            <a:spLocks noChangeArrowheads="1"/>
          </p:cNvSpPr>
          <p:nvPr/>
        </p:nvSpPr>
        <p:spPr bwMode="auto">
          <a:xfrm>
            <a:off x="63246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105" name="Oval 35"/>
          <p:cNvSpPr>
            <a:spLocks noChangeArrowheads="1"/>
          </p:cNvSpPr>
          <p:nvPr/>
        </p:nvSpPr>
        <p:spPr bwMode="auto">
          <a:xfrm>
            <a:off x="67818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106" name="Oval 6"/>
          <p:cNvSpPr>
            <a:spLocks noChangeArrowheads="1"/>
          </p:cNvSpPr>
          <p:nvPr/>
        </p:nvSpPr>
        <p:spPr bwMode="auto">
          <a:xfrm>
            <a:off x="16002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107" name="Oval 7"/>
          <p:cNvSpPr>
            <a:spLocks noChangeArrowheads="1"/>
          </p:cNvSpPr>
          <p:nvPr/>
        </p:nvSpPr>
        <p:spPr bwMode="auto">
          <a:xfrm>
            <a:off x="20574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ifun</a:t>
            </a:r>
          </a:p>
        </p:txBody>
      </p:sp>
      <p:sp>
        <p:nvSpPr>
          <p:cNvPr id="2108" name="Oval 30"/>
          <p:cNvSpPr>
            <a:spLocks noChangeArrowheads="1"/>
          </p:cNvSpPr>
          <p:nvPr/>
        </p:nvSpPr>
        <p:spPr bwMode="auto">
          <a:xfrm>
            <a:off x="25146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rA</a:t>
            </a:r>
          </a:p>
        </p:txBody>
      </p:sp>
      <p:grpSp>
        <p:nvGrpSpPr>
          <p:cNvPr id="2109" name="Group 210"/>
          <p:cNvGrpSpPr>
            <a:grpSpLocks/>
          </p:cNvGrpSpPr>
          <p:nvPr/>
        </p:nvGrpSpPr>
        <p:grpSpPr bwMode="auto">
          <a:xfrm>
            <a:off x="3733800" y="8229600"/>
            <a:ext cx="152400" cy="152400"/>
            <a:chOff x="240" y="4176"/>
            <a:chExt cx="192" cy="192"/>
          </a:xfrm>
        </p:grpSpPr>
        <p:sp>
          <p:nvSpPr>
            <p:cNvPr id="2169" name="Oval 211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" name="Rectangle 212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0" name="Line 221"/>
          <p:cNvSpPr>
            <a:spLocks noChangeShapeType="1"/>
          </p:cNvSpPr>
          <p:nvPr/>
        </p:nvSpPr>
        <p:spPr bwMode="auto">
          <a:xfrm flipV="1">
            <a:off x="2743200" y="14478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1" name="Freeform 222"/>
          <p:cNvSpPr>
            <a:spLocks/>
          </p:cNvSpPr>
          <p:nvPr/>
        </p:nvSpPr>
        <p:spPr bwMode="auto">
          <a:xfrm>
            <a:off x="2743200" y="14478000"/>
            <a:ext cx="1676400" cy="152400"/>
          </a:xfrm>
          <a:custGeom>
            <a:avLst/>
            <a:gdLst>
              <a:gd name="T0" fmla="*/ 0 w 1200"/>
              <a:gd name="T1" fmla="*/ 2147483647 h 96"/>
              <a:gd name="T2" fmla="*/ 2147483647 w 1200"/>
              <a:gd name="T3" fmla="*/ 2147483647 h 96"/>
              <a:gd name="T4" fmla="*/ 2147483647 w 1200"/>
              <a:gd name="T5" fmla="*/ 0 h 96"/>
              <a:gd name="T6" fmla="*/ 0 60000 65536"/>
              <a:gd name="T7" fmla="*/ 0 60000 65536"/>
              <a:gd name="T8" fmla="*/ 0 60000 65536"/>
              <a:gd name="T9" fmla="*/ 0 w 1200"/>
              <a:gd name="T10" fmla="*/ 0 h 96"/>
              <a:gd name="T11" fmla="*/ 1200 w 120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96">
                <a:moveTo>
                  <a:pt x="0" y="96"/>
                </a:moveTo>
                <a:lnTo>
                  <a:pt x="1200" y="96"/>
                </a:lnTo>
                <a:lnTo>
                  <a:pt x="12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12" name="Group 223"/>
          <p:cNvGrpSpPr>
            <a:grpSpLocks/>
          </p:cNvGrpSpPr>
          <p:nvPr/>
        </p:nvGrpSpPr>
        <p:grpSpPr bwMode="auto">
          <a:xfrm>
            <a:off x="2667000" y="14554200"/>
            <a:ext cx="152400" cy="152400"/>
            <a:chOff x="240" y="4176"/>
            <a:chExt cx="192" cy="192"/>
          </a:xfrm>
        </p:grpSpPr>
        <p:sp>
          <p:nvSpPr>
            <p:cNvPr id="2167" name="Oval 22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8" name="Rectangle 22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3" name="Line 226"/>
          <p:cNvSpPr>
            <a:spLocks noChangeShapeType="1"/>
          </p:cNvSpPr>
          <p:nvPr/>
        </p:nvSpPr>
        <p:spPr bwMode="auto">
          <a:xfrm flipV="1">
            <a:off x="4343400" y="5486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4" name="Line 228"/>
          <p:cNvSpPr>
            <a:spLocks noChangeShapeType="1"/>
          </p:cNvSpPr>
          <p:nvPr/>
        </p:nvSpPr>
        <p:spPr bwMode="auto">
          <a:xfrm flipV="1">
            <a:off x="1828800" y="5486400"/>
            <a:ext cx="0" cy="762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31"/>
          <p:cNvSpPr>
            <a:spLocks noChangeArrowheads="1"/>
          </p:cNvSpPr>
          <p:nvPr/>
        </p:nvSpPr>
        <p:spPr bwMode="auto">
          <a:xfrm>
            <a:off x="2362200" y="147066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PC</a:t>
            </a:r>
          </a:p>
        </p:txBody>
      </p:sp>
      <p:sp>
        <p:nvSpPr>
          <p:cNvPr id="2116" name="Oval 232"/>
          <p:cNvSpPr>
            <a:spLocks noChangeArrowheads="1"/>
          </p:cNvSpPr>
          <p:nvPr/>
        </p:nvSpPr>
        <p:spPr bwMode="auto">
          <a:xfrm>
            <a:off x="34290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valC</a:t>
            </a:r>
          </a:p>
        </p:txBody>
      </p:sp>
      <p:sp>
        <p:nvSpPr>
          <p:cNvPr id="2117" name="Oval 233"/>
          <p:cNvSpPr>
            <a:spLocks noChangeArrowheads="1"/>
          </p:cNvSpPr>
          <p:nvPr/>
        </p:nvSpPr>
        <p:spPr bwMode="auto">
          <a:xfrm>
            <a:off x="4191000" y="131064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valP</a:t>
            </a:r>
          </a:p>
        </p:txBody>
      </p:sp>
      <p:sp>
        <p:nvSpPr>
          <p:cNvPr id="2118" name="Line 234"/>
          <p:cNvSpPr>
            <a:spLocks noChangeShapeType="1"/>
          </p:cNvSpPr>
          <p:nvPr/>
        </p:nvSpPr>
        <p:spPr bwMode="auto">
          <a:xfrm flipV="1">
            <a:off x="3657600" y="1348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" name="Oval 235"/>
          <p:cNvSpPr>
            <a:spLocks noChangeArrowheads="1"/>
          </p:cNvSpPr>
          <p:nvPr/>
        </p:nvSpPr>
        <p:spPr bwMode="auto">
          <a:xfrm>
            <a:off x="49530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valB</a:t>
            </a:r>
          </a:p>
        </p:txBody>
      </p:sp>
      <p:sp>
        <p:nvSpPr>
          <p:cNvPr id="2120" name="Line 236"/>
          <p:cNvSpPr>
            <a:spLocks noChangeShapeType="1"/>
          </p:cNvSpPr>
          <p:nvPr/>
        </p:nvSpPr>
        <p:spPr bwMode="auto">
          <a:xfrm flipV="1">
            <a:off x="4724400" y="1135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1" name="Oval 238"/>
          <p:cNvSpPr>
            <a:spLocks noChangeArrowheads="1"/>
          </p:cNvSpPr>
          <p:nvPr/>
        </p:nvSpPr>
        <p:spPr bwMode="auto">
          <a:xfrm>
            <a:off x="4495800" y="10972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122" name="AutoShape 239"/>
          <p:cNvSpPr>
            <a:spLocks noChangeArrowheads="1"/>
          </p:cNvSpPr>
          <p:nvPr/>
        </p:nvSpPr>
        <p:spPr bwMode="auto">
          <a:xfrm>
            <a:off x="4267200" y="7620000"/>
            <a:ext cx="533400" cy="38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Data</a:t>
            </a:r>
          </a:p>
        </p:txBody>
      </p:sp>
      <p:sp>
        <p:nvSpPr>
          <p:cNvPr id="2123" name="Line 240"/>
          <p:cNvSpPr>
            <a:spLocks noChangeShapeType="1"/>
          </p:cNvSpPr>
          <p:nvPr/>
        </p:nvSpPr>
        <p:spPr bwMode="auto">
          <a:xfrm flipV="1">
            <a:off x="4724400" y="8001000"/>
            <a:ext cx="0" cy="297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4" name="Line 245"/>
          <p:cNvSpPr>
            <a:spLocks noChangeShapeType="1"/>
          </p:cNvSpPr>
          <p:nvPr/>
        </p:nvSpPr>
        <p:spPr bwMode="auto">
          <a:xfrm flipV="1">
            <a:off x="4419600" y="8001000"/>
            <a:ext cx="0" cy="510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Oval 246"/>
          <p:cNvSpPr>
            <a:spLocks noChangeArrowheads="1"/>
          </p:cNvSpPr>
          <p:nvPr/>
        </p:nvSpPr>
        <p:spPr bwMode="auto">
          <a:xfrm>
            <a:off x="3200400" y="83820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6" name="Freeform 247"/>
          <p:cNvSpPr>
            <a:spLocks/>
          </p:cNvSpPr>
          <p:nvPr/>
        </p:nvSpPr>
        <p:spPr bwMode="auto">
          <a:xfrm>
            <a:off x="3429000" y="8305800"/>
            <a:ext cx="3886200" cy="4343400"/>
          </a:xfrm>
          <a:custGeom>
            <a:avLst/>
            <a:gdLst>
              <a:gd name="T0" fmla="*/ 0 w 2448"/>
              <a:gd name="T1" fmla="*/ 2147483647 h 2736"/>
              <a:gd name="T2" fmla="*/ 0 w 2448"/>
              <a:gd name="T3" fmla="*/ 0 h 2736"/>
              <a:gd name="T4" fmla="*/ 2147483647 w 2448"/>
              <a:gd name="T5" fmla="*/ 0 h 2736"/>
              <a:gd name="T6" fmla="*/ 2147483647 w 2448"/>
              <a:gd name="T7" fmla="*/ 2147483647 h 2736"/>
              <a:gd name="T8" fmla="*/ 2147483647 w 2448"/>
              <a:gd name="T9" fmla="*/ 2147483647 h 2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8"/>
              <a:gd name="T16" fmla="*/ 0 h 2736"/>
              <a:gd name="T17" fmla="*/ 2448 w 2448"/>
              <a:gd name="T18" fmla="*/ 2736 h 2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8" h="2736">
                <a:moveTo>
                  <a:pt x="0" y="48"/>
                </a:moveTo>
                <a:lnTo>
                  <a:pt x="0" y="0"/>
                </a:lnTo>
                <a:lnTo>
                  <a:pt x="2448" y="0"/>
                </a:lnTo>
                <a:lnTo>
                  <a:pt x="2448" y="2736"/>
                </a:lnTo>
                <a:lnTo>
                  <a:pt x="1296" y="27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7" name="Freeform 248"/>
          <p:cNvSpPr>
            <a:spLocks/>
          </p:cNvSpPr>
          <p:nvPr/>
        </p:nvSpPr>
        <p:spPr bwMode="auto">
          <a:xfrm>
            <a:off x="3200400" y="10058400"/>
            <a:ext cx="1524000" cy="609600"/>
          </a:xfrm>
          <a:custGeom>
            <a:avLst/>
            <a:gdLst>
              <a:gd name="T0" fmla="*/ 2147483647 w 384"/>
              <a:gd name="T1" fmla="*/ 2147483647 h 48"/>
              <a:gd name="T2" fmla="*/ 0 w 384"/>
              <a:gd name="T3" fmla="*/ 2147483647 h 48"/>
              <a:gd name="T4" fmla="*/ 0 w 384"/>
              <a:gd name="T5" fmla="*/ 0 h 48"/>
              <a:gd name="T6" fmla="*/ 0 60000 65536"/>
              <a:gd name="T7" fmla="*/ 0 60000 65536"/>
              <a:gd name="T8" fmla="*/ 0 60000 65536"/>
              <a:gd name="T9" fmla="*/ 0 w 384"/>
              <a:gd name="T10" fmla="*/ 0 h 48"/>
              <a:gd name="T11" fmla="*/ 384 w 38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8">
                <a:moveTo>
                  <a:pt x="384" y="48"/>
                </a:move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8" name="Oval 250"/>
          <p:cNvSpPr>
            <a:spLocks noChangeArrowheads="1"/>
          </p:cNvSpPr>
          <p:nvPr/>
        </p:nvSpPr>
        <p:spPr bwMode="auto">
          <a:xfrm>
            <a:off x="4114800" y="61722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valM</a:t>
            </a:r>
          </a:p>
        </p:txBody>
      </p:sp>
      <p:sp>
        <p:nvSpPr>
          <p:cNvPr id="2129" name="Text Box 269"/>
          <p:cNvSpPr txBox="1">
            <a:spLocks noChangeArrowheads="1"/>
          </p:cNvSpPr>
          <p:nvPr/>
        </p:nvSpPr>
        <p:spPr bwMode="auto">
          <a:xfrm>
            <a:off x="76200" y="5073650"/>
            <a:ext cx="1199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 dirty="0" smtClean="0"/>
              <a:t>PC update</a:t>
            </a:r>
            <a:endParaRPr lang="en-US" sz="1600" b="1" dirty="0"/>
          </a:p>
        </p:txBody>
      </p:sp>
      <p:sp>
        <p:nvSpPr>
          <p:cNvPr id="2130" name="Freeform 270"/>
          <p:cNvSpPr>
            <a:spLocks/>
          </p:cNvSpPr>
          <p:nvPr/>
        </p:nvSpPr>
        <p:spPr bwMode="auto">
          <a:xfrm>
            <a:off x="4343400" y="6019800"/>
            <a:ext cx="3124200" cy="6248400"/>
          </a:xfrm>
          <a:custGeom>
            <a:avLst/>
            <a:gdLst>
              <a:gd name="T0" fmla="*/ 0 w 1968"/>
              <a:gd name="T1" fmla="*/ 0 h 3936"/>
              <a:gd name="T2" fmla="*/ 2147483647 w 1968"/>
              <a:gd name="T3" fmla="*/ 0 h 3936"/>
              <a:gd name="T4" fmla="*/ 2147483647 w 1968"/>
              <a:gd name="T5" fmla="*/ 2147483647 h 3936"/>
              <a:gd name="T6" fmla="*/ 2147483647 w 1968"/>
              <a:gd name="T7" fmla="*/ 2147483647 h 3936"/>
              <a:gd name="T8" fmla="*/ 0 60000 65536"/>
              <a:gd name="T9" fmla="*/ 0 60000 65536"/>
              <a:gd name="T10" fmla="*/ 0 60000 65536"/>
              <a:gd name="T11" fmla="*/ 0 60000 65536"/>
              <a:gd name="T12" fmla="*/ 0 w 1968"/>
              <a:gd name="T13" fmla="*/ 0 h 3936"/>
              <a:gd name="T14" fmla="*/ 1968 w 1968"/>
              <a:gd name="T15" fmla="*/ 3936 h 39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8" h="3936">
                <a:moveTo>
                  <a:pt x="0" y="0"/>
                </a:moveTo>
                <a:lnTo>
                  <a:pt x="1968" y="0"/>
                </a:lnTo>
                <a:lnTo>
                  <a:pt x="1968" y="3936"/>
                </a:lnTo>
                <a:lnTo>
                  <a:pt x="720" y="39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1" name="Line 271"/>
          <p:cNvSpPr>
            <a:spLocks noChangeShapeType="1"/>
          </p:cNvSpPr>
          <p:nvPr/>
        </p:nvSpPr>
        <p:spPr bwMode="auto">
          <a:xfrm flipH="1" flipV="1">
            <a:off x="2438400" y="5486400"/>
            <a:ext cx="0" cy="2895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2" name="Freeform 274"/>
          <p:cNvSpPr>
            <a:spLocks/>
          </p:cNvSpPr>
          <p:nvPr/>
        </p:nvSpPr>
        <p:spPr bwMode="auto">
          <a:xfrm>
            <a:off x="1981200" y="5486400"/>
            <a:ext cx="1676400" cy="7620000"/>
          </a:xfrm>
          <a:custGeom>
            <a:avLst/>
            <a:gdLst>
              <a:gd name="T0" fmla="*/ 2147483647 w 1056"/>
              <a:gd name="T1" fmla="*/ 2147483647 h 4800"/>
              <a:gd name="T2" fmla="*/ 2147483647 w 1056"/>
              <a:gd name="T3" fmla="*/ 2147483647 h 4800"/>
              <a:gd name="T4" fmla="*/ 0 w 1056"/>
              <a:gd name="T5" fmla="*/ 2147483647 h 4800"/>
              <a:gd name="T6" fmla="*/ 0 w 1056"/>
              <a:gd name="T7" fmla="*/ 0 h 4800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4800"/>
              <a:gd name="T14" fmla="*/ 1056 w 1056"/>
              <a:gd name="T15" fmla="*/ 4800 h 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4800">
                <a:moveTo>
                  <a:pt x="1056" y="4800"/>
                </a:moveTo>
                <a:lnTo>
                  <a:pt x="1056" y="3408"/>
                </a:lnTo>
                <a:lnTo>
                  <a:pt x="0" y="340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33" name="Group 275"/>
          <p:cNvGrpSpPr>
            <a:grpSpLocks/>
          </p:cNvGrpSpPr>
          <p:nvPr/>
        </p:nvGrpSpPr>
        <p:grpSpPr bwMode="auto">
          <a:xfrm>
            <a:off x="2819400" y="10820400"/>
            <a:ext cx="152400" cy="152400"/>
            <a:chOff x="240" y="4176"/>
            <a:chExt cx="192" cy="192"/>
          </a:xfrm>
        </p:grpSpPr>
        <p:sp>
          <p:nvSpPr>
            <p:cNvPr id="2165" name="Oval 27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" name="Rectangle 27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4" name="Line 278"/>
          <p:cNvSpPr>
            <a:spLocks noChangeShapeType="1"/>
          </p:cNvSpPr>
          <p:nvPr/>
        </p:nvSpPr>
        <p:spPr bwMode="auto">
          <a:xfrm flipV="1">
            <a:off x="2895600" y="10058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35" name="Group 279"/>
          <p:cNvGrpSpPr>
            <a:grpSpLocks/>
          </p:cNvGrpSpPr>
          <p:nvPr/>
        </p:nvGrpSpPr>
        <p:grpSpPr bwMode="auto">
          <a:xfrm>
            <a:off x="4267200" y="5943600"/>
            <a:ext cx="152400" cy="152400"/>
            <a:chOff x="240" y="4176"/>
            <a:chExt cx="192" cy="192"/>
          </a:xfrm>
        </p:grpSpPr>
        <p:sp>
          <p:nvSpPr>
            <p:cNvPr id="2163" name="Oval 28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" name="Rectangle 28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6" name="Freeform 283"/>
          <p:cNvSpPr>
            <a:spLocks/>
          </p:cNvSpPr>
          <p:nvPr/>
        </p:nvSpPr>
        <p:spPr bwMode="auto">
          <a:xfrm>
            <a:off x="4419600" y="5486400"/>
            <a:ext cx="609600" cy="3124200"/>
          </a:xfrm>
          <a:custGeom>
            <a:avLst/>
            <a:gdLst>
              <a:gd name="T0" fmla="*/ 0 w 384"/>
              <a:gd name="T1" fmla="*/ 2147483647 h 1968"/>
              <a:gd name="T2" fmla="*/ 2147483647 w 384"/>
              <a:gd name="T3" fmla="*/ 2147483647 h 1968"/>
              <a:gd name="T4" fmla="*/ 2147483647 w 384"/>
              <a:gd name="T5" fmla="*/ 0 h 1968"/>
              <a:gd name="T6" fmla="*/ 0 60000 65536"/>
              <a:gd name="T7" fmla="*/ 0 60000 65536"/>
              <a:gd name="T8" fmla="*/ 0 60000 65536"/>
              <a:gd name="T9" fmla="*/ 0 w 384"/>
              <a:gd name="T10" fmla="*/ 0 h 1968"/>
              <a:gd name="T11" fmla="*/ 384 w 384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968">
                <a:moveTo>
                  <a:pt x="0" y="1968"/>
                </a:moveTo>
                <a:lnTo>
                  <a:pt x="384" y="196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37" name="Group 284"/>
          <p:cNvGrpSpPr>
            <a:grpSpLocks/>
          </p:cNvGrpSpPr>
          <p:nvPr/>
        </p:nvGrpSpPr>
        <p:grpSpPr bwMode="auto">
          <a:xfrm>
            <a:off x="4343400" y="8534400"/>
            <a:ext cx="152400" cy="152400"/>
            <a:chOff x="240" y="4176"/>
            <a:chExt cx="192" cy="192"/>
          </a:xfrm>
        </p:grpSpPr>
        <p:sp>
          <p:nvSpPr>
            <p:cNvPr id="2161" name="Oval 28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" name="Rectangle 28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8" name="Oval 290"/>
          <p:cNvSpPr>
            <a:spLocks noChangeArrowheads="1"/>
          </p:cNvSpPr>
          <p:nvPr/>
        </p:nvSpPr>
        <p:spPr bwMode="auto">
          <a:xfrm>
            <a:off x="2743200" y="4343400"/>
            <a:ext cx="6858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newPC</a:t>
            </a:r>
          </a:p>
        </p:txBody>
      </p:sp>
      <p:sp>
        <p:nvSpPr>
          <p:cNvPr id="2139" name="Line 292"/>
          <p:cNvSpPr>
            <a:spLocks noChangeShapeType="1"/>
          </p:cNvSpPr>
          <p:nvPr/>
        </p:nvSpPr>
        <p:spPr bwMode="auto">
          <a:xfrm flipV="1">
            <a:off x="3124200" y="4724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" name="Line 77"/>
          <p:cNvSpPr>
            <a:spLocks noChangeShapeType="1"/>
          </p:cNvSpPr>
          <p:nvPr/>
        </p:nvSpPr>
        <p:spPr bwMode="auto">
          <a:xfrm flipV="1">
            <a:off x="1295400" y="6477000"/>
            <a:ext cx="76200" cy="7696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1" name="Oval 71"/>
          <p:cNvSpPr>
            <a:spLocks noChangeArrowheads="1"/>
          </p:cNvSpPr>
          <p:nvPr/>
        </p:nvSpPr>
        <p:spPr bwMode="auto">
          <a:xfrm>
            <a:off x="1295400" y="5638800"/>
            <a:ext cx="4572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Stat</a:t>
            </a:r>
          </a:p>
        </p:txBody>
      </p:sp>
      <p:cxnSp>
        <p:nvCxnSpPr>
          <p:cNvPr id="2142" name="Straight Connector 118"/>
          <p:cNvCxnSpPr>
            <a:cxnSpLocks noChangeShapeType="1"/>
            <a:endCxn id="2056" idx="1"/>
          </p:cNvCxnSpPr>
          <p:nvPr/>
        </p:nvCxnSpPr>
        <p:spPr bwMode="auto">
          <a:xfrm>
            <a:off x="1295400" y="14173200"/>
            <a:ext cx="3810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3" name="Straight Connector 119"/>
          <p:cNvCxnSpPr>
            <a:cxnSpLocks noChangeShapeType="1"/>
          </p:cNvCxnSpPr>
          <p:nvPr/>
        </p:nvCxnSpPr>
        <p:spPr bwMode="auto">
          <a:xfrm>
            <a:off x="1676400" y="6627813"/>
            <a:ext cx="2133600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4" name="Straight Connector 125"/>
          <p:cNvCxnSpPr>
            <a:cxnSpLocks noChangeShapeType="1"/>
          </p:cNvCxnSpPr>
          <p:nvPr/>
        </p:nvCxnSpPr>
        <p:spPr bwMode="auto">
          <a:xfrm rot="5400000">
            <a:off x="3732213" y="6705600"/>
            <a:ext cx="15398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5" name="Text Box 153"/>
          <p:cNvSpPr txBox="1">
            <a:spLocks noChangeArrowheads="1"/>
          </p:cNvSpPr>
          <p:nvPr/>
        </p:nvSpPr>
        <p:spPr bwMode="auto">
          <a:xfrm>
            <a:off x="2438400" y="6400800"/>
            <a:ext cx="1219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dmem_error</a:t>
            </a:r>
          </a:p>
        </p:txBody>
      </p:sp>
      <p:sp>
        <p:nvSpPr>
          <p:cNvPr id="2146" name="Text Box 153"/>
          <p:cNvSpPr txBox="1">
            <a:spLocks noChangeArrowheads="1"/>
          </p:cNvSpPr>
          <p:nvPr/>
        </p:nvSpPr>
        <p:spPr bwMode="auto">
          <a:xfrm>
            <a:off x="457200" y="13258800"/>
            <a:ext cx="838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000"/>
              <a:t>instr_valid</a:t>
            </a:r>
          </a:p>
          <a:p>
            <a:pPr algn="r" eaLnBrk="1" hangingPunct="1"/>
            <a:endParaRPr lang="en-US" sz="1000"/>
          </a:p>
          <a:p>
            <a:pPr algn="r" eaLnBrk="1" hangingPunct="1"/>
            <a:r>
              <a:rPr lang="en-US" sz="1000"/>
              <a:t>imem_error</a:t>
            </a:r>
          </a:p>
        </p:txBody>
      </p:sp>
      <p:cxnSp>
        <p:nvCxnSpPr>
          <p:cNvPr id="2147" name="Straight Arrow Connector 121"/>
          <p:cNvCxnSpPr>
            <a:cxnSpLocks noChangeShapeType="1"/>
          </p:cNvCxnSpPr>
          <p:nvPr/>
        </p:nvCxnSpPr>
        <p:spPr bwMode="auto">
          <a:xfrm>
            <a:off x="2133600" y="11734800"/>
            <a:ext cx="3276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8" name="Straight Connector 124"/>
          <p:cNvCxnSpPr>
            <a:cxnSpLocks noChangeShapeType="1"/>
          </p:cNvCxnSpPr>
          <p:nvPr/>
        </p:nvCxnSpPr>
        <p:spPr bwMode="auto">
          <a:xfrm>
            <a:off x="2133600" y="822960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49" name="Group 284"/>
          <p:cNvGrpSpPr>
            <a:grpSpLocks/>
          </p:cNvGrpSpPr>
          <p:nvPr/>
        </p:nvGrpSpPr>
        <p:grpSpPr bwMode="auto">
          <a:xfrm>
            <a:off x="2362200" y="8153400"/>
            <a:ext cx="152400" cy="152400"/>
            <a:chOff x="240" y="4176"/>
            <a:chExt cx="192" cy="192"/>
          </a:xfrm>
        </p:grpSpPr>
        <p:sp>
          <p:nvSpPr>
            <p:cNvPr id="2159" name="Oval 28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" name="Rectangle 28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" name="AutoShape 44"/>
          <p:cNvSpPr>
            <a:spLocks noChangeArrowheads="1"/>
          </p:cNvSpPr>
          <p:nvPr/>
        </p:nvSpPr>
        <p:spPr bwMode="auto">
          <a:xfrm>
            <a:off x="1295400" y="61722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 dirty="0"/>
              <a:t>S</a:t>
            </a:r>
            <a:r>
              <a:rPr lang="en-US" sz="1200" dirty="0" smtClean="0"/>
              <a:t>tat</a:t>
            </a:r>
            <a:endParaRPr lang="en-US" sz="1200" dirty="0"/>
          </a:p>
        </p:txBody>
      </p:sp>
      <p:cxnSp>
        <p:nvCxnSpPr>
          <p:cNvPr id="2151" name="Straight Connector 125"/>
          <p:cNvCxnSpPr>
            <a:cxnSpLocks noChangeShapeType="1"/>
          </p:cNvCxnSpPr>
          <p:nvPr/>
        </p:nvCxnSpPr>
        <p:spPr bwMode="auto">
          <a:xfrm rot="5400000">
            <a:off x="1600200" y="6553200"/>
            <a:ext cx="15398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" name="Straight Connector 124"/>
          <p:cNvCxnSpPr>
            <a:cxnSpLocks noChangeShapeType="1"/>
          </p:cNvCxnSpPr>
          <p:nvPr/>
        </p:nvCxnSpPr>
        <p:spPr bwMode="auto">
          <a:xfrm rot="5400000">
            <a:off x="382588" y="9982200"/>
            <a:ext cx="3503612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" name="Line 303"/>
          <p:cNvSpPr>
            <a:spLocks noChangeShapeType="1"/>
          </p:cNvSpPr>
          <p:nvPr/>
        </p:nvSpPr>
        <p:spPr bwMode="auto">
          <a:xfrm rot="-5400000">
            <a:off x="1447800" y="6096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" name="Line 24"/>
          <p:cNvSpPr>
            <a:spLocks noChangeShapeType="1"/>
          </p:cNvSpPr>
          <p:nvPr/>
        </p:nvSpPr>
        <p:spPr bwMode="auto">
          <a:xfrm flipV="1">
            <a:off x="1524000" y="6477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" name="Line 24"/>
          <p:cNvSpPr>
            <a:spLocks noChangeShapeType="1"/>
          </p:cNvSpPr>
          <p:nvPr/>
        </p:nvSpPr>
        <p:spPr bwMode="auto">
          <a:xfrm flipH="1" flipV="1">
            <a:off x="1524000" y="6858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6" name="Group 284"/>
          <p:cNvGrpSpPr>
            <a:grpSpLocks/>
          </p:cNvGrpSpPr>
          <p:nvPr/>
        </p:nvGrpSpPr>
        <p:grpSpPr bwMode="auto">
          <a:xfrm>
            <a:off x="1752600" y="6781800"/>
            <a:ext cx="152400" cy="152400"/>
            <a:chOff x="240" y="4176"/>
            <a:chExt cx="192" cy="192"/>
          </a:xfrm>
        </p:grpSpPr>
        <p:sp>
          <p:nvSpPr>
            <p:cNvPr id="2157" name="Oval 285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" name="Rectangle 286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66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46</cp:revision>
  <cp:lastPrinted>2014-06-17T15:42:40Z</cp:lastPrinted>
  <dcterms:created xsi:type="dcterms:W3CDTF">2001-12-20T15:11:49Z</dcterms:created>
  <dcterms:modified xsi:type="dcterms:W3CDTF">2014-11-14T23:31:05Z</dcterms:modified>
</cp:coreProperties>
</file>