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0066CC"/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1344" y="-368"/>
      </p:cViewPr>
      <p:guideLst>
        <p:guide orient="horz" pos="8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5BA19-8F76-254F-8A0B-C682949C30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3A451-864C-FF41-9782-41F97B482B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56AC1-E764-9E4A-A19E-3707A1ABEF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36E6-A9E9-1245-B92C-34AD6C65D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4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B4D76-3D06-5944-AF7C-EF935862E7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0BBFC-82BD-3742-AFAB-14AB0EBF6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C7950-5DCC-6C45-97A6-E775A910A9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F6753-A66E-4141-837C-09EC51CF8D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36E9B-014D-604C-8896-C80492D25F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35831-B644-9F4F-9629-302885A38A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C9F1D-AE26-044A-822F-B10FD7997A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fld id="{66B872F0-3DCE-FF43-9A80-4C5DAE94AC5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87"/>
          <p:cNvGrpSpPr>
            <a:grpSpLocks/>
          </p:cNvGrpSpPr>
          <p:nvPr/>
        </p:nvGrpSpPr>
        <p:grpSpPr bwMode="auto">
          <a:xfrm>
            <a:off x="0" y="2144713"/>
            <a:ext cx="1235075" cy="2057400"/>
            <a:chOff x="528" y="240"/>
            <a:chExt cx="778" cy="1296"/>
          </a:xfrm>
        </p:grpSpPr>
        <p:sp>
          <p:nvSpPr>
            <p:cNvPr id="2103" name="Line 288"/>
            <p:cNvSpPr>
              <a:spLocks noChangeShapeType="1"/>
            </p:cNvSpPr>
            <p:nvPr/>
          </p:nvSpPr>
          <p:spPr bwMode="auto">
            <a:xfrm flipH="1">
              <a:off x="912" y="240"/>
              <a:ext cx="1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Text Box 289"/>
            <p:cNvSpPr txBox="1">
              <a:spLocks noChangeArrowheads="1"/>
            </p:cNvSpPr>
            <p:nvPr/>
          </p:nvSpPr>
          <p:spPr bwMode="auto">
            <a:xfrm>
              <a:off x="528" y="729"/>
              <a:ext cx="778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Increasing</a:t>
              </a:r>
            </a:p>
            <a:p>
              <a:pPr algn="ctr" eaLnBrk="1" hangingPunct="1"/>
              <a:r>
                <a:rPr lang="en-US"/>
                <a:t>address</a:t>
              </a:r>
            </a:p>
          </p:txBody>
        </p:sp>
      </p:grpSp>
      <p:sp>
        <p:nvSpPr>
          <p:cNvPr id="2051" name="Rectangle 284"/>
          <p:cNvSpPr>
            <a:spLocks noChangeArrowheads="1"/>
          </p:cNvSpPr>
          <p:nvPr/>
        </p:nvSpPr>
        <p:spPr bwMode="auto">
          <a:xfrm>
            <a:off x="1447800" y="2328863"/>
            <a:ext cx="1714500" cy="2166937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  <a:endParaRPr lang="en-US" sz="2400">
              <a:latin typeface="Courier New" charset="0"/>
            </a:endParaRPr>
          </a:p>
          <a:p>
            <a:pPr algn="ctr"/>
            <a:endParaRPr lang="en-US" sz="2400"/>
          </a:p>
        </p:txBody>
      </p:sp>
      <p:sp>
        <p:nvSpPr>
          <p:cNvPr id="2052" name="Text Box 285"/>
          <p:cNvSpPr txBox="1">
            <a:spLocks noChangeArrowheads="1"/>
          </p:cNvSpPr>
          <p:nvPr/>
        </p:nvSpPr>
        <p:spPr bwMode="auto">
          <a:xfrm>
            <a:off x="1447800" y="453866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Stack </a:t>
            </a:r>
            <a:r>
              <a:rPr lang="ja-JP" altLang="en-US"/>
              <a:t>“</a:t>
            </a:r>
            <a:r>
              <a:rPr lang="en-US"/>
              <a:t>top</a:t>
            </a:r>
            <a:r>
              <a:rPr lang="ja-JP" altLang="en-US"/>
              <a:t>”</a:t>
            </a:r>
            <a:endParaRPr lang="en-US">
              <a:latin typeface="Courier New" charset="0"/>
            </a:endParaRPr>
          </a:p>
        </p:txBody>
      </p:sp>
      <p:sp>
        <p:nvSpPr>
          <p:cNvPr id="2053" name="Text Box 286"/>
          <p:cNvSpPr txBox="1">
            <a:spLocks noChangeArrowheads="1"/>
          </p:cNvSpPr>
          <p:nvPr/>
        </p:nvSpPr>
        <p:spPr bwMode="auto">
          <a:xfrm>
            <a:off x="1447800" y="191611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Stack </a:t>
            </a:r>
            <a:r>
              <a:rPr lang="ja-JP" altLang="en-US"/>
              <a:t>“</a:t>
            </a:r>
            <a:r>
              <a:rPr lang="en-US"/>
              <a:t>bottom</a:t>
            </a:r>
            <a:r>
              <a:rPr lang="ja-JP" altLang="en-US"/>
              <a:t>”</a:t>
            </a:r>
            <a:endParaRPr lang="en-US">
              <a:latin typeface="Courier New" charset="0"/>
            </a:endParaRPr>
          </a:p>
        </p:txBody>
      </p:sp>
      <p:sp>
        <p:nvSpPr>
          <p:cNvPr id="2054" name="Text Box 290"/>
          <p:cNvSpPr txBox="1">
            <a:spLocks noChangeArrowheads="1"/>
          </p:cNvSpPr>
          <p:nvPr/>
        </p:nvSpPr>
        <p:spPr bwMode="auto">
          <a:xfrm>
            <a:off x="609600" y="4278313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latin typeface="Courier New" charset="0"/>
              </a:rPr>
              <a:t>0x108</a:t>
            </a:r>
          </a:p>
        </p:txBody>
      </p:sp>
      <p:sp>
        <p:nvSpPr>
          <p:cNvPr id="2055" name="Rectangle 298"/>
          <p:cNvSpPr>
            <a:spLocks noChangeArrowheads="1"/>
          </p:cNvSpPr>
          <p:nvPr/>
        </p:nvSpPr>
        <p:spPr bwMode="auto">
          <a:xfrm>
            <a:off x="3924300" y="2328863"/>
            <a:ext cx="1714500" cy="22098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  <a:endParaRPr lang="en-US" sz="2400">
              <a:latin typeface="Courier New" charset="0"/>
            </a:endParaRPr>
          </a:p>
          <a:p>
            <a:pPr algn="ctr"/>
            <a:endParaRPr lang="en-US" sz="2400"/>
          </a:p>
        </p:txBody>
      </p:sp>
      <p:sp>
        <p:nvSpPr>
          <p:cNvPr id="2056" name="Text Box 299"/>
          <p:cNvSpPr txBox="1">
            <a:spLocks noChangeArrowheads="1"/>
          </p:cNvSpPr>
          <p:nvPr/>
        </p:nvSpPr>
        <p:spPr bwMode="auto">
          <a:xfrm>
            <a:off x="3962400" y="481171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Stack </a:t>
            </a:r>
            <a:r>
              <a:rPr lang="ja-JP" altLang="en-US"/>
              <a:t>“</a:t>
            </a:r>
            <a:r>
              <a:rPr lang="en-US"/>
              <a:t>top</a:t>
            </a:r>
            <a:r>
              <a:rPr lang="ja-JP" altLang="en-US"/>
              <a:t>”</a:t>
            </a:r>
            <a:endParaRPr lang="en-US">
              <a:latin typeface="Courier New" charset="0"/>
            </a:endParaRPr>
          </a:p>
        </p:txBody>
      </p:sp>
      <p:sp>
        <p:nvSpPr>
          <p:cNvPr id="2057" name="Text Box 300"/>
          <p:cNvSpPr txBox="1">
            <a:spLocks noChangeArrowheads="1"/>
          </p:cNvSpPr>
          <p:nvPr/>
        </p:nvSpPr>
        <p:spPr bwMode="auto">
          <a:xfrm>
            <a:off x="3924300" y="191611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Stack </a:t>
            </a:r>
            <a:r>
              <a:rPr lang="ja-JP" altLang="en-US"/>
              <a:t>“</a:t>
            </a:r>
            <a:r>
              <a:rPr lang="en-US"/>
              <a:t>bottom</a:t>
            </a:r>
            <a:r>
              <a:rPr lang="ja-JP" altLang="en-US"/>
              <a:t>”</a:t>
            </a:r>
            <a:endParaRPr lang="en-US">
              <a:latin typeface="Courier New" charset="0"/>
            </a:endParaRPr>
          </a:p>
        </p:txBody>
      </p:sp>
      <p:sp>
        <p:nvSpPr>
          <p:cNvPr id="2058" name="Text Box 301"/>
          <p:cNvSpPr txBox="1">
            <a:spLocks noChangeArrowheads="1"/>
          </p:cNvSpPr>
          <p:nvPr/>
        </p:nvSpPr>
        <p:spPr bwMode="auto">
          <a:xfrm>
            <a:off x="3048000" y="4572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 New" charset="0"/>
              </a:rPr>
              <a:t>0x100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9" name="Rectangle 304"/>
          <p:cNvSpPr>
            <a:spLocks noChangeArrowheads="1"/>
          </p:cNvSpPr>
          <p:nvPr/>
        </p:nvSpPr>
        <p:spPr bwMode="auto">
          <a:xfrm>
            <a:off x="6400800" y="2328863"/>
            <a:ext cx="1714500" cy="22098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  <a:endParaRPr lang="en-US" sz="2400">
              <a:latin typeface="Courier New" charset="0"/>
            </a:endParaRPr>
          </a:p>
          <a:p>
            <a:pPr algn="ctr"/>
            <a:endParaRPr lang="en-US" sz="2400"/>
          </a:p>
        </p:txBody>
      </p:sp>
      <p:sp>
        <p:nvSpPr>
          <p:cNvPr id="2060" name="Text Box 305"/>
          <p:cNvSpPr txBox="1">
            <a:spLocks noChangeArrowheads="1"/>
          </p:cNvSpPr>
          <p:nvPr/>
        </p:nvSpPr>
        <p:spPr bwMode="auto">
          <a:xfrm>
            <a:off x="6400800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Stack </a:t>
            </a:r>
            <a:r>
              <a:rPr lang="ja-JP" altLang="en-US"/>
              <a:t>“</a:t>
            </a:r>
            <a:r>
              <a:rPr lang="en-US"/>
              <a:t>top</a:t>
            </a:r>
            <a:r>
              <a:rPr lang="ja-JP" altLang="en-US"/>
              <a:t>”</a:t>
            </a:r>
            <a:endParaRPr lang="en-US">
              <a:latin typeface="Courier New" charset="0"/>
            </a:endParaRPr>
          </a:p>
        </p:txBody>
      </p:sp>
      <p:sp>
        <p:nvSpPr>
          <p:cNvPr id="2061" name="Text Box 306"/>
          <p:cNvSpPr txBox="1">
            <a:spLocks noChangeArrowheads="1"/>
          </p:cNvSpPr>
          <p:nvPr/>
        </p:nvSpPr>
        <p:spPr bwMode="auto">
          <a:xfrm>
            <a:off x="6400800" y="191611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Stack </a:t>
            </a:r>
            <a:r>
              <a:rPr lang="ja-JP" altLang="en-US"/>
              <a:t>“</a:t>
            </a:r>
            <a:r>
              <a:rPr lang="en-US"/>
              <a:t>bottom</a:t>
            </a:r>
            <a:r>
              <a:rPr lang="ja-JP" altLang="en-US"/>
              <a:t>”</a:t>
            </a:r>
            <a:endParaRPr lang="en-US">
              <a:latin typeface="Courier New" charset="0"/>
            </a:endParaRPr>
          </a:p>
        </p:txBody>
      </p:sp>
      <p:sp>
        <p:nvSpPr>
          <p:cNvPr id="2062" name="Text Box 307"/>
          <p:cNvSpPr txBox="1">
            <a:spLocks noChangeArrowheads="1"/>
          </p:cNvSpPr>
          <p:nvPr/>
        </p:nvSpPr>
        <p:spPr bwMode="auto">
          <a:xfrm>
            <a:off x="5486400" y="4278313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ourier New" charset="0"/>
              </a:rPr>
              <a:t>0x108</a:t>
            </a:r>
          </a:p>
        </p:txBody>
      </p:sp>
      <p:sp>
        <p:nvSpPr>
          <p:cNvPr id="2063" name="Rectangle 308"/>
          <p:cNvSpPr>
            <a:spLocks noChangeArrowheads="1"/>
          </p:cNvSpPr>
          <p:nvPr/>
        </p:nvSpPr>
        <p:spPr bwMode="auto">
          <a:xfrm>
            <a:off x="3924300" y="4506913"/>
            <a:ext cx="17145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0x123</a:t>
            </a:r>
          </a:p>
        </p:txBody>
      </p:sp>
      <p:grpSp>
        <p:nvGrpSpPr>
          <p:cNvPr id="2064" name="Group 321"/>
          <p:cNvGrpSpPr>
            <a:grpSpLocks/>
          </p:cNvGrpSpPr>
          <p:nvPr/>
        </p:nvGrpSpPr>
        <p:grpSpPr bwMode="auto">
          <a:xfrm>
            <a:off x="1524000" y="700088"/>
            <a:ext cx="1600200" cy="914400"/>
            <a:chOff x="1008" y="3456"/>
            <a:chExt cx="1008" cy="576"/>
          </a:xfrm>
        </p:grpSpPr>
        <p:sp>
          <p:nvSpPr>
            <p:cNvPr id="2093" name="Rectangle 309"/>
            <p:cNvSpPr>
              <a:spLocks noChangeArrowheads="1"/>
            </p:cNvSpPr>
            <p:nvPr/>
          </p:nvSpPr>
          <p:spPr bwMode="auto">
            <a:xfrm>
              <a:off x="1488" y="3456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Courier New" charset="0"/>
                </a:rPr>
                <a:t>0x123</a:t>
              </a:r>
            </a:p>
          </p:txBody>
        </p:sp>
        <p:sp>
          <p:nvSpPr>
            <p:cNvPr id="2094" name="Rectangle 311"/>
            <p:cNvSpPr>
              <a:spLocks noChangeArrowheads="1"/>
            </p:cNvSpPr>
            <p:nvPr/>
          </p:nvSpPr>
          <p:spPr bwMode="auto">
            <a:xfrm>
              <a:off x="1488" y="3648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Courier New" charset="0"/>
                </a:rPr>
                <a:t>0</a:t>
              </a:r>
            </a:p>
          </p:txBody>
        </p:sp>
        <p:sp>
          <p:nvSpPr>
            <p:cNvPr id="2095" name="Rectangle 313"/>
            <p:cNvSpPr>
              <a:spLocks noChangeArrowheads="1"/>
            </p:cNvSpPr>
            <p:nvPr/>
          </p:nvSpPr>
          <p:spPr bwMode="auto">
            <a:xfrm>
              <a:off x="1488" y="3840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Courier New" charset="0"/>
                </a:rPr>
                <a:t>0x108</a:t>
              </a:r>
            </a:p>
          </p:txBody>
        </p:sp>
        <p:grpSp>
          <p:nvGrpSpPr>
            <p:cNvPr id="2096" name="Group 315"/>
            <p:cNvGrpSpPr>
              <a:grpSpLocks/>
            </p:cNvGrpSpPr>
            <p:nvPr/>
          </p:nvGrpSpPr>
          <p:grpSpPr bwMode="auto">
            <a:xfrm>
              <a:off x="1008" y="3456"/>
              <a:ext cx="480" cy="576"/>
              <a:chOff x="816" y="3456"/>
              <a:chExt cx="672" cy="576"/>
            </a:xfrm>
          </p:grpSpPr>
          <p:sp>
            <p:nvSpPr>
              <p:cNvPr id="2100" name="Rectangle 310"/>
              <p:cNvSpPr>
                <a:spLocks noChangeArrowheads="1"/>
              </p:cNvSpPr>
              <p:nvPr/>
            </p:nvSpPr>
            <p:spPr bwMode="auto">
              <a:xfrm>
                <a:off x="816" y="3456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urier New" charset="0"/>
                  </a:rPr>
                  <a:t>%</a:t>
                </a:r>
                <a:r>
                  <a:rPr lang="en-US" dirty="0" err="1" smtClean="0">
                    <a:latin typeface="Courier New" charset="0"/>
                  </a:rPr>
                  <a:t>rax</a:t>
                </a:r>
                <a:endParaRPr lang="en-US" dirty="0">
                  <a:latin typeface="Courier New" charset="0"/>
                </a:endParaRPr>
              </a:p>
            </p:txBody>
          </p:sp>
          <p:sp>
            <p:nvSpPr>
              <p:cNvPr id="2101" name="Rectangle 312"/>
              <p:cNvSpPr>
                <a:spLocks noChangeArrowheads="1"/>
              </p:cNvSpPr>
              <p:nvPr/>
            </p:nvSpPr>
            <p:spPr bwMode="auto">
              <a:xfrm>
                <a:off x="816" y="3648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urier New" charset="0"/>
                  </a:rPr>
                  <a:t>%</a:t>
                </a:r>
                <a:r>
                  <a:rPr lang="en-US" dirty="0" err="1" smtClean="0">
                    <a:latin typeface="Courier New" charset="0"/>
                  </a:rPr>
                  <a:t>rdx</a:t>
                </a:r>
                <a:endParaRPr lang="en-US" dirty="0">
                  <a:latin typeface="Courier New" charset="0"/>
                </a:endParaRPr>
              </a:p>
            </p:txBody>
          </p:sp>
          <p:sp>
            <p:nvSpPr>
              <p:cNvPr id="2102" name="Rectangle 314"/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urier New" charset="0"/>
                  </a:rPr>
                  <a:t>%</a:t>
                </a:r>
                <a:r>
                  <a:rPr lang="en-US" dirty="0" err="1" smtClean="0">
                    <a:latin typeface="Courier New" charset="0"/>
                  </a:rPr>
                  <a:t>rsp</a:t>
                </a:r>
                <a:endParaRPr lang="en-US" dirty="0">
                  <a:latin typeface="Courier New" charset="0"/>
                </a:endParaRPr>
              </a:p>
            </p:txBody>
          </p:sp>
        </p:grpSp>
        <p:sp>
          <p:nvSpPr>
            <p:cNvPr id="2097" name="Rectangle 316"/>
            <p:cNvSpPr>
              <a:spLocks noChangeArrowheads="1"/>
            </p:cNvSpPr>
            <p:nvPr/>
          </p:nvSpPr>
          <p:spPr bwMode="auto">
            <a:xfrm>
              <a:off x="1008" y="3840"/>
              <a:ext cx="100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8" name="Rectangle 317"/>
            <p:cNvSpPr>
              <a:spLocks noChangeArrowheads="1"/>
            </p:cNvSpPr>
            <p:nvPr/>
          </p:nvSpPr>
          <p:spPr bwMode="auto">
            <a:xfrm>
              <a:off x="1008" y="3648"/>
              <a:ext cx="100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" name="Rectangle 318"/>
            <p:cNvSpPr>
              <a:spLocks noChangeArrowheads="1"/>
            </p:cNvSpPr>
            <p:nvPr/>
          </p:nvSpPr>
          <p:spPr bwMode="auto">
            <a:xfrm>
              <a:off x="1008" y="3456"/>
              <a:ext cx="100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5" name="Text Box 322"/>
          <p:cNvSpPr txBox="1">
            <a:spLocks noChangeArrowheads="1"/>
          </p:cNvSpPr>
          <p:nvPr/>
        </p:nvSpPr>
        <p:spPr bwMode="auto">
          <a:xfrm>
            <a:off x="1579563" y="304800"/>
            <a:ext cx="154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/>
              <a:t>Initially</a:t>
            </a:r>
          </a:p>
        </p:txBody>
      </p:sp>
      <p:grpSp>
        <p:nvGrpSpPr>
          <p:cNvPr id="2066" name="Group 323"/>
          <p:cNvGrpSpPr>
            <a:grpSpLocks/>
          </p:cNvGrpSpPr>
          <p:nvPr/>
        </p:nvGrpSpPr>
        <p:grpSpPr bwMode="auto">
          <a:xfrm>
            <a:off x="3962400" y="714375"/>
            <a:ext cx="1600200" cy="914400"/>
            <a:chOff x="1008" y="3456"/>
            <a:chExt cx="1008" cy="576"/>
          </a:xfrm>
        </p:grpSpPr>
        <p:sp>
          <p:nvSpPr>
            <p:cNvPr id="2083" name="Rectangle 324"/>
            <p:cNvSpPr>
              <a:spLocks noChangeArrowheads="1"/>
            </p:cNvSpPr>
            <p:nvPr/>
          </p:nvSpPr>
          <p:spPr bwMode="auto">
            <a:xfrm>
              <a:off x="1488" y="3456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Courier New" charset="0"/>
                </a:rPr>
                <a:t>0x123</a:t>
              </a:r>
            </a:p>
          </p:txBody>
        </p:sp>
        <p:sp>
          <p:nvSpPr>
            <p:cNvPr id="2084" name="Rectangle 325"/>
            <p:cNvSpPr>
              <a:spLocks noChangeArrowheads="1"/>
            </p:cNvSpPr>
            <p:nvPr/>
          </p:nvSpPr>
          <p:spPr bwMode="auto">
            <a:xfrm>
              <a:off x="1488" y="3648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Courier New" charset="0"/>
                </a:rPr>
                <a:t>0</a:t>
              </a:r>
            </a:p>
          </p:txBody>
        </p:sp>
        <p:sp>
          <p:nvSpPr>
            <p:cNvPr id="2085" name="Rectangle 326"/>
            <p:cNvSpPr>
              <a:spLocks noChangeArrowheads="1"/>
            </p:cNvSpPr>
            <p:nvPr/>
          </p:nvSpPr>
          <p:spPr bwMode="auto">
            <a:xfrm>
              <a:off x="1488" y="3840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latin typeface="Courier New" charset="0"/>
                </a:rPr>
                <a:t>0x100</a:t>
              </a:r>
              <a:endParaRPr lang="en-US" dirty="0">
                <a:latin typeface="Courier New" charset="0"/>
              </a:endParaRPr>
            </a:p>
          </p:txBody>
        </p:sp>
        <p:grpSp>
          <p:nvGrpSpPr>
            <p:cNvPr id="2086" name="Group 327"/>
            <p:cNvGrpSpPr>
              <a:grpSpLocks/>
            </p:cNvGrpSpPr>
            <p:nvPr/>
          </p:nvGrpSpPr>
          <p:grpSpPr bwMode="auto">
            <a:xfrm>
              <a:off x="1008" y="3456"/>
              <a:ext cx="480" cy="576"/>
              <a:chOff x="816" y="3456"/>
              <a:chExt cx="672" cy="576"/>
            </a:xfrm>
          </p:grpSpPr>
          <p:sp>
            <p:nvSpPr>
              <p:cNvPr id="2090" name="Rectangle 328"/>
              <p:cNvSpPr>
                <a:spLocks noChangeArrowheads="1"/>
              </p:cNvSpPr>
              <p:nvPr/>
            </p:nvSpPr>
            <p:spPr bwMode="auto">
              <a:xfrm>
                <a:off x="816" y="3456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urier New" charset="0"/>
                  </a:rPr>
                  <a:t>%</a:t>
                </a:r>
                <a:r>
                  <a:rPr lang="en-US" dirty="0" err="1" smtClean="0">
                    <a:latin typeface="Courier New" charset="0"/>
                  </a:rPr>
                  <a:t>rax</a:t>
                </a:r>
                <a:endParaRPr lang="en-US" dirty="0">
                  <a:latin typeface="Courier New" charset="0"/>
                </a:endParaRPr>
              </a:p>
            </p:txBody>
          </p:sp>
          <p:sp>
            <p:nvSpPr>
              <p:cNvPr id="2091" name="Rectangle 329"/>
              <p:cNvSpPr>
                <a:spLocks noChangeArrowheads="1"/>
              </p:cNvSpPr>
              <p:nvPr/>
            </p:nvSpPr>
            <p:spPr bwMode="auto">
              <a:xfrm>
                <a:off x="816" y="3648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urier New" charset="0"/>
                  </a:rPr>
                  <a:t>%</a:t>
                </a:r>
                <a:r>
                  <a:rPr lang="en-US" dirty="0" err="1" smtClean="0">
                    <a:latin typeface="Courier New" charset="0"/>
                  </a:rPr>
                  <a:t>rdx</a:t>
                </a:r>
                <a:endParaRPr lang="en-US" dirty="0">
                  <a:latin typeface="Courier New" charset="0"/>
                </a:endParaRPr>
              </a:p>
            </p:txBody>
          </p:sp>
          <p:sp>
            <p:nvSpPr>
              <p:cNvPr id="2092" name="Rectangle 330"/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urier New" charset="0"/>
                  </a:rPr>
                  <a:t>%</a:t>
                </a:r>
                <a:r>
                  <a:rPr lang="en-US" dirty="0" err="1" smtClean="0">
                    <a:latin typeface="Courier New" charset="0"/>
                  </a:rPr>
                  <a:t>rsp</a:t>
                </a:r>
                <a:endParaRPr lang="en-US" dirty="0">
                  <a:latin typeface="Courier New" charset="0"/>
                </a:endParaRPr>
              </a:p>
            </p:txBody>
          </p:sp>
        </p:grpSp>
        <p:sp>
          <p:nvSpPr>
            <p:cNvPr id="2087" name="Rectangle 331"/>
            <p:cNvSpPr>
              <a:spLocks noChangeArrowheads="1"/>
            </p:cNvSpPr>
            <p:nvPr/>
          </p:nvSpPr>
          <p:spPr bwMode="auto">
            <a:xfrm>
              <a:off x="1008" y="3840"/>
              <a:ext cx="100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Rectangle 332"/>
            <p:cNvSpPr>
              <a:spLocks noChangeArrowheads="1"/>
            </p:cNvSpPr>
            <p:nvPr/>
          </p:nvSpPr>
          <p:spPr bwMode="auto">
            <a:xfrm>
              <a:off x="1008" y="3648"/>
              <a:ext cx="100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" name="Rectangle 333"/>
            <p:cNvSpPr>
              <a:spLocks noChangeArrowheads="1"/>
            </p:cNvSpPr>
            <p:nvPr/>
          </p:nvSpPr>
          <p:spPr bwMode="auto">
            <a:xfrm>
              <a:off x="1008" y="3456"/>
              <a:ext cx="100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7" name="Text Box 334"/>
          <p:cNvSpPr txBox="1">
            <a:spLocks noChangeArrowheads="1"/>
          </p:cNvSpPr>
          <p:nvPr/>
        </p:nvSpPr>
        <p:spPr bwMode="auto">
          <a:xfrm>
            <a:off x="4017963" y="319088"/>
            <a:ext cx="154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err="1" smtClean="0">
                <a:latin typeface="Courier New" charset="0"/>
              </a:rPr>
              <a:t>pushq</a:t>
            </a:r>
            <a:r>
              <a:rPr lang="en-US" b="1" dirty="0" smtClean="0">
                <a:latin typeface="Courier New" charset="0"/>
              </a:rPr>
              <a:t> %</a:t>
            </a:r>
            <a:r>
              <a:rPr lang="en-US" b="1" dirty="0" err="1" smtClean="0">
                <a:latin typeface="Courier New" charset="0"/>
              </a:rPr>
              <a:t>rax</a:t>
            </a:r>
            <a:endParaRPr lang="en-US" b="1" dirty="0">
              <a:latin typeface="Courier New" charset="0"/>
            </a:endParaRPr>
          </a:p>
        </p:txBody>
      </p:sp>
      <p:grpSp>
        <p:nvGrpSpPr>
          <p:cNvPr id="2068" name="Group 335"/>
          <p:cNvGrpSpPr>
            <a:grpSpLocks/>
          </p:cNvGrpSpPr>
          <p:nvPr/>
        </p:nvGrpSpPr>
        <p:grpSpPr bwMode="auto">
          <a:xfrm>
            <a:off x="6400800" y="728663"/>
            <a:ext cx="1600200" cy="914400"/>
            <a:chOff x="1008" y="3456"/>
            <a:chExt cx="1008" cy="576"/>
          </a:xfrm>
        </p:grpSpPr>
        <p:sp>
          <p:nvSpPr>
            <p:cNvPr id="2073" name="Rectangle 336"/>
            <p:cNvSpPr>
              <a:spLocks noChangeArrowheads="1"/>
            </p:cNvSpPr>
            <p:nvPr/>
          </p:nvSpPr>
          <p:spPr bwMode="auto">
            <a:xfrm>
              <a:off x="1488" y="3456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Courier New" charset="0"/>
                </a:rPr>
                <a:t>0x123</a:t>
              </a:r>
            </a:p>
          </p:txBody>
        </p:sp>
        <p:sp>
          <p:nvSpPr>
            <p:cNvPr id="2074" name="Rectangle 337"/>
            <p:cNvSpPr>
              <a:spLocks noChangeArrowheads="1"/>
            </p:cNvSpPr>
            <p:nvPr/>
          </p:nvSpPr>
          <p:spPr bwMode="auto">
            <a:xfrm>
              <a:off x="1488" y="3648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Courier New" charset="0"/>
                </a:rPr>
                <a:t>0x123</a:t>
              </a:r>
            </a:p>
          </p:txBody>
        </p:sp>
        <p:sp>
          <p:nvSpPr>
            <p:cNvPr id="2075" name="Rectangle 338"/>
            <p:cNvSpPr>
              <a:spLocks noChangeArrowheads="1"/>
            </p:cNvSpPr>
            <p:nvPr/>
          </p:nvSpPr>
          <p:spPr bwMode="auto">
            <a:xfrm>
              <a:off x="1488" y="3840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Courier New" charset="0"/>
                </a:rPr>
                <a:t>0x108</a:t>
              </a:r>
            </a:p>
          </p:txBody>
        </p:sp>
        <p:grpSp>
          <p:nvGrpSpPr>
            <p:cNvPr id="2076" name="Group 339"/>
            <p:cNvGrpSpPr>
              <a:grpSpLocks/>
            </p:cNvGrpSpPr>
            <p:nvPr/>
          </p:nvGrpSpPr>
          <p:grpSpPr bwMode="auto">
            <a:xfrm>
              <a:off x="1008" y="3456"/>
              <a:ext cx="480" cy="576"/>
              <a:chOff x="816" y="3456"/>
              <a:chExt cx="672" cy="576"/>
            </a:xfrm>
          </p:grpSpPr>
          <p:sp>
            <p:nvSpPr>
              <p:cNvPr id="2080" name="Rectangle 340"/>
              <p:cNvSpPr>
                <a:spLocks noChangeArrowheads="1"/>
              </p:cNvSpPr>
              <p:nvPr/>
            </p:nvSpPr>
            <p:spPr bwMode="auto">
              <a:xfrm>
                <a:off x="816" y="3456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urier New" charset="0"/>
                  </a:rPr>
                  <a:t>%</a:t>
                </a:r>
                <a:r>
                  <a:rPr lang="en-US" dirty="0" err="1" smtClean="0">
                    <a:latin typeface="Courier New" charset="0"/>
                  </a:rPr>
                  <a:t>rax</a:t>
                </a:r>
                <a:endParaRPr lang="en-US" dirty="0">
                  <a:latin typeface="Courier New" charset="0"/>
                </a:endParaRPr>
              </a:p>
            </p:txBody>
          </p:sp>
          <p:sp>
            <p:nvSpPr>
              <p:cNvPr id="2081" name="Rectangle 341"/>
              <p:cNvSpPr>
                <a:spLocks noChangeArrowheads="1"/>
              </p:cNvSpPr>
              <p:nvPr/>
            </p:nvSpPr>
            <p:spPr bwMode="auto">
              <a:xfrm>
                <a:off x="816" y="3648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urier New" charset="0"/>
                  </a:rPr>
                  <a:t>%</a:t>
                </a:r>
                <a:r>
                  <a:rPr lang="en-US" dirty="0" err="1" smtClean="0">
                    <a:latin typeface="Courier New" charset="0"/>
                  </a:rPr>
                  <a:t>rdx</a:t>
                </a:r>
                <a:endParaRPr lang="en-US" dirty="0">
                  <a:latin typeface="Courier New" charset="0"/>
                </a:endParaRPr>
              </a:p>
            </p:txBody>
          </p:sp>
          <p:sp>
            <p:nvSpPr>
              <p:cNvPr id="2082" name="Rectangle 342"/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67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urier New" charset="0"/>
                  </a:rPr>
                  <a:t>%</a:t>
                </a:r>
                <a:r>
                  <a:rPr lang="en-US" dirty="0" err="1" smtClean="0">
                    <a:latin typeface="Courier New" charset="0"/>
                  </a:rPr>
                  <a:t>rsp</a:t>
                </a:r>
                <a:endParaRPr lang="en-US" dirty="0">
                  <a:latin typeface="Courier New" charset="0"/>
                </a:endParaRPr>
              </a:p>
            </p:txBody>
          </p:sp>
        </p:grpSp>
        <p:sp>
          <p:nvSpPr>
            <p:cNvPr id="2077" name="Rectangle 343"/>
            <p:cNvSpPr>
              <a:spLocks noChangeArrowheads="1"/>
            </p:cNvSpPr>
            <p:nvPr/>
          </p:nvSpPr>
          <p:spPr bwMode="auto">
            <a:xfrm>
              <a:off x="1008" y="3840"/>
              <a:ext cx="100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44"/>
            <p:cNvSpPr>
              <a:spLocks noChangeArrowheads="1"/>
            </p:cNvSpPr>
            <p:nvPr/>
          </p:nvSpPr>
          <p:spPr bwMode="auto">
            <a:xfrm>
              <a:off x="1008" y="3648"/>
              <a:ext cx="100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Rectangle 345"/>
            <p:cNvSpPr>
              <a:spLocks noChangeArrowheads="1"/>
            </p:cNvSpPr>
            <p:nvPr/>
          </p:nvSpPr>
          <p:spPr bwMode="auto">
            <a:xfrm>
              <a:off x="1008" y="3456"/>
              <a:ext cx="100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6456363" y="333375"/>
            <a:ext cx="154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err="1" smtClean="0">
                <a:latin typeface="Courier New" charset="0"/>
              </a:rPr>
              <a:t>popq</a:t>
            </a:r>
            <a:r>
              <a:rPr lang="en-US" b="1" dirty="0" smtClean="0">
                <a:latin typeface="Courier New" charset="0"/>
              </a:rPr>
              <a:t> %</a:t>
            </a:r>
            <a:r>
              <a:rPr lang="en-US" b="1" dirty="0" err="1" smtClean="0">
                <a:latin typeface="Courier New" charset="0"/>
              </a:rPr>
              <a:t>rdx</a:t>
            </a:r>
            <a:endParaRPr lang="en-US" b="1" dirty="0">
              <a:latin typeface="Courier New" charset="0"/>
            </a:endParaRPr>
          </a:p>
        </p:txBody>
      </p:sp>
      <p:sp>
        <p:nvSpPr>
          <p:cNvPr id="2070" name="Rectangle 347"/>
          <p:cNvSpPr>
            <a:spLocks noChangeArrowheads="1"/>
          </p:cNvSpPr>
          <p:nvPr/>
        </p:nvSpPr>
        <p:spPr bwMode="auto">
          <a:xfrm>
            <a:off x="6400800" y="4495800"/>
            <a:ext cx="17145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0x123</a:t>
            </a:r>
          </a:p>
        </p:txBody>
      </p:sp>
      <p:sp>
        <p:nvSpPr>
          <p:cNvPr id="2071" name="Freeform 348"/>
          <p:cNvSpPr>
            <a:spLocks/>
          </p:cNvSpPr>
          <p:nvPr/>
        </p:nvSpPr>
        <p:spPr bwMode="auto">
          <a:xfrm>
            <a:off x="7813675" y="4495800"/>
            <a:ext cx="796925" cy="609600"/>
          </a:xfrm>
          <a:custGeom>
            <a:avLst/>
            <a:gdLst>
              <a:gd name="T0" fmla="*/ 0 w 502"/>
              <a:gd name="T1" fmla="*/ 771525 h 486"/>
              <a:gd name="T2" fmla="*/ 539750 w 502"/>
              <a:gd name="T3" fmla="*/ 692150 h 486"/>
              <a:gd name="T4" fmla="*/ 739775 w 502"/>
              <a:gd name="T5" fmla="*/ 514350 h 486"/>
              <a:gd name="T6" fmla="*/ 774700 w 502"/>
              <a:gd name="T7" fmla="*/ 292100 h 486"/>
              <a:gd name="T8" fmla="*/ 603250 w 502"/>
              <a:gd name="T9" fmla="*/ 47625 h 486"/>
              <a:gd name="T10" fmla="*/ 304800 w 502"/>
              <a:gd name="T11" fmla="*/ 9525 h 4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2"/>
              <a:gd name="T19" fmla="*/ 0 h 486"/>
              <a:gd name="T20" fmla="*/ 502 w 502"/>
              <a:gd name="T21" fmla="*/ 486 h 4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2" h="486">
                <a:moveTo>
                  <a:pt x="0" y="486"/>
                </a:moveTo>
                <a:cubicBezTo>
                  <a:pt x="57" y="478"/>
                  <a:pt x="262" y="463"/>
                  <a:pt x="340" y="436"/>
                </a:cubicBezTo>
                <a:cubicBezTo>
                  <a:pt x="412" y="409"/>
                  <a:pt x="441" y="366"/>
                  <a:pt x="466" y="324"/>
                </a:cubicBezTo>
                <a:cubicBezTo>
                  <a:pt x="491" y="282"/>
                  <a:pt x="502" y="233"/>
                  <a:pt x="488" y="184"/>
                </a:cubicBezTo>
                <a:cubicBezTo>
                  <a:pt x="483" y="124"/>
                  <a:pt x="429" y="60"/>
                  <a:pt x="380" y="30"/>
                </a:cubicBezTo>
                <a:cubicBezTo>
                  <a:pt x="331" y="0"/>
                  <a:pt x="231" y="11"/>
                  <a:pt x="192" y="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Text Box 349"/>
          <p:cNvSpPr txBox="1">
            <a:spLocks noChangeArrowheads="1"/>
          </p:cNvSpPr>
          <p:nvPr/>
        </p:nvSpPr>
        <p:spPr bwMode="auto">
          <a:xfrm>
            <a:off x="3048000" y="4267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ourier New" charset="0"/>
              </a:rPr>
              <a:t>0x108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75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12</cp:revision>
  <dcterms:created xsi:type="dcterms:W3CDTF">2002-01-23T23:32:20Z</dcterms:created>
  <dcterms:modified xsi:type="dcterms:W3CDTF">2014-08-31T20:22:06Z</dcterms:modified>
</cp:coreProperties>
</file>