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8" y="-80"/>
      </p:cViewPr>
      <p:guideLst>
        <p:guide orient="horz" pos="3392"/>
        <p:guide pos="10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AFE40D27-4718-3D42-9085-4903624BB8C5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4913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E73C5BF-04F3-4246-B048-3885D1081C2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6603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59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04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0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7" name="Text Box 379"/>
          <p:cNvSpPr txBox="1">
            <a:spLocks noChangeArrowheads="1"/>
          </p:cNvSpPr>
          <p:nvPr/>
        </p:nvSpPr>
        <p:spPr bwMode="auto">
          <a:xfrm>
            <a:off x="4572013" y="626533"/>
            <a:ext cx="2853266" cy="27093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45720" anchor="t" anchorCtr="0">
            <a:noAutofit/>
          </a:bodyPr>
          <a:lstStyle/>
          <a:p>
            <a:pPr algn="l"/>
            <a:r>
              <a:rPr lang="en-US" sz="1400" dirty="0" smtClean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movq</a:t>
            </a:r>
            <a:r>
              <a:rPr lang="en-US" sz="1400" dirty="0" smtClean="0">
                <a:latin typeface="Courier New"/>
                <a:cs typeface="Courier New"/>
              </a:rPr>
              <a:t>  (</a:t>
            </a:r>
            <a:r>
              <a:rPr lang="en-US" sz="1400" dirty="0">
                <a:latin typeface="Courier New"/>
                <a:cs typeface="Courier New"/>
              </a:rPr>
              <a:t>%</a:t>
            </a:r>
            <a:r>
              <a:rPr lang="en-US" sz="1400" dirty="0" err="1">
                <a:latin typeface="Courier New"/>
                <a:cs typeface="Courier New"/>
              </a:rPr>
              <a:t>rdi</a:t>
            </a:r>
            <a:r>
              <a:rPr lang="en-US" sz="1400" dirty="0">
                <a:latin typeface="Courier New"/>
                <a:cs typeface="Courier New"/>
              </a:rPr>
              <a:t>), %</a:t>
            </a:r>
            <a:r>
              <a:rPr lang="en-US" sz="1400" dirty="0" err="1" smtClean="0">
                <a:latin typeface="Courier New"/>
                <a:cs typeface="Courier New"/>
              </a:rPr>
              <a:t>rcx</a:t>
            </a:r>
            <a:endParaRPr lang="en-US" sz="1400" dirty="0">
              <a:latin typeface="Courier New"/>
              <a:cs typeface="Courier New"/>
            </a:endParaRPr>
          </a:p>
          <a:p>
            <a:pPr algn="l"/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</a:t>
            </a:r>
            <a:r>
              <a:rPr lang="en-US" sz="1400" dirty="0" err="1" smtClean="0">
                <a:latin typeface="Courier New"/>
                <a:cs typeface="Courier New"/>
              </a:rPr>
              <a:t>testq</a:t>
            </a:r>
            <a:r>
              <a:rPr lang="en-US" sz="1400" dirty="0" smtClean="0">
                <a:latin typeface="Courier New"/>
                <a:cs typeface="Courier New"/>
              </a:rPr>
              <a:t> %</a:t>
            </a:r>
            <a:r>
              <a:rPr lang="en-US" sz="1400" dirty="0" err="1">
                <a:latin typeface="Courier New"/>
                <a:cs typeface="Courier New"/>
              </a:rPr>
              <a:t>rcx</a:t>
            </a:r>
            <a:r>
              <a:rPr lang="en-US" sz="1400" dirty="0" smtClean="0">
                <a:latin typeface="Courier New"/>
                <a:cs typeface="Courier New"/>
              </a:rPr>
              <a:t>,%</a:t>
            </a:r>
            <a:r>
              <a:rPr lang="en-US" sz="1400" dirty="0" err="1">
                <a:latin typeface="Courier New"/>
                <a:cs typeface="Courier New"/>
              </a:rPr>
              <a:t>rcx</a:t>
            </a:r>
            <a:endParaRPr lang="en-US" sz="1400" dirty="0">
              <a:latin typeface="Courier New"/>
              <a:cs typeface="Courier New"/>
            </a:endParaRP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jle</a:t>
            </a:r>
            <a:r>
              <a:rPr lang="en-US" sz="1400" dirty="0" smtClean="0">
                <a:latin typeface="Courier New"/>
                <a:cs typeface="Courier New"/>
              </a:rPr>
              <a:t>   .</a:t>
            </a:r>
            <a:r>
              <a:rPr lang="en-US" sz="1400" dirty="0">
                <a:latin typeface="Courier New"/>
                <a:cs typeface="Courier New"/>
              </a:rPr>
              <a:t>L2</a:t>
            </a:r>
          </a:p>
          <a:p>
            <a:pPr algn="l"/>
            <a:r>
              <a:rPr lang="cs-CZ" sz="1400" dirty="0">
                <a:latin typeface="Courier New"/>
                <a:cs typeface="Courier New"/>
              </a:rPr>
              <a:t>  </a:t>
            </a:r>
            <a:r>
              <a:rPr lang="cs-CZ" sz="1400" dirty="0" smtClean="0">
                <a:latin typeface="Courier New"/>
                <a:cs typeface="Courier New"/>
              </a:rPr>
              <a:t>  </a:t>
            </a:r>
            <a:r>
              <a:rPr lang="cs-CZ" sz="1400" dirty="0" err="1" smtClean="0">
                <a:latin typeface="Courier New"/>
                <a:cs typeface="Courier New"/>
              </a:rPr>
              <a:t>movl</a:t>
            </a:r>
            <a:r>
              <a:rPr lang="cs-CZ" sz="1400" dirty="0" smtClean="0">
                <a:latin typeface="Courier New"/>
                <a:cs typeface="Courier New"/>
              </a:rPr>
              <a:t>  $</a:t>
            </a:r>
            <a:r>
              <a:rPr lang="cs-CZ" sz="1400" dirty="0">
                <a:latin typeface="Courier New"/>
                <a:cs typeface="Courier New"/>
              </a:rPr>
              <a:t>0, %</a:t>
            </a:r>
            <a:r>
              <a:rPr lang="cs-CZ" sz="1400" dirty="0" err="1">
                <a:latin typeface="Courier New"/>
                <a:cs typeface="Courier New"/>
              </a:rPr>
              <a:t>eax</a:t>
            </a:r>
            <a:endParaRPr lang="cs-CZ" sz="1400" dirty="0">
              <a:latin typeface="Courier New"/>
              <a:cs typeface="Courier New"/>
            </a:endParaRPr>
          </a:p>
          <a:p>
            <a:pPr algn="l"/>
            <a:r>
              <a:rPr lang="cs-CZ" sz="14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movq</a:t>
            </a:r>
            <a:r>
              <a:rPr lang="en-US" sz="1400" dirty="0" smtClean="0">
                <a:latin typeface="Courier New"/>
                <a:cs typeface="Courier New"/>
              </a:rPr>
              <a:t>  </a:t>
            </a:r>
            <a:r>
              <a:rPr lang="en-US" sz="1400" dirty="0" err="1" smtClean="0">
                <a:latin typeface="Courier New"/>
                <a:cs typeface="Courier New"/>
              </a:rPr>
              <a:t>cnt</a:t>
            </a:r>
            <a:r>
              <a:rPr lang="en-US" sz="1400" dirty="0">
                <a:latin typeface="Courier New"/>
                <a:cs typeface="Courier New"/>
              </a:rPr>
              <a:t>(%rip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r>
              <a:rPr lang="en-US" sz="1400" dirty="0">
                <a:latin typeface="Courier New"/>
                <a:cs typeface="Courier New"/>
              </a:rPr>
              <a:t>,</a:t>
            </a:r>
            <a:r>
              <a:rPr lang="en-US" sz="1400" dirty="0" smtClean="0">
                <a:latin typeface="Courier New"/>
                <a:cs typeface="Courier New"/>
              </a:rPr>
              <a:t>%</a:t>
            </a:r>
            <a:r>
              <a:rPr lang="en-US" sz="1400" dirty="0" err="1">
                <a:latin typeface="Courier New"/>
                <a:cs typeface="Courier New"/>
              </a:rPr>
              <a:t>rdx</a:t>
            </a:r>
            <a:endParaRPr lang="en-US" sz="1400" dirty="0">
              <a:latin typeface="Courier New"/>
              <a:cs typeface="Courier New"/>
            </a:endParaRP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addq</a:t>
            </a:r>
            <a:r>
              <a:rPr lang="en-US" sz="1400" dirty="0" smtClean="0">
                <a:latin typeface="Courier New"/>
                <a:cs typeface="Courier New"/>
              </a:rPr>
              <a:t>  $</a:t>
            </a:r>
            <a:r>
              <a:rPr lang="en-US" sz="1400" dirty="0">
                <a:latin typeface="Courier New"/>
                <a:cs typeface="Courier New"/>
              </a:rPr>
              <a:t>1, %</a:t>
            </a:r>
            <a:r>
              <a:rPr lang="en-US" sz="1400" dirty="0" err="1">
                <a:latin typeface="Courier New"/>
                <a:cs typeface="Courier New"/>
              </a:rPr>
              <a:t>rdx</a:t>
            </a:r>
            <a:endParaRPr lang="en-US" sz="1400" dirty="0">
              <a:latin typeface="Courier New"/>
              <a:cs typeface="Courier New"/>
            </a:endParaRP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movq</a:t>
            </a:r>
            <a:r>
              <a:rPr lang="en-US" sz="1400" dirty="0" smtClean="0">
                <a:latin typeface="Courier New"/>
                <a:cs typeface="Courier New"/>
              </a:rPr>
              <a:t>  %</a:t>
            </a:r>
            <a:r>
              <a:rPr lang="en-US" sz="1400" dirty="0" err="1">
                <a:latin typeface="Courier New"/>
                <a:cs typeface="Courier New"/>
              </a:rPr>
              <a:t>rdx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cnt</a:t>
            </a:r>
            <a:r>
              <a:rPr lang="en-US" sz="14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addq</a:t>
            </a:r>
            <a:r>
              <a:rPr lang="en-US" sz="1400" dirty="0" smtClean="0">
                <a:latin typeface="Courier New"/>
                <a:cs typeface="Courier New"/>
              </a:rPr>
              <a:t>  $</a:t>
            </a:r>
            <a:r>
              <a:rPr lang="en-US" sz="1400" dirty="0">
                <a:latin typeface="Courier New"/>
                <a:cs typeface="Courier New"/>
              </a:rPr>
              <a:t>1, %</a:t>
            </a:r>
            <a:r>
              <a:rPr lang="en-US" sz="1400" dirty="0" err="1">
                <a:latin typeface="Courier New"/>
                <a:cs typeface="Courier New"/>
              </a:rPr>
              <a:t>rax</a:t>
            </a:r>
            <a:endParaRPr lang="en-US" sz="1400" dirty="0">
              <a:latin typeface="Courier New"/>
              <a:cs typeface="Courier New"/>
            </a:endParaRPr>
          </a:p>
          <a:p>
            <a:pPr algn="l"/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 smtClean="0">
                <a:latin typeface="Courier New"/>
                <a:cs typeface="Courier New"/>
              </a:rPr>
              <a:t>cmpq</a:t>
            </a:r>
            <a:r>
              <a:rPr lang="en-US" sz="1400" dirty="0" smtClean="0">
                <a:latin typeface="Courier New"/>
                <a:cs typeface="Courier New"/>
              </a:rPr>
              <a:t>  %</a:t>
            </a:r>
            <a:r>
              <a:rPr lang="en-US" sz="1400" dirty="0" err="1">
                <a:latin typeface="Courier New"/>
                <a:cs typeface="Courier New"/>
              </a:rPr>
              <a:t>rcx</a:t>
            </a:r>
            <a:r>
              <a:rPr lang="en-US" sz="1400" dirty="0">
                <a:latin typeface="Courier New"/>
                <a:cs typeface="Courier New"/>
              </a:rPr>
              <a:t>, %</a:t>
            </a:r>
            <a:r>
              <a:rPr lang="en-US" sz="1400" dirty="0" err="1">
                <a:latin typeface="Courier New"/>
                <a:cs typeface="Courier New"/>
              </a:rPr>
              <a:t>rax</a:t>
            </a:r>
            <a:endParaRPr lang="en-US" sz="1400" dirty="0">
              <a:latin typeface="Courier New"/>
              <a:cs typeface="Courier New"/>
            </a:endParaRPr>
          </a:p>
          <a:p>
            <a:pPr algn="l"/>
            <a:r>
              <a:rPr lang="pl-PL" sz="1400" dirty="0">
                <a:latin typeface="Courier New"/>
                <a:cs typeface="Courier New"/>
              </a:rPr>
              <a:t>    </a:t>
            </a:r>
            <a:r>
              <a:rPr lang="pl-PL" sz="1400" dirty="0" err="1" smtClean="0">
                <a:latin typeface="Courier New"/>
                <a:cs typeface="Courier New"/>
              </a:rPr>
              <a:t>jne</a:t>
            </a:r>
            <a:r>
              <a:rPr lang="pl-PL" sz="1400" dirty="0" smtClean="0">
                <a:latin typeface="Courier New"/>
                <a:cs typeface="Courier New"/>
              </a:rPr>
              <a:t>   .</a:t>
            </a:r>
            <a:r>
              <a:rPr lang="pl-PL" sz="1400" dirty="0">
                <a:latin typeface="Courier New"/>
                <a:cs typeface="Courier New"/>
              </a:rPr>
              <a:t>L3</a:t>
            </a:r>
          </a:p>
          <a:p>
            <a:pPr algn="l"/>
            <a:r>
              <a:rPr lang="pl-PL" sz="1400" dirty="0">
                <a:latin typeface="Courier New"/>
                <a:cs typeface="Courier New"/>
              </a:rPr>
              <a:t>.L2: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8509" name="AutoShape 381"/>
          <p:cNvSpPr>
            <a:spLocks noChangeAspect="1"/>
          </p:cNvSpPr>
          <p:nvPr/>
        </p:nvSpPr>
        <p:spPr bwMode="auto">
          <a:xfrm flipH="1">
            <a:off x="7503083" y="647716"/>
            <a:ext cx="57942" cy="858011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10" name="Text Box 382"/>
          <p:cNvSpPr txBox="1">
            <a:spLocks noChangeArrowheads="1"/>
          </p:cNvSpPr>
          <p:nvPr/>
        </p:nvSpPr>
        <p:spPr bwMode="auto">
          <a:xfrm>
            <a:off x="7517363" y="924465"/>
            <a:ext cx="909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400" i="1" dirty="0"/>
              <a:t>H</a:t>
            </a:r>
            <a:r>
              <a:rPr lang="en-US" sz="1400" i="1" baseline="-25000" dirty="0"/>
              <a:t>i</a:t>
            </a:r>
            <a:r>
              <a:rPr lang="en-US" sz="1400" i="1" dirty="0"/>
              <a:t> </a:t>
            </a:r>
            <a:r>
              <a:rPr lang="en-US" sz="1400" dirty="0"/>
              <a:t>: Head</a:t>
            </a:r>
          </a:p>
        </p:txBody>
      </p:sp>
      <p:sp>
        <p:nvSpPr>
          <p:cNvPr id="48511" name="Text Box 383"/>
          <p:cNvSpPr txBox="1">
            <a:spLocks noChangeArrowheads="1"/>
          </p:cNvSpPr>
          <p:nvPr/>
        </p:nvSpPr>
        <p:spPr bwMode="auto">
          <a:xfrm>
            <a:off x="7517363" y="2759075"/>
            <a:ext cx="750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/>
              <a:t>T</a:t>
            </a:r>
            <a:r>
              <a:rPr lang="en-US" sz="1400" i="1" baseline="-25000"/>
              <a:t>i</a:t>
            </a:r>
            <a:r>
              <a:rPr lang="en-US" sz="1400"/>
              <a:t> : Tail</a:t>
            </a:r>
          </a:p>
        </p:txBody>
      </p:sp>
      <p:sp>
        <p:nvSpPr>
          <p:cNvPr id="48513" name="Line 385"/>
          <p:cNvSpPr>
            <a:spLocks noChangeShapeType="1"/>
          </p:cNvSpPr>
          <p:nvPr/>
        </p:nvSpPr>
        <p:spPr bwMode="auto">
          <a:xfrm flipV="1">
            <a:off x="4574131" y="1549399"/>
            <a:ext cx="2842682" cy="529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514" name="Line 386"/>
          <p:cNvSpPr>
            <a:spLocks noChangeShapeType="1"/>
          </p:cNvSpPr>
          <p:nvPr/>
        </p:nvSpPr>
        <p:spPr bwMode="auto">
          <a:xfrm>
            <a:off x="4574131" y="2418299"/>
            <a:ext cx="2842682" cy="1163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515" name="Text Box 387"/>
          <p:cNvSpPr txBox="1">
            <a:spLocks noChangeArrowheads="1"/>
          </p:cNvSpPr>
          <p:nvPr/>
        </p:nvSpPr>
        <p:spPr bwMode="auto">
          <a:xfrm>
            <a:off x="7517363" y="1704482"/>
            <a:ext cx="14575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400" i="1" dirty="0"/>
              <a:t>L</a:t>
            </a:r>
            <a:r>
              <a:rPr lang="en-US" sz="1400" i="1" baseline="-25000" dirty="0"/>
              <a:t>i  </a:t>
            </a:r>
            <a:r>
              <a:rPr lang="en-US" sz="1400" dirty="0"/>
              <a:t>: Load </a:t>
            </a:r>
            <a:r>
              <a:rPr lang="en-US" sz="1400" dirty="0" err="1" smtClean="0">
                <a:latin typeface="Courier New" charset="0"/>
              </a:rPr>
              <a:t>cnt</a:t>
            </a:r>
            <a:endParaRPr lang="en-US" sz="1400" dirty="0"/>
          </a:p>
          <a:p>
            <a:pPr algn="l"/>
            <a:r>
              <a:rPr lang="en-US" sz="1400" i="1" dirty="0" err="1"/>
              <a:t>U</a:t>
            </a:r>
            <a:r>
              <a:rPr lang="en-US" sz="1400" i="1" baseline="-25000" dirty="0" err="1"/>
              <a:t>i</a:t>
            </a:r>
            <a:r>
              <a:rPr lang="en-US" sz="1400" dirty="0"/>
              <a:t> : Update </a:t>
            </a:r>
            <a:r>
              <a:rPr lang="en-US" sz="1400" dirty="0" err="1" smtClean="0">
                <a:latin typeface="Courier New" charset="0"/>
              </a:rPr>
              <a:t>cnt</a:t>
            </a:r>
            <a:endParaRPr lang="en-US" sz="1400" dirty="0"/>
          </a:p>
          <a:p>
            <a:pPr algn="l"/>
            <a:r>
              <a:rPr lang="en-US" sz="1400" i="1" dirty="0"/>
              <a:t>S</a:t>
            </a:r>
            <a:r>
              <a:rPr lang="en-US" sz="1400" i="1" baseline="-25000" dirty="0"/>
              <a:t>i</a:t>
            </a:r>
            <a:r>
              <a:rPr lang="en-US" sz="1400" dirty="0"/>
              <a:t> : Store </a:t>
            </a:r>
            <a:r>
              <a:rPr lang="en-US" sz="1400" dirty="0" err="1" smtClean="0">
                <a:latin typeface="Courier New" charset="0"/>
              </a:rPr>
              <a:t>cnt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48517" name="Rectangle 389"/>
          <p:cNvSpPr>
            <a:spLocks noChangeArrowheads="1"/>
          </p:cNvSpPr>
          <p:nvPr/>
        </p:nvSpPr>
        <p:spPr bwMode="auto">
          <a:xfrm>
            <a:off x="169336" y="1722243"/>
            <a:ext cx="3191934" cy="5232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nl-NL" sz="1400" dirty="0" err="1">
                <a:latin typeface="Courier New"/>
                <a:cs typeface="Courier New"/>
              </a:rPr>
              <a:t>for</a:t>
            </a:r>
            <a:r>
              <a:rPr lang="nl-NL" sz="1400" dirty="0">
                <a:latin typeface="Courier New"/>
                <a:cs typeface="Courier New"/>
              </a:rPr>
              <a:t> (i = 0; i &lt; </a:t>
            </a:r>
            <a:r>
              <a:rPr lang="nl-NL" sz="1400" dirty="0" err="1">
                <a:latin typeface="Courier New"/>
                <a:cs typeface="Courier New"/>
              </a:rPr>
              <a:t>niters</a:t>
            </a:r>
            <a:r>
              <a:rPr lang="nl-NL" sz="1400" dirty="0">
                <a:latin typeface="Courier New"/>
                <a:cs typeface="Courier New"/>
              </a:rPr>
              <a:t>; i++</a:t>
            </a:r>
            <a:r>
              <a:rPr lang="nl-NL" sz="1400" dirty="0" smtClean="0">
                <a:latin typeface="Courier New"/>
                <a:cs typeface="Courier New"/>
              </a:rPr>
              <a:t>)</a:t>
            </a:r>
          </a:p>
          <a:p>
            <a:pPr algn="l"/>
            <a:r>
              <a:rPr lang="nl-NL" sz="1400" dirty="0">
                <a:latin typeface="Courier New"/>
                <a:cs typeface="Courier New"/>
              </a:rPr>
              <a:t> </a:t>
            </a:r>
            <a:r>
              <a:rPr lang="nl-NL" sz="1400" dirty="0" smtClean="0">
                <a:latin typeface="Courier New"/>
                <a:cs typeface="Courier New"/>
              </a:rPr>
              <a:t>   </a:t>
            </a:r>
            <a:r>
              <a:rPr lang="nl-NL" sz="1400" dirty="0" err="1" smtClean="0">
                <a:latin typeface="Courier New"/>
                <a:cs typeface="Courier New"/>
              </a:rPr>
              <a:t>cnt</a:t>
            </a:r>
            <a:r>
              <a:rPr lang="nl-NL" sz="1400" dirty="0">
                <a:latin typeface="Courier New"/>
                <a:cs typeface="Courier New"/>
              </a:rPr>
              <a:t>++; 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8518" name="Line 390"/>
          <p:cNvSpPr>
            <a:spLocks noChangeShapeType="1"/>
          </p:cNvSpPr>
          <p:nvPr/>
        </p:nvSpPr>
        <p:spPr bwMode="auto">
          <a:xfrm>
            <a:off x="3716878" y="1985441"/>
            <a:ext cx="507989" cy="1269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Text Box 391"/>
          <p:cNvSpPr txBox="1">
            <a:spLocks noChangeArrowheads="1"/>
          </p:cNvSpPr>
          <p:nvPr/>
        </p:nvSpPr>
        <p:spPr bwMode="auto">
          <a:xfrm>
            <a:off x="836616" y="1406532"/>
            <a:ext cx="1857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/>
              <a:t>C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48520" name="Text Box 392"/>
          <p:cNvSpPr txBox="1">
            <a:spLocks noChangeArrowheads="1"/>
          </p:cNvSpPr>
          <p:nvPr/>
        </p:nvSpPr>
        <p:spPr bwMode="auto">
          <a:xfrm>
            <a:off x="4939255" y="284706"/>
            <a:ext cx="2117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15" name="AutoShape 381"/>
          <p:cNvSpPr>
            <a:spLocks noChangeAspect="1"/>
          </p:cNvSpPr>
          <p:nvPr/>
        </p:nvSpPr>
        <p:spPr bwMode="auto">
          <a:xfrm flipH="1">
            <a:off x="7503083" y="1553649"/>
            <a:ext cx="57942" cy="858011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AutoShape 381"/>
          <p:cNvSpPr>
            <a:spLocks noChangeAspect="1"/>
          </p:cNvSpPr>
          <p:nvPr/>
        </p:nvSpPr>
        <p:spPr bwMode="auto">
          <a:xfrm flipH="1">
            <a:off x="7503083" y="2451116"/>
            <a:ext cx="57942" cy="858011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21966</TotalTime>
  <Pages>20</Pages>
  <Words>125</Words>
  <Application>Microsoft Macintosh PowerPoint</Application>
  <PresentationFormat>Letter Paper (8.5x11 in)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317</cp:revision>
  <cp:lastPrinted>2000-11-24T19:44:25Z</cp:lastPrinted>
  <dcterms:created xsi:type="dcterms:W3CDTF">1998-08-11T09:18:51Z</dcterms:created>
  <dcterms:modified xsi:type="dcterms:W3CDTF">2014-09-24T20:50:18Z</dcterms:modified>
</cp:coreProperties>
</file>