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384" y="-496"/>
      </p:cViewPr>
      <p:guideLst>
        <p:guide orient="horz" pos="2351"/>
        <p:guide pos="52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8B30A342-5BA8-ED49-8E72-2F1D6E16EBFE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701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43349B51-34EA-E346-A681-14B82C5A23A8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51351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8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334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3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0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49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58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8" name="Rectangle 550" descr="Wide downward diagonal"/>
          <p:cNvSpPr>
            <a:spLocks noChangeArrowheads="1"/>
          </p:cNvSpPr>
          <p:nvPr/>
        </p:nvSpPr>
        <p:spPr bwMode="auto">
          <a:xfrm>
            <a:off x="2679700" y="3098800"/>
            <a:ext cx="1371600" cy="137160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08" name="Line 380"/>
          <p:cNvSpPr>
            <a:spLocks noChangeAspect="1" noChangeShapeType="1"/>
          </p:cNvSpPr>
          <p:nvPr/>
        </p:nvSpPr>
        <p:spPr bwMode="auto">
          <a:xfrm flipV="1">
            <a:off x="1347788" y="5815013"/>
            <a:ext cx="589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9" name="Line 381"/>
          <p:cNvSpPr>
            <a:spLocks noChangeAspect="1" noChangeShapeType="1"/>
          </p:cNvSpPr>
          <p:nvPr/>
        </p:nvSpPr>
        <p:spPr bwMode="auto">
          <a:xfrm flipH="1" flipV="1">
            <a:off x="1347788" y="-69850"/>
            <a:ext cx="0" cy="5884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spect="1" noChangeArrowheads="1"/>
          </p:cNvSpPr>
          <p:nvPr/>
        </p:nvSpPr>
        <p:spPr bwMode="auto">
          <a:xfrm>
            <a:off x="2051050" y="5818188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519" name="Text Box 391"/>
          <p:cNvSpPr txBox="1">
            <a:spLocks noChangeAspect="1" noChangeArrowheads="1"/>
          </p:cNvSpPr>
          <p:nvPr/>
        </p:nvSpPr>
        <p:spPr bwMode="auto">
          <a:xfrm>
            <a:off x="3452813" y="5830888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P(t)</a:t>
            </a:r>
          </a:p>
        </p:txBody>
      </p:sp>
      <p:sp>
        <p:nvSpPr>
          <p:cNvPr id="48528" name="Text Box 400"/>
          <p:cNvSpPr txBox="1">
            <a:spLocks noChangeAspect="1" noChangeArrowheads="1"/>
          </p:cNvSpPr>
          <p:nvPr/>
        </p:nvSpPr>
        <p:spPr bwMode="auto">
          <a:xfrm>
            <a:off x="825500" y="4573588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P(t)</a:t>
            </a:r>
          </a:p>
        </p:txBody>
      </p:sp>
      <p:sp>
        <p:nvSpPr>
          <p:cNvPr id="48531" name="Text Box 403"/>
          <p:cNvSpPr txBox="1">
            <a:spLocks noChangeAspect="1" noChangeArrowheads="1"/>
          </p:cNvSpPr>
          <p:nvPr/>
        </p:nvSpPr>
        <p:spPr bwMode="auto">
          <a:xfrm>
            <a:off x="846138" y="3228975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P(s)</a:t>
            </a:r>
          </a:p>
        </p:txBody>
      </p:sp>
      <p:sp>
        <p:nvSpPr>
          <p:cNvPr id="48558" name="Text Box 430"/>
          <p:cNvSpPr txBox="1">
            <a:spLocks noChangeAspect="1" noChangeArrowheads="1"/>
          </p:cNvSpPr>
          <p:nvPr/>
        </p:nvSpPr>
        <p:spPr bwMode="auto">
          <a:xfrm>
            <a:off x="6848475" y="5818188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338138" y="-508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2</a:t>
            </a:r>
          </a:p>
        </p:txBody>
      </p:sp>
      <p:sp>
        <p:nvSpPr>
          <p:cNvPr id="48562" name="Oval 434"/>
          <p:cNvSpPr>
            <a:spLocks noChangeAspect="1" noChangeArrowheads="1"/>
          </p:cNvSpPr>
          <p:nvPr/>
        </p:nvSpPr>
        <p:spPr bwMode="auto">
          <a:xfrm>
            <a:off x="267970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3" name="Oval 435"/>
          <p:cNvSpPr>
            <a:spLocks noChangeAspect="1" noChangeArrowheads="1"/>
          </p:cNvSpPr>
          <p:nvPr/>
        </p:nvSpPr>
        <p:spPr bwMode="auto">
          <a:xfrm>
            <a:off x="3359150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4" name="Oval 436"/>
          <p:cNvSpPr>
            <a:spLocks noChangeAspect="1" noChangeArrowheads="1"/>
          </p:cNvSpPr>
          <p:nvPr/>
        </p:nvSpPr>
        <p:spPr bwMode="auto">
          <a:xfrm>
            <a:off x="4037013" y="5789613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6" name="Oval 438"/>
          <p:cNvSpPr>
            <a:spLocks noChangeAspect="1" noChangeArrowheads="1"/>
          </p:cNvSpPr>
          <p:nvPr/>
        </p:nvSpPr>
        <p:spPr bwMode="auto">
          <a:xfrm>
            <a:off x="1323975" y="51117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7" name="Oval 439"/>
          <p:cNvSpPr>
            <a:spLocks noChangeAspect="1" noChangeArrowheads="1"/>
          </p:cNvSpPr>
          <p:nvPr/>
        </p:nvSpPr>
        <p:spPr bwMode="auto">
          <a:xfrm>
            <a:off x="1323975" y="443388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323975" y="37560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9" name="Oval 441"/>
          <p:cNvSpPr>
            <a:spLocks noChangeAspect="1" noChangeArrowheads="1"/>
          </p:cNvSpPr>
          <p:nvPr/>
        </p:nvSpPr>
        <p:spPr bwMode="auto">
          <a:xfrm>
            <a:off x="1323975" y="104140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2" name="Oval 444"/>
          <p:cNvSpPr>
            <a:spLocks noChangeAspect="1" noChangeArrowheads="1"/>
          </p:cNvSpPr>
          <p:nvPr/>
        </p:nvSpPr>
        <p:spPr bwMode="auto">
          <a:xfrm>
            <a:off x="1323975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54" name="Text Box 526"/>
          <p:cNvSpPr txBox="1">
            <a:spLocks noChangeAspect="1" noChangeArrowheads="1"/>
          </p:cNvSpPr>
          <p:nvPr/>
        </p:nvSpPr>
        <p:spPr bwMode="auto">
          <a:xfrm>
            <a:off x="4826000" y="5830888"/>
            <a:ext cx="557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656" name="Text Box 528"/>
          <p:cNvSpPr txBox="1">
            <a:spLocks noChangeAspect="1" noChangeArrowheads="1"/>
          </p:cNvSpPr>
          <p:nvPr/>
        </p:nvSpPr>
        <p:spPr bwMode="auto">
          <a:xfrm>
            <a:off x="6216650" y="5830888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V(t)</a:t>
            </a:r>
          </a:p>
        </p:txBody>
      </p:sp>
      <p:sp>
        <p:nvSpPr>
          <p:cNvPr id="48661" name="Text Box 533"/>
          <p:cNvSpPr txBox="1">
            <a:spLocks noChangeAspect="1" noChangeArrowheads="1"/>
          </p:cNvSpPr>
          <p:nvPr/>
        </p:nvSpPr>
        <p:spPr bwMode="auto">
          <a:xfrm>
            <a:off x="871538" y="1885950"/>
            <a:ext cx="512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V(t)</a:t>
            </a:r>
          </a:p>
        </p:txBody>
      </p:sp>
      <p:sp>
        <p:nvSpPr>
          <p:cNvPr id="48663" name="Text Box 535"/>
          <p:cNvSpPr txBox="1">
            <a:spLocks noChangeAspect="1" noChangeArrowheads="1"/>
          </p:cNvSpPr>
          <p:nvPr/>
        </p:nvSpPr>
        <p:spPr bwMode="auto">
          <a:xfrm>
            <a:off x="827088" y="552450"/>
            <a:ext cx="557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V(s)</a:t>
            </a:r>
          </a:p>
        </p:txBody>
      </p:sp>
      <p:sp>
        <p:nvSpPr>
          <p:cNvPr id="48664" name="Rectangle 536"/>
          <p:cNvSpPr>
            <a:spLocks noChangeArrowheads="1"/>
          </p:cNvSpPr>
          <p:nvPr/>
        </p:nvSpPr>
        <p:spPr bwMode="auto">
          <a:xfrm>
            <a:off x="2679700" y="1077913"/>
            <a:ext cx="2032000" cy="2036762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Forbidden</a:t>
            </a:r>
          </a:p>
          <a:p>
            <a:r>
              <a:rPr lang="en-US"/>
              <a:t>region</a:t>
            </a:r>
          </a:p>
          <a:p>
            <a:r>
              <a:rPr lang="en-US"/>
              <a:t>for s</a:t>
            </a:r>
          </a:p>
        </p:txBody>
      </p:sp>
      <p:sp>
        <p:nvSpPr>
          <p:cNvPr id="48680" name="Oval 552"/>
          <p:cNvSpPr>
            <a:spLocks noChangeAspect="1" noChangeArrowheads="1"/>
          </p:cNvSpPr>
          <p:nvPr/>
        </p:nvSpPr>
        <p:spPr bwMode="auto">
          <a:xfrm>
            <a:off x="5392738" y="5789613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1" name="Oval 553"/>
          <p:cNvSpPr>
            <a:spLocks noChangeAspect="1" noChangeArrowheads="1"/>
          </p:cNvSpPr>
          <p:nvPr/>
        </p:nvSpPr>
        <p:spPr bwMode="auto">
          <a:xfrm>
            <a:off x="607060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4" name="Oval 556"/>
          <p:cNvSpPr>
            <a:spLocks noChangeAspect="1" noChangeArrowheads="1"/>
          </p:cNvSpPr>
          <p:nvPr/>
        </p:nvSpPr>
        <p:spPr bwMode="auto">
          <a:xfrm>
            <a:off x="4714875" y="5789613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7" name="Oval 559"/>
          <p:cNvSpPr>
            <a:spLocks noChangeAspect="1" noChangeArrowheads="1"/>
          </p:cNvSpPr>
          <p:nvPr/>
        </p:nvSpPr>
        <p:spPr bwMode="auto">
          <a:xfrm>
            <a:off x="200025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89" name="Oval 561"/>
          <p:cNvSpPr>
            <a:spLocks noChangeAspect="1" noChangeArrowheads="1"/>
          </p:cNvSpPr>
          <p:nvPr/>
        </p:nvSpPr>
        <p:spPr bwMode="auto">
          <a:xfrm>
            <a:off x="1323975" y="239712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0" name="Oval 562"/>
          <p:cNvSpPr>
            <a:spLocks noChangeAspect="1" noChangeArrowheads="1"/>
          </p:cNvSpPr>
          <p:nvPr/>
        </p:nvSpPr>
        <p:spPr bwMode="auto">
          <a:xfrm>
            <a:off x="1323975" y="1719263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2" name="Oval 564"/>
          <p:cNvSpPr>
            <a:spLocks noChangeAspect="1" noChangeArrowheads="1"/>
          </p:cNvSpPr>
          <p:nvPr/>
        </p:nvSpPr>
        <p:spPr bwMode="auto">
          <a:xfrm>
            <a:off x="1323975" y="307657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3" name="Oval 565"/>
          <p:cNvSpPr>
            <a:spLocks noChangeAspect="1" noChangeArrowheads="1"/>
          </p:cNvSpPr>
          <p:nvPr/>
        </p:nvSpPr>
        <p:spPr bwMode="auto">
          <a:xfrm>
            <a:off x="6750050" y="57896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695" name="Oval 567"/>
          <p:cNvSpPr>
            <a:spLocks noChangeAspect="1" noChangeArrowheads="1"/>
          </p:cNvSpPr>
          <p:nvPr/>
        </p:nvSpPr>
        <p:spPr bwMode="auto">
          <a:xfrm>
            <a:off x="1336675" y="361950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00" name="Text Box 572"/>
          <p:cNvSpPr txBox="1">
            <a:spLocks noChangeAspect="1" noChangeArrowheads="1"/>
          </p:cNvSpPr>
          <p:nvPr/>
        </p:nvSpPr>
        <p:spPr bwMode="auto">
          <a:xfrm>
            <a:off x="2865438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1" name="Text Box 573"/>
          <p:cNvSpPr txBox="1">
            <a:spLocks noChangeAspect="1" noChangeArrowheads="1"/>
          </p:cNvSpPr>
          <p:nvPr/>
        </p:nvSpPr>
        <p:spPr bwMode="auto">
          <a:xfrm>
            <a:off x="1504950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2" name="Text Box 574"/>
          <p:cNvSpPr txBox="1">
            <a:spLocks noChangeAspect="1" noChangeArrowheads="1"/>
          </p:cNvSpPr>
          <p:nvPr/>
        </p:nvSpPr>
        <p:spPr bwMode="auto">
          <a:xfrm>
            <a:off x="4241800" y="57896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3" name="Text Box 575"/>
          <p:cNvSpPr txBox="1">
            <a:spLocks noChangeAspect="1" noChangeArrowheads="1"/>
          </p:cNvSpPr>
          <p:nvPr/>
        </p:nvSpPr>
        <p:spPr bwMode="auto">
          <a:xfrm>
            <a:off x="5575300" y="5815013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4" name="Text Box 576"/>
          <p:cNvSpPr txBox="1">
            <a:spLocks noChangeAspect="1" noChangeArrowheads="1"/>
          </p:cNvSpPr>
          <p:nvPr/>
        </p:nvSpPr>
        <p:spPr bwMode="auto">
          <a:xfrm>
            <a:off x="931863" y="5283200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5" name="Text Box 577"/>
          <p:cNvSpPr txBox="1">
            <a:spLocks noChangeAspect="1" noChangeArrowheads="1"/>
          </p:cNvSpPr>
          <p:nvPr/>
        </p:nvSpPr>
        <p:spPr bwMode="auto">
          <a:xfrm>
            <a:off x="955675" y="3911600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6" name="Text Box 578"/>
          <p:cNvSpPr txBox="1">
            <a:spLocks noChangeAspect="1" noChangeArrowheads="1"/>
          </p:cNvSpPr>
          <p:nvPr/>
        </p:nvSpPr>
        <p:spPr bwMode="auto">
          <a:xfrm>
            <a:off x="955675" y="2547938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7" name="Text Box 579"/>
          <p:cNvSpPr txBox="1">
            <a:spLocks noChangeAspect="1" noChangeArrowheads="1"/>
          </p:cNvSpPr>
          <p:nvPr/>
        </p:nvSpPr>
        <p:spPr bwMode="auto">
          <a:xfrm>
            <a:off x="950913" y="1228725"/>
            <a:ext cx="428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...</a:t>
            </a:r>
          </a:p>
        </p:txBody>
      </p:sp>
      <p:sp>
        <p:nvSpPr>
          <p:cNvPr id="48708" name="Rectangle 580"/>
          <p:cNvSpPr>
            <a:spLocks noChangeArrowheads="1"/>
          </p:cNvSpPr>
          <p:nvPr/>
        </p:nvSpPr>
        <p:spPr bwMode="auto">
          <a:xfrm>
            <a:off x="4051300" y="2433638"/>
            <a:ext cx="2032000" cy="2036762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Forbidden</a:t>
            </a:r>
          </a:p>
          <a:p>
            <a:r>
              <a:rPr lang="en-US"/>
              <a:t>region</a:t>
            </a:r>
          </a:p>
          <a:p>
            <a:r>
              <a:rPr lang="en-US"/>
              <a:t>for t</a:t>
            </a:r>
          </a:p>
        </p:txBody>
      </p:sp>
      <p:sp>
        <p:nvSpPr>
          <p:cNvPr id="48710" name="Text Box 582"/>
          <p:cNvSpPr txBox="1">
            <a:spLocks noChangeArrowheads="1"/>
          </p:cNvSpPr>
          <p:nvPr/>
        </p:nvSpPr>
        <p:spPr bwMode="auto">
          <a:xfrm>
            <a:off x="2882900" y="4492625"/>
            <a:ext cx="1085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Deadlock</a:t>
            </a:r>
          </a:p>
          <a:p>
            <a:r>
              <a:rPr lang="en-US" b="1"/>
              <a:t>region</a:t>
            </a:r>
          </a:p>
        </p:txBody>
      </p:sp>
      <p:sp>
        <p:nvSpPr>
          <p:cNvPr id="48711" name="Text Box 583"/>
          <p:cNvSpPr txBox="1">
            <a:spLocks noChangeArrowheads="1"/>
          </p:cNvSpPr>
          <p:nvPr/>
        </p:nvSpPr>
        <p:spPr bwMode="auto">
          <a:xfrm>
            <a:off x="23813" y="4983163"/>
            <a:ext cx="815975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Initially</a:t>
            </a:r>
          </a:p>
          <a:p>
            <a:r>
              <a:rPr lang="en-US"/>
              <a:t>s = 1</a:t>
            </a:r>
          </a:p>
          <a:p>
            <a:r>
              <a:rPr lang="en-US"/>
              <a:t>t = 1</a:t>
            </a:r>
          </a:p>
        </p:txBody>
      </p:sp>
      <p:sp>
        <p:nvSpPr>
          <p:cNvPr id="48712" name="Oval 584"/>
          <p:cNvSpPr>
            <a:spLocks noChangeAspect="1" noChangeArrowheads="1"/>
          </p:cNvSpPr>
          <p:nvPr/>
        </p:nvSpPr>
        <p:spPr bwMode="auto">
          <a:xfrm>
            <a:off x="2681288" y="3756025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13" name="Oval 585"/>
          <p:cNvSpPr>
            <a:spLocks noChangeAspect="1" noChangeArrowheads="1"/>
          </p:cNvSpPr>
          <p:nvPr/>
        </p:nvSpPr>
        <p:spPr bwMode="auto">
          <a:xfrm>
            <a:off x="2681288" y="4432300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14" name="Oval 586"/>
          <p:cNvSpPr>
            <a:spLocks noChangeAspect="1" noChangeArrowheads="1"/>
          </p:cNvSpPr>
          <p:nvPr/>
        </p:nvSpPr>
        <p:spPr bwMode="auto">
          <a:xfrm>
            <a:off x="3370263" y="4445000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15" name="Oval 587"/>
          <p:cNvSpPr>
            <a:spLocks noChangeAspect="1" noChangeArrowheads="1"/>
          </p:cNvSpPr>
          <p:nvPr/>
        </p:nvSpPr>
        <p:spPr bwMode="auto">
          <a:xfrm>
            <a:off x="2667000" y="51419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16" name="Oval 588"/>
          <p:cNvSpPr>
            <a:spLocks noChangeAspect="1" noChangeArrowheads="1"/>
          </p:cNvSpPr>
          <p:nvPr/>
        </p:nvSpPr>
        <p:spPr bwMode="auto">
          <a:xfrm>
            <a:off x="1987550" y="5141913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717" name="Line 589"/>
          <p:cNvSpPr>
            <a:spLocks noChangeShapeType="1"/>
          </p:cNvSpPr>
          <p:nvPr/>
        </p:nvSpPr>
        <p:spPr bwMode="auto">
          <a:xfrm>
            <a:off x="1358900" y="5791200"/>
            <a:ext cx="6350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19" name="Line 591"/>
          <p:cNvSpPr>
            <a:spLocks noChangeShapeType="1"/>
          </p:cNvSpPr>
          <p:nvPr/>
        </p:nvSpPr>
        <p:spPr bwMode="auto">
          <a:xfrm flipV="1">
            <a:off x="2019300" y="518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0" name="Line 592"/>
          <p:cNvSpPr>
            <a:spLocks noChangeShapeType="1"/>
          </p:cNvSpPr>
          <p:nvPr/>
        </p:nvSpPr>
        <p:spPr bwMode="auto">
          <a:xfrm>
            <a:off x="2019300" y="51562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1" name="Line 593"/>
          <p:cNvSpPr>
            <a:spLocks noChangeShapeType="1"/>
          </p:cNvSpPr>
          <p:nvPr/>
        </p:nvSpPr>
        <p:spPr bwMode="auto">
          <a:xfrm flipV="1">
            <a:off x="2679700" y="44704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2" name="Line 594"/>
          <p:cNvSpPr>
            <a:spLocks noChangeShapeType="1"/>
          </p:cNvSpPr>
          <p:nvPr/>
        </p:nvSpPr>
        <p:spPr bwMode="auto">
          <a:xfrm>
            <a:off x="2717800" y="4457700"/>
            <a:ext cx="660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3" name="Text Box 595"/>
          <p:cNvSpPr txBox="1">
            <a:spLocks noChangeArrowheads="1"/>
          </p:cNvSpPr>
          <p:nvPr/>
        </p:nvSpPr>
        <p:spPr bwMode="auto">
          <a:xfrm>
            <a:off x="2932113" y="3119438"/>
            <a:ext cx="9509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 b="1"/>
              <a:t>deadlock</a:t>
            </a:r>
          </a:p>
          <a:p>
            <a:r>
              <a:rPr lang="en-US" sz="1400" b="1"/>
              <a:t>state</a:t>
            </a:r>
          </a:p>
        </p:txBody>
      </p:sp>
      <p:sp>
        <p:nvSpPr>
          <p:cNvPr id="48724" name="Text Box 596"/>
          <p:cNvSpPr txBox="1">
            <a:spLocks noChangeArrowheads="1"/>
          </p:cNvSpPr>
          <p:nvPr/>
        </p:nvSpPr>
        <p:spPr bwMode="auto">
          <a:xfrm>
            <a:off x="2136775" y="5254625"/>
            <a:ext cx="2579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A trajectory that deadlocks</a:t>
            </a:r>
          </a:p>
        </p:txBody>
      </p:sp>
      <p:sp>
        <p:nvSpPr>
          <p:cNvPr id="48725" name="Line 597"/>
          <p:cNvSpPr>
            <a:spLocks noChangeShapeType="1"/>
          </p:cNvSpPr>
          <p:nvPr/>
        </p:nvSpPr>
        <p:spPr bwMode="auto">
          <a:xfrm flipV="1">
            <a:off x="1333500" y="5130800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6" name="Line 598"/>
          <p:cNvSpPr>
            <a:spLocks noChangeShapeType="1"/>
          </p:cNvSpPr>
          <p:nvPr/>
        </p:nvSpPr>
        <p:spPr bwMode="auto">
          <a:xfrm flipV="1">
            <a:off x="1333500" y="44450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7" name="Line 599"/>
          <p:cNvSpPr>
            <a:spLocks noChangeShapeType="1"/>
          </p:cNvSpPr>
          <p:nvPr/>
        </p:nvSpPr>
        <p:spPr bwMode="auto">
          <a:xfrm flipH="1" flipV="1">
            <a:off x="1346200" y="37322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8" name="Line 600"/>
          <p:cNvSpPr>
            <a:spLocks noChangeShapeType="1"/>
          </p:cNvSpPr>
          <p:nvPr/>
        </p:nvSpPr>
        <p:spPr bwMode="auto">
          <a:xfrm flipV="1">
            <a:off x="2006600" y="30988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9" name="Line 601"/>
          <p:cNvSpPr>
            <a:spLocks noChangeShapeType="1"/>
          </p:cNvSpPr>
          <p:nvPr/>
        </p:nvSpPr>
        <p:spPr bwMode="auto">
          <a:xfrm flipV="1">
            <a:off x="2006600" y="24130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0" name="Line 602"/>
          <p:cNvSpPr>
            <a:spLocks noChangeShapeType="1"/>
          </p:cNvSpPr>
          <p:nvPr/>
        </p:nvSpPr>
        <p:spPr bwMode="auto">
          <a:xfrm flipV="1">
            <a:off x="2006600" y="17272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1" name="Line 603"/>
          <p:cNvSpPr>
            <a:spLocks noChangeShapeType="1"/>
          </p:cNvSpPr>
          <p:nvPr/>
        </p:nvSpPr>
        <p:spPr bwMode="auto">
          <a:xfrm flipV="1">
            <a:off x="2006600" y="1054100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2" name="Line 604"/>
          <p:cNvSpPr>
            <a:spLocks noChangeShapeType="1"/>
          </p:cNvSpPr>
          <p:nvPr/>
        </p:nvSpPr>
        <p:spPr bwMode="auto">
          <a:xfrm flipH="1" flipV="1">
            <a:off x="2019300" y="419100"/>
            <a:ext cx="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3" name="Line 605"/>
          <p:cNvSpPr>
            <a:spLocks noChangeShapeType="1"/>
          </p:cNvSpPr>
          <p:nvPr/>
        </p:nvSpPr>
        <p:spPr bwMode="auto">
          <a:xfrm>
            <a:off x="2692400" y="381000"/>
            <a:ext cx="67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4" name="Line 606"/>
          <p:cNvSpPr>
            <a:spLocks noChangeShapeType="1"/>
          </p:cNvSpPr>
          <p:nvPr/>
        </p:nvSpPr>
        <p:spPr bwMode="auto">
          <a:xfrm>
            <a:off x="3390900" y="381000"/>
            <a:ext cx="67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5" name="Line 607"/>
          <p:cNvSpPr>
            <a:spLocks noChangeShapeType="1"/>
          </p:cNvSpPr>
          <p:nvPr/>
        </p:nvSpPr>
        <p:spPr bwMode="auto">
          <a:xfrm>
            <a:off x="4076700" y="381000"/>
            <a:ext cx="67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6" name="Line 608"/>
          <p:cNvSpPr>
            <a:spLocks noChangeShapeType="1"/>
          </p:cNvSpPr>
          <p:nvPr/>
        </p:nvSpPr>
        <p:spPr bwMode="auto">
          <a:xfrm>
            <a:off x="4749800" y="381000"/>
            <a:ext cx="67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8" name="Text Box 610"/>
          <p:cNvSpPr txBox="1">
            <a:spLocks noChangeArrowheads="1"/>
          </p:cNvSpPr>
          <p:nvPr/>
        </p:nvSpPr>
        <p:spPr bwMode="auto">
          <a:xfrm>
            <a:off x="5446713" y="63500"/>
            <a:ext cx="436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/>
              <a:t>...</a:t>
            </a:r>
          </a:p>
        </p:txBody>
      </p:sp>
      <p:sp>
        <p:nvSpPr>
          <p:cNvPr id="48739" name="Text Box 611"/>
          <p:cNvSpPr txBox="1">
            <a:spLocks noChangeArrowheads="1"/>
          </p:cNvSpPr>
          <p:nvPr/>
        </p:nvSpPr>
        <p:spPr bwMode="auto">
          <a:xfrm>
            <a:off x="2344738" y="0"/>
            <a:ext cx="3314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A trajectory that does not deadlock</a:t>
            </a:r>
          </a:p>
        </p:txBody>
      </p:sp>
      <p:sp>
        <p:nvSpPr>
          <p:cNvPr id="48740" name="Text Box 612"/>
          <p:cNvSpPr txBox="1">
            <a:spLocks noChangeArrowheads="1"/>
          </p:cNvSpPr>
          <p:nvPr/>
        </p:nvSpPr>
        <p:spPr bwMode="auto">
          <a:xfrm>
            <a:off x="3251200" y="3540125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48741" name="Line 613"/>
          <p:cNvSpPr>
            <a:spLocks noChangeShapeType="1"/>
          </p:cNvSpPr>
          <p:nvPr/>
        </p:nvSpPr>
        <p:spPr bwMode="auto">
          <a:xfrm>
            <a:off x="1993900" y="393700"/>
            <a:ext cx="673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2" name="Line 614"/>
          <p:cNvSpPr>
            <a:spLocks noChangeShapeType="1"/>
          </p:cNvSpPr>
          <p:nvPr/>
        </p:nvSpPr>
        <p:spPr bwMode="auto">
          <a:xfrm>
            <a:off x="1358900" y="3732213"/>
            <a:ext cx="6350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3" name="Line 615"/>
          <p:cNvSpPr>
            <a:spLocks noChangeShapeType="1"/>
          </p:cNvSpPr>
          <p:nvPr/>
        </p:nvSpPr>
        <p:spPr bwMode="auto">
          <a:xfrm flipV="1">
            <a:off x="3403600" y="3783013"/>
            <a:ext cx="0" cy="673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20783</TotalTime>
  <Pages>20</Pages>
  <Words>93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346</cp:revision>
  <cp:lastPrinted>2001-07-13T15:05:35Z</cp:lastPrinted>
  <dcterms:created xsi:type="dcterms:W3CDTF">1998-08-11T09:18:51Z</dcterms:created>
  <dcterms:modified xsi:type="dcterms:W3CDTF">2014-09-22T17:52:06Z</dcterms:modified>
</cp:coreProperties>
</file>