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B2B2"/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84" y="-456"/>
      </p:cViewPr>
      <p:guideLst>
        <p:guide orient="horz" pos="1087"/>
        <p:guide pos="43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CDDEE0C8-BB82-2C49-8A2F-E9829A75E2F3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48697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FA532456-1860-F946-83E9-8AA0BBEB13E1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42485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3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0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87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2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71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27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41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8" name="Line 380"/>
          <p:cNvSpPr>
            <a:spLocks noChangeAspect="1" noChangeShapeType="1"/>
          </p:cNvSpPr>
          <p:nvPr/>
        </p:nvSpPr>
        <p:spPr bwMode="auto">
          <a:xfrm flipV="1">
            <a:off x="1347788" y="5815013"/>
            <a:ext cx="589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09" name="Line 381"/>
          <p:cNvSpPr>
            <a:spLocks noChangeAspect="1" noChangeShapeType="1"/>
          </p:cNvSpPr>
          <p:nvPr/>
        </p:nvSpPr>
        <p:spPr bwMode="auto">
          <a:xfrm flipH="1" flipV="1">
            <a:off x="1347788" y="-69850"/>
            <a:ext cx="0" cy="5884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16" name="Text Box 388"/>
          <p:cNvSpPr txBox="1">
            <a:spLocks noChangeAspect="1" noChangeArrowheads="1"/>
          </p:cNvSpPr>
          <p:nvPr/>
        </p:nvSpPr>
        <p:spPr bwMode="auto">
          <a:xfrm>
            <a:off x="2051050" y="5818188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P(s)</a:t>
            </a:r>
          </a:p>
        </p:txBody>
      </p:sp>
      <p:sp>
        <p:nvSpPr>
          <p:cNvPr id="48519" name="Text Box 391"/>
          <p:cNvSpPr txBox="1">
            <a:spLocks noChangeAspect="1" noChangeArrowheads="1"/>
          </p:cNvSpPr>
          <p:nvPr/>
        </p:nvSpPr>
        <p:spPr bwMode="auto">
          <a:xfrm>
            <a:off x="3452813" y="5830888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P(t)</a:t>
            </a:r>
          </a:p>
        </p:txBody>
      </p:sp>
      <p:sp>
        <p:nvSpPr>
          <p:cNvPr id="48528" name="Text Box 400"/>
          <p:cNvSpPr txBox="1">
            <a:spLocks noChangeAspect="1" noChangeArrowheads="1"/>
          </p:cNvSpPr>
          <p:nvPr/>
        </p:nvSpPr>
        <p:spPr bwMode="auto">
          <a:xfrm>
            <a:off x="803275" y="4573588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P(s)</a:t>
            </a:r>
          </a:p>
        </p:txBody>
      </p:sp>
      <p:sp>
        <p:nvSpPr>
          <p:cNvPr id="48531" name="Text Box 403"/>
          <p:cNvSpPr txBox="1">
            <a:spLocks noChangeAspect="1" noChangeArrowheads="1"/>
          </p:cNvSpPr>
          <p:nvPr/>
        </p:nvSpPr>
        <p:spPr bwMode="auto">
          <a:xfrm>
            <a:off x="868363" y="3228975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P(t)</a:t>
            </a:r>
          </a:p>
        </p:txBody>
      </p:sp>
      <p:sp>
        <p:nvSpPr>
          <p:cNvPr id="48558" name="Text Box 430"/>
          <p:cNvSpPr txBox="1">
            <a:spLocks noChangeAspect="1" noChangeArrowheads="1"/>
          </p:cNvSpPr>
          <p:nvPr/>
        </p:nvSpPr>
        <p:spPr bwMode="auto">
          <a:xfrm>
            <a:off x="6848475" y="5818188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1</a:t>
            </a:r>
          </a:p>
        </p:txBody>
      </p:sp>
      <p:sp>
        <p:nvSpPr>
          <p:cNvPr id="48559" name="Text Box 431"/>
          <p:cNvSpPr txBox="1">
            <a:spLocks noChangeAspect="1" noChangeArrowheads="1"/>
          </p:cNvSpPr>
          <p:nvPr/>
        </p:nvSpPr>
        <p:spPr bwMode="auto">
          <a:xfrm>
            <a:off x="338138" y="-5080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2</a:t>
            </a:r>
          </a:p>
        </p:txBody>
      </p:sp>
      <p:sp>
        <p:nvSpPr>
          <p:cNvPr id="48562" name="Oval 434"/>
          <p:cNvSpPr>
            <a:spLocks noChangeAspect="1" noChangeArrowheads="1"/>
          </p:cNvSpPr>
          <p:nvPr/>
        </p:nvSpPr>
        <p:spPr bwMode="auto">
          <a:xfrm>
            <a:off x="2679700" y="57896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3" name="Oval 435"/>
          <p:cNvSpPr>
            <a:spLocks noChangeAspect="1" noChangeArrowheads="1"/>
          </p:cNvSpPr>
          <p:nvPr/>
        </p:nvSpPr>
        <p:spPr bwMode="auto">
          <a:xfrm>
            <a:off x="3359150" y="5789613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4" name="Oval 436"/>
          <p:cNvSpPr>
            <a:spLocks noChangeAspect="1" noChangeArrowheads="1"/>
          </p:cNvSpPr>
          <p:nvPr/>
        </p:nvSpPr>
        <p:spPr bwMode="auto">
          <a:xfrm>
            <a:off x="4037013" y="5789613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6" name="Oval 438"/>
          <p:cNvSpPr>
            <a:spLocks noChangeAspect="1" noChangeArrowheads="1"/>
          </p:cNvSpPr>
          <p:nvPr/>
        </p:nvSpPr>
        <p:spPr bwMode="auto">
          <a:xfrm>
            <a:off x="1323975" y="511175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7" name="Oval 439"/>
          <p:cNvSpPr>
            <a:spLocks noChangeAspect="1" noChangeArrowheads="1"/>
          </p:cNvSpPr>
          <p:nvPr/>
        </p:nvSpPr>
        <p:spPr bwMode="auto">
          <a:xfrm>
            <a:off x="1323975" y="443388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8" name="Oval 440"/>
          <p:cNvSpPr>
            <a:spLocks noChangeAspect="1" noChangeArrowheads="1"/>
          </p:cNvSpPr>
          <p:nvPr/>
        </p:nvSpPr>
        <p:spPr bwMode="auto">
          <a:xfrm>
            <a:off x="1323975" y="37560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9" name="Oval 441"/>
          <p:cNvSpPr>
            <a:spLocks noChangeAspect="1" noChangeArrowheads="1"/>
          </p:cNvSpPr>
          <p:nvPr/>
        </p:nvSpPr>
        <p:spPr bwMode="auto">
          <a:xfrm>
            <a:off x="1323975" y="104140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72" name="Oval 444"/>
          <p:cNvSpPr>
            <a:spLocks noChangeAspect="1" noChangeArrowheads="1"/>
          </p:cNvSpPr>
          <p:nvPr/>
        </p:nvSpPr>
        <p:spPr bwMode="auto">
          <a:xfrm>
            <a:off x="1323975" y="5789613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54" name="Text Box 526"/>
          <p:cNvSpPr txBox="1">
            <a:spLocks noChangeAspect="1" noChangeArrowheads="1"/>
          </p:cNvSpPr>
          <p:nvPr/>
        </p:nvSpPr>
        <p:spPr bwMode="auto">
          <a:xfrm>
            <a:off x="4826000" y="5830888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V(s)</a:t>
            </a:r>
          </a:p>
        </p:txBody>
      </p:sp>
      <p:sp>
        <p:nvSpPr>
          <p:cNvPr id="48656" name="Text Box 528"/>
          <p:cNvSpPr txBox="1">
            <a:spLocks noChangeAspect="1" noChangeArrowheads="1"/>
          </p:cNvSpPr>
          <p:nvPr/>
        </p:nvSpPr>
        <p:spPr bwMode="auto">
          <a:xfrm>
            <a:off x="6216650" y="5830888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V(t)</a:t>
            </a:r>
          </a:p>
        </p:txBody>
      </p:sp>
      <p:sp>
        <p:nvSpPr>
          <p:cNvPr id="48661" name="Text Box 533"/>
          <p:cNvSpPr txBox="1">
            <a:spLocks noChangeAspect="1" noChangeArrowheads="1"/>
          </p:cNvSpPr>
          <p:nvPr/>
        </p:nvSpPr>
        <p:spPr bwMode="auto">
          <a:xfrm>
            <a:off x="871538" y="1885950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V(t)</a:t>
            </a:r>
          </a:p>
        </p:txBody>
      </p:sp>
      <p:sp>
        <p:nvSpPr>
          <p:cNvPr id="48663" name="Text Box 535"/>
          <p:cNvSpPr txBox="1">
            <a:spLocks noChangeAspect="1" noChangeArrowheads="1"/>
          </p:cNvSpPr>
          <p:nvPr/>
        </p:nvSpPr>
        <p:spPr bwMode="auto">
          <a:xfrm>
            <a:off x="827088" y="552450"/>
            <a:ext cx="557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V(s)</a:t>
            </a:r>
          </a:p>
        </p:txBody>
      </p:sp>
      <p:sp>
        <p:nvSpPr>
          <p:cNvPr id="48664" name="Rectangle 536"/>
          <p:cNvSpPr>
            <a:spLocks noChangeArrowheads="1"/>
          </p:cNvSpPr>
          <p:nvPr/>
        </p:nvSpPr>
        <p:spPr bwMode="auto">
          <a:xfrm>
            <a:off x="2679700" y="379413"/>
            <a:ext cx="2730500" cy="4064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/>
              <a:t>Forbidden</a:t>
            </a:r>
          </a:p>
          <a:p>
            <a:r>
              <a:rPr lang="en-US"/>
              <a:t>region</a:t>
            </a:r>
          </a:p>
          <a:p>
            <a:r>
              <a:rPr lang="en-US"/>
              <a:t>for s</a:t>
            </a:r>
          </a:p>
        </p:txBody>
      </p:sp>
      <p:sp>
        <p:nvSpPr>
          <p:cNvPr id="48680" name="Oval 552"/>
          <p:cNvSpPr>
            <a:spLocks noChangeAspect="1" noChangeArrowheads="1"/>
          </p:cNvSpPr>
          <p:nvPr/>
        </p:nvSpPr>
        <p:spPr bwMode="auto">
          <a:xfrm>
            <a:off x="5392738" y="578961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1" name="Oval 553"/>
          <p:cNvSpPr>
            <a:spLocks noChangeAspect="1" noChangeArrowheads="1"/>
          </p:cNvSpPr>
          <p:nvPr/>
        </p:nvSpPr>
        <p:spPr bwMode="auto">
          <a:xfrm>
            <a:off x="6070600" y="57896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4" name="Oval 556"/>
          <p:cNvSpPr>
            <a:spLocks noChangeAspect="1" noChangeArrowheads="1"/>
          </p:cNvSpPr>
          <p:nvPr/>
        </p:nvSpPr>
        <p:spPr bwMode="auto">
          <a:xfrm>
            <a:off x="4714875" y="5789613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7" name="Oval 559"/>
          <p:cNvSpPr>
            <a:spLocks noChangeAspect="1" noChangeArrowheads="1"/>
          </p:cNvSpPr>
          <p:nvPr/>
        </p:nvSpPr>
        <p:spPr bwMode="auto">
          <a:xfrm>
            <a:off x="2000250" y="57896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9" name="Oval 561"/>
          <p:cNvSpPr>
            <a:spLocks noChangeAspect="1" noChangeArrowheads="1"/>
          </p:cNvSpPr>
          <p:nvPr/>
        </p:nvSpPr>
        <p:spPr bwMode="auto">
          <a:xfrm>
            <a:off x="1323975" y="2397125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0" name="Oval 562"/>
          <p:cNvSpPr>
            <a:spLocks noChangeAspect="1" noChangeArrowheads="1"/>
          </p:cNvSpPr>
          <p:nvPr/>
        </p:nvSpPr>
        <p:spPr bwMode="auto">
          <a:xfrm>
            <a:off x="1323975" y="17192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2" name="Oval 564"/>
          <p:cNvSpPr>
            <a:spLocks noChangeAspect="1" noChangeArrowheads="1"/>
          </p:cNvSpPr>
          <p:nvPr/>
        </p:nvSpPr>
        <p:spPr bwMode="auto">
          <a:xfrm>
            <a:off x="1323975" y="3076575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3" name="Oval 565"/>
          <p:cNvSpPr>
            <a:spLocks noChangeAspect="1" noChangeArrowheads="1"/>
          </p:cNvSpPr>
          <p:nvPr/>
        </p:nvSpPr>
        <p:spPr bwMode="auto">
          <a:xfrm>
            <a:off x="6750050" y="57896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5" name="Oval 567"/>
          <p:cNvSpPr>
            <a:spLocks noChangeAspect="1" noChangeArrowheads="1"/>
          </p:cNvSpPr>
          <p:nvPr/>
        </p:nvSpPr>
        <p:spPr bwMode="auto">
          <a:xfrm>
            <a:off x="1336675" y="361950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00" name="Text Box 572"/>
          <p:cNvSpPr txBox="1">
            <a:spLocks noChangeAspect="1" noChangeArrowheads="1"/>
          </p:cNvSpPr>
          <p:nvPr/>
        </p:nvSpPr>
        <p:spPr bwMode="auto">
          <a:xfrm>
            <a:off x="2865438" y="58150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1" name="Text Box 573"/>
          <p:cNvSpPr txBox="1">
            <a:spLocks noChangeAspect="1" noChangeArrowheads="1"/>
          </p:cNvSpPr>
          <p:nvPr/>
        </p:nvSpPr>
        <p:spPr bwMode="auto">
          <a:xfrm>
            <a:off x="1504950" y="58150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2" name="Text Box 574"/>
          <p:cNvSpPr txBox="1">
            <a:spLocks noChangeAspect="1" noChangeArrowheads="1"/>
          </p:cNvSpPr>
          <p:nvPr/>
        </p:nvSpPr>
        <p:spPr bwMode="auto">
          <a:xfrm>
            <a:off x="4241800" y="57896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3" name="Text Box 575"/>
          <p:cNvSpPr txBox="1">
            <a:spLocks noChangeAspect="1" noChangeArrowheads="1"/>
          </p:cNvSpPr>
          <p:nvPr/>
        </p:nvSpPr>
        <p:spPr bwMode="auto">
          <a:xfrm>
            <a:off x="5575300" y="58150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4" name="Text Box 576"/>
          <p:cNvSpPr txBox="1">
            <a:spLocks noChangeAspect="1" noChangeArrowheads="1"/>
          </p:cNvSpPr>
          <p:nvPr/>
        </p:nvSpPr>
        <p:spPr bwMode="auto">
          <a:xfrm>
            <a:off x="931863" y="5283200"/>
            <a:ext cx="428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5" name="Text Box 577"/>
          <p:cNvSpPr txBox="1">
            <a:spLocks noChangeAspect="1" noChangeArrowheads="1"/>
          </p:cNvSpPr>
          <p:nvPr/>
        </p:nvSpPr>
        <p:spPr bwMode="auto">
          <a:xfrm>
            <a:off x="955675" y="3911600"/>
            <a:ext cx="428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6" name="Text Box 578"/>
          <p:cNvSpPr txBox="1">
            <a:spLocks noChangeAspect="1" noChangeArrowheads="1"/>
          </p:cNvSpPr>
          <p:nvPr/>
        </p:nvSpPr>
        <p:spPr bwMode="auto">
          <a:xfrm>
            <a:off x="955675" y="2547938"/>
            <a:ext cx="428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7" name="Text Box 579"/>
          <p:cNvSpPr txBox="1">
            <a:spLocks noChangeAspect="1" noChangeArrowheads="1"/>
          </p:cNvSpPr>
          <p:nvPr/>
        </p:nvSpPr>
        <p:spPr bwMode="auto">
          <a:xfrm>
            <a:off x="950913" y="1228725"/>
            <a:ext cx="428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8" name="Rectangle 580"/>
          <p:cNvSpPr>
            <a:spLocks noChangeArrowheads="1"/>
          </p:cNvSpPr>
          <p:nvPr/>
        </p:nvSpPr>
        <p:spPr bwMode="auto">
          <a:xfrm>
            <a:off x="4038600" y="1725613"/>
            <a:ext cx="2743200" cy="1346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Forbidden</a:t>
            </a:r>
          </a:p>
          <a:p>
            <a:r>
              <a:rPr lang="en-US"/>
              <a:t>region for t</a:t>
            </a:r>
          </a:p>
        </p:txBody>
      </p:sp>
      <p:sp>
        <p:nvSpPr>
          <p:cNvPr id="48711" name="Text Box 583"/>
          <p:cNvSpPr txBox="1">
            <a:spLocks noChangeArrowheads="1"/>
          </p:cNvSpPr>
          <p:nvPr/>
        </p:nvSpPr>
        <p:spPr bwMode="auto">
          <a:xfrm>
            <a:off x="23813" y="4983163"/>
            <a:ext cx="815975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Initially</a:t>
            </a:r>
          </a:p>
          <a:p>
            <a:r>
              <a:rPr lang="en-US"/>
              <a:t>s = 1</a:t>
            </a:r>
          </a:p>
          <a:p>
            <a:r>
              <a:rPr lang="en-US"/>
              <a:t>t =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20790</TotalTime>
  <Pages>20</Pages>
  <Words>75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348</cp:revision>
  <cp:lastPrinted>2001-07-13T15:05:35Z</cp:lastPrinted>
  <dcterms:created xsi:type="dcterms:W3CDTF">1998-08-11T09:18:51Z</dcterms:created>
  <dcterms:modified xsi:type="dcterms:W3CDTF">2014-09-22T17:51:59Z</dcterms:modified>
</cp:coreProperties>
</file>