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2B2B2"/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976" y="-104"/>
      </p:cViewPr>
      <p:guideLst>
        <p:guide orient="horz" pos="220"/>
        <p:guide pos="25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5B081ABD-1509-464A-A12C-B1C30B5845D2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5622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048C7BC5-3E9A-F64C-94E2-31177172A342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787154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0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6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20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6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76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777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435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84" name="Rectangle 456"/>
          <p:cNvSpPr>
            <a:spLocks noChangeArrowheads="1"/>
          </p:cNvSpPr>
          <p:nvPr/>
        </p:nvSpPr>
        <p:spPr bwMode="auto">
          <a:xfrm>
            <a:off x="2019300" y="1333500"/>
            <a:ext cx="2095500" cy="20193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508" name="Line 380"/>
          <p:cNvSpPr>
            <a:spLocks noChangeAspect="1" noChangeShapeType="1"/>
          </p:cNvSpPr>
          <p:nvPr/>
        </p:nvSpPr>
        <p:spPr bwMode="auto">
          <a:xfrm flipV="1">
            <a:off x="1357313" y="4105275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509" name="Line 381"/>
          <p:cNvSpPr>
            <a:spLocks noChangeAspect="1" noChangeShapeType="1"/>
          </p:cNvSpPr>
          <p:nvPr/>
        </p:nvSpPr>
        <p:spPr bwMode="auto">
          <a:xfrm flipH="1" flipV="1">
            <a:off x="1357313" y="265113"/>
            <a:ext cx="0" cy="3840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516" name="Text Box 388"/>
          <p:cNvSpPr txBox="1">
            <a:spLocks noChangeAspect="1" noChangeArrowheads="1"/>
          </p:cNvSpPr>
          <p:nvPr/>
        </p:nvSpPr>
        <p:spPr bwMode="auto">
          <a:xfrm>
            <a:off x="1485900" y="4108450"/>
            <a:ext cx="407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48517" name="Text Box 389"/>
          <p:cNvSpPr txBox="1">
            <a:spLocks noChangeAspect="1" noChangeArrowheads="1"/>
          </p:cNvSpPr>
          <p:nvPr/>
        </p:nvSpPr>
        <p:spPr bwMode="auto">
          <a:xfrm>
            <a:off x="2276475" y="4108450"/>
            <a:ext cx="374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48518" name="Text Box 390"/>
          <p:cNvSpPr txBox="1">
            <a:spLocks noChangeAspect="1" noChangeArrowheads="1"/>
          </p:cNvSpPr>
          <p:nvPr/>
        </p:nvSpPr>
        <p:spPr bwMode="auto">
          <a:xfrm>
            <a:off x="2908300" y="4108450"/>
            <a:ext cx="407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48519" name="Text Box 391"/>
          <p:cNvSpPr txBox="1">
            <a:spLocks noChangeAspect="1" noChangeArrowheads="1"/>
          </p:cNvSpPr>
          <p:nvPr/>
        </p:nvSpPr>
        <p:spPr bwMode="auto">
          <a:xfrm>
            <a:off x="3625850" y="4108450"/>
            <a:ext cx="396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48520" name="Text Box 392"/>
          <p:cNvSpPr txBox="1">
            <a:spLocks noChangeAspect="1" noChangeArrowheads="1"/>
          </p:cNvSpPr>
          <p:nvPr/>
        </p:nvSpPr>
        <p:spPr bwMode="auto">
          <a:xfrm>
            <a:off x="4351338" y="4108450"/>
            <a:ext cx="385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48528" name="Text Box 400"/>
          <p:cNvSpPr txBox="1">
            <a:spLocks noChangeAspect="1" noChangeArrowheads="1"/>
          </p:cNvSpPr>
          <p:nvPr/>
        </p:nvSpPr>
        <p:spPr bwMode="auto">
          <a:xfrm>
            <a:off x="976313" y="3562350"/>
            <a:ext cx="40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48529" name="Text Box 401"/>
          <p:cNvSpPr txBox="1">
            <a:spLocks noChangeAspect="1" noChangeArrowheads="1"/>
          </p:cNvSpPr>
          <p:nvPr/>
        </p:nvSpPr>
        <p:spPr bwMode="auto">
          <a:xfrm>
            <a:off x="1009650" y="2867025"/>
            <a:ext cx="374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48530" name="Text Box 402"/>
          <p:cNvSpPr txBox="1">
            <a:spLocks noChangeAspect="1" noChangeArrowheads="1"/>
          </p:cNvSpPr>
          <p:nvPr/>
        </p:nvSpPr>
        <p:spPr bwMode="auto">
          <a:xfrm>
            <a:off x="976313" y="2159000"/>
            <a:ext cx="4079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48531" name="Text Box 403"/>
          <p:cNvSpPr txBox="1">
            <a:spLocks noChangeAspect="1" noChangeArrowheads="1"/>
          </p:cNvSpPr>
          <p:nvPr/>
        </p:nvSpPr>
        <p:spPr bwMode="auto">
          <a:xfrm>
            <a:off x="987425" y="1427163"/>
            <a:ext cx="396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48532" name="Text Box 404"/>
          <p:cNvSpPr txBox="1">
            <a:spLocks noChangeAspect="1" noChangeArrowheads="1"/>
          </p:cNvSpPr>
          <p:nvPr/>
        </p:nvSpPr>
        <p:spPr bwMode="auto">
          <a:xfrm>
            <a:off x="998538" y="758825"/>
            <a:ext cx="385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48533" name="Oval 405"/>
          <p:cNvSpPr>
            <a:spLocks noChangeAspect="1" noChangeArrowheads="1"/>
          </p:cNvSpPr>
          <p:nvPr/>
        </p:nvSpPr>
        <p:spPr bwMode="auto">
          <a:xfrm>
            <a:off x="1966913" y="3365500"/>
            <a:ext cx="36512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34" name="Oval 406"/>
          <p:cNvSpPr>
            <a:spLocks noChangeAspect="1" noChangeArrowheads="1"/>
          </p:cNvSpPr>
          <p:nvPr/>
        </p:nvSpPr>
        <p:spPr bwMode="auto">
          <a:xfrm>
            <a:off x="2732088" y="3365500"/>
            <a:ext cx="38100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35" name="Oval 407"/>
          <p:cNvSpPr>
            <a:spLocks noChangeAspect="1" noChangeArrowheads="1"/>
          </p:cNvSpPr>
          <p:nvPr/>
        </p:nvSpPr>
        <p:spPr bwMode="auto">
          <a:xfrm>
            <a:off x="3430588" y="3365500"/>
            <a:ext cx="36512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36" name="Oval 408"/>
          <p:cNvSpPr>
            <a:spLocks noChangeAspect="1" noChangeArrowheads="1"/>
          </p:cNvSpPr>
          <p:nvPr/>
        </p:nvSpPr>
        <p:spPr bwMode="auto">
          <a:xfrm>
            <a:off x="4135438" y="3365500"/>
            <a:ext cx="36512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37" name="Oval 409"/>
          <p:cNvSpPr>
            <a:spLocks noChangeAspect="1" noChangeArrowheads="1"/>
          </p:cNvSpPr>
          <p:nvPr/>
        </p:nvSpPr>
        <p:spPr bwMode="auto">
          <a:xfrm>
            <a:off x="4832350" y="3375025"/>
            <a:ext cx="36513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38" name="Oval 410"/>
          <p:cNvSpPr>
            <a:spLocks noChangeAspect="1" noChangeArrowheads="1"/>
          </p:cNvSpPr>
          <p:nvPr/>
        </p:nvSpPr>
        <p:spPr bwMode="auto">
          <a:xfrm>
            <a:off x="1966913" y="2687638"/>
            <a:ext cx="36512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39" name="Oval 411"/>
          <p:cNvSpPr>
            <a:spLocks noChangeAspect="1" noChangeArrowheads="1"/>
          </p:cNvSpPr>
          <p:nvPr/>
        </p:nvSpPr>
        <p:spPr bwMode="auto">
          <a:xfrm>
            <a:off x="2732088" y="2674938"/>
            <a:ext cx="38100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0" name="Oval 412"/>
          <p:cNvSpPr>
            <a:spLocks noChangeAspect="1" noChangeArrowheads="1"/>
          </p:cNvSpPr>
          <p:nvPr/>
        </p:nvSpPr>
        <p:spPr bwMode="auto">
          <a:xfrm>
            <a:off x="3430588" y="2674938"/>
            <a:ext cx="36512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1" name="Oval 413"/>
          <p:cNvSpPr>
            <a:spLocks noChangeAspect="1" noChangeArrowheads="1"/>
          </p:cNvSpPr>
          <p:nvPr/>
        </p:nvSpPr>
        <p:spPr bwMode="auto">
          <a:xfrm>
            <a:off x="4135438" y="2674938"/>
            <a:ext cx="36512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2" name="Oval 414"/>
          <p:cNvSpPr>
            <a:spLocks noChangeAspect="1" noChangeArrowheads="1"/>
          </p:cNvSpPr>
          <p:nvPr/>
        </p:nvSpPr>
        <p:spPr bwMode="auto">
          <a:xfrm>
            <a:off x="4832350" y="2674938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3" name="Oval 415"/>
          <p:cNvSpPr>
            <a:spLocks noChangeAspect="1" noChangeArrowheads="1"/>
          </p:cNvSpPr>
          <p:nvPr/>
        </p:nvSpPr>
        <p:spPr bwMode="auto">
          <a:xfrm>
            <a:off x="1966913" y="1971675"/>
            <a:ext cx="36512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4" name="Oval 416"/>
          <p:cNvSpPr>
            <a:spLocks noChangeAspect="1" noChangeArrowheads="1"/>
          </p:cNvSpPr>
          <p:nvPr/>
        </p:nvSpPr>
        <p:spPr bwMode="auto">
          <a:xfrm>
            <a:off x="2732088" y="1971675"/>
            <a:ext cx="38100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5" name="Oval 417"/>
          <p:cNvSpPr>
            <a:spLocks noChangeAspect="1" noChangeArrowheads="1"/>
          </p:cNvSpPr>
          <p:nvPr/>
        </p:nvSpPr>
        <p:spPr bwMode="auto">
          <a:xfrm>
            <a:off x="3430588" y="1971675"/>
            <a:ext cx="36512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6" name="Oval 418"/>
          <p:cNvSpPr>
            <a:spLocks noChangeAspect="1" noChangeArrowheads="1"/>
          </p:cNvSpPr>
          <p:nvPr/>
        </p:nvSpPr>
        <p:spPr bwMode="auto">
          <a:xfrm>
            <a:off x="4135438" y="1971675"/>
            <a:ext cx="36512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7" name="Oval 419"/>
          <p:cNvSpPr>
            <a:spLocks noChangeAspect="1" noChangeArrowheads="1"/>
          </p:cNvSpPr>
          <p:nvPr/>
        </p:nvSpPr>
        <p:spPr bwMode="auto">
          <a:xfrm>
            <a:off x="4832350" y="1971675"/>
            <a:ext cx="36513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8" name="Oval 420"/>
          <p:cNvSpPr>
            <a:spLocks noChangeAspect="1" noChangeArrowheads="1"/>
          </p:cNvSpPr>
          <p:nvPr/>
        </p:nvSpPr>
        <p:spPr bwMode="auto">
          <a:xfrm>
            <a:off x="1966913" y="1266825"/>
            <a:ext cx="36512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49" name="Oval 421"/>
          <p:cNvSpPr>
            <a:spLocks noChangeAspect="1" noChangeArrowheads="1"/>
          </p:cNvSpPr>
          <p:nvPr/>
        </p:nvSpPr>
        <p:spPr bwMode="auto">
          <a:xfrm>
            <a:off x="2732088" y="1266825"/>
            <a:ext cx="38100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50" name="Oval 422"/>
          <p:cNvSpPr>
            <a:spLocks noChangeAspect="1" noChangeArrowheads="1"/>
          </p:cNvSpPr>
          <p:nvPr/>
        </p:nvSpPr>
        <p:spPr bwMode="auto">
          <a:xfrm>
            <a:off x="3430588" y="1266825"/>
            <a:ext cx="36512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51" name="Oval 423"/>
          <p:cNvSpPr>
            <a:spLocks noChangeAspect="1" noChangeArrowheads="1"/>
          </p:cNvSpPr>
          <p:nvPr/>
        </p:nvSpPr>
        <p:spPr bwMode="auto">
          <a:xfrm>
            <a:off x="4135438" y="1266825"/>
            <a:ext cx="36512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52" name="Oval 424"/>
          <p:cNvSpPr>
            <a:spLocks noChangeAspect="1" noChangeArrowheads="1"/>
          </p:cNvSpPr>
          <p:nvPr/>
        </p:nvSpPr>
        <p:spPr bwMode="auto">
          <a:xfrm>
            <a:off x="4832350" y="1266825"/>
            <a:ext cx="36513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53" name="Oval 425"/>
          <p:cNvSpPr>
            <a:spLocks noChangeAspect="1" noChangeArrowheads="1"/>
          </p:cNvSpPr>
          <p:nvPr/>
        </p:nvSpPr>
        <p:spPr bwMode="auto">
          <a:xfrm>
            <a:off x="1966913" y="579438"/>
            <a:ext cx="36512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54" name="Oval 426"/>
          <p:cNvSpPr>
            <a:spLocks noChangeAspect="1" noChangeArrowheads="1"/>
          </p:cNvSpPr>
          <p:nvPr/>
        </p:nvSpPr>
        <p:spPr bwMode="auto">
          <a:xfrm>
            <a:off x="2732088" y="566738"/>
            <a:ext cx="38100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55" name="Oval 427"/>
          <p:cNvSpPr>
            <a:spLocks noChangeAspect="1" noChangeArrowheads="1"/>
          </p:cNvSpPr>
          <p:nvPr/>
        </p:nvSpPr>
        <p:spPr bwMode="auto">
          <a:xfrm>
            <a:off x="3430588" y="566738"/>
            <a:ext cx="36512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56" name="Oval 428"/>
          <p:cNvSpPr>
            <a:spLocks noChangeAspect="1" noChangeArrowheads="1"/>
          </p:cNvSpPr>
          <p:nvPr/>
        </p:nvSpPr>
        <p:spPr bwMode="auto">
          <a:xfrm>
            <a:off x="4135438" y="566738"/>
            <a:ext cx="36512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57" name="Oval 429"/>
          <p:cNvSpPr>
            <a:spLocks noChangeAspect="1" noChangeArrowheads="1"/>
          </p:cNvSpPr>
          <p:nvPr/>
        </p:nvSpPr>
        <p:spPr bwMode="auto">
          <a:xfrm>
            <a:off x="4832350" y="566738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58" name="Text Box 430"/>
          <p:cNvSpPr txBox="1">
            <a:spLocks noChangeAspect="1" noChangeArrowheads="1"/>
          </p:cNvSpPr>
          <p:nvPr/>
        </p:nvSpPr>
        <p:spPr bwMode="auto">
          <a:xfrm>
            <a:off x="5162550" y="3937000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Thread 1</a:t>
            </a:r>
          </a:p>
        </p:txBody>
      </p:sp>
      <p:sp>
        <p:nvSpPr>
          <p:cNvPr id="48559" name="Text Box 431"/>
          <p:cNvSpPr txBox="1">
            <a:spLocks noChangeAspect="1" noChangeArrowheads="1"/>
          </p:cNvSpPr>
          <p:nvPr/>
        </p:nvSpPr>
        <p:spPr bwMode="auto">
          <a:xfrm>
            <a:off x="825500" y="-50800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Thread 2</a:t>
            </a:r>
          </a:p>
        </p:txBody>
      </p:sp>
      <p:sp>
        <p:nvSpPr>
          <p:cNvPr id="48561" name="Oval 433"/>
          <p:cNvSpPr>
            <a:spLocks noChangeAspect="1" noChangeArrowheads="1"/>
          </p:cNvSpPr>
          <p:nvPr/>
        </p:nvSpPr>
        <p:spPr bwMode="auto">
          <a:xfrm>
            <a:off x="1968500" y="4083050"/>
            <a:ext cx="36513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2" name="Oval 434"/>
          <p:cNvSpPr>
            <a:spLocks noChangeAspect="1" noChangeArrowheads="1"/>
          </p:cNvSpPr>
          <p:nvPr/>
        </p:nvSpPr>
        <p:spPr bwMode="auto">
          <a:xfrm>
            <a:off x="2744788" y="4079875"/>
            <a:ext cx="38100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3" name="Oval 435"/>
          <p:cNvSpPr>
            <a:spLocks noChangeAspect="1" noChangeArrowheads="1"/>
          </p:cNvSpPr>
          <p:nvPr/>
        </p:nvSpPr>
        <p:spPr bwMode="auto">
          <a:xfrm>
            <a:off x="3427413" y="4079875"/>
            <a:ext cx="36512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4" name="Oval 436"/>
          <p:cNvSpPr>
            <a:spLocks noChangeAspect="1" noChangeArrowheads="1"/>
          </p:cNvSpPr>
          <p:nvPr/>
        </p:nvSpPr>
        <p:spPr bwMode="auto">
          <a:xfrm>
            <a:off x="4151313" y="4079875"/>
            <a:ext cx="36512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5" name="Oval 437"/>
          <p:cNvSpPr>
            <a:spLocks noChangeAspect="1" noChangeArrowheads="1"/>
          </p:cNvSpPr>
          <p:nvPr/>
        </p:nvSpPr>
        <p:spPr bwMode="auto">
          <a:xfrm>
            <a:off x="4832350" y="4079875"/>
            <a:ext cx="38100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6" name="Oval 438"/>
          <p:cNvSpPr>
            <a:spLocks noChangeAspect="1" noChangeArrowheads="1"/>
          </p:cNvSpPr>
          <p:nvPr/>
        </p:nvSpPr>
        <p:spPr bwMode="auto">
          <a:xfrm>
            <a:off x="1343025" y="3375025"/>
            <a:ext cx="36513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7" name="Oval 439"/>
          <p:cNvSpPr>
            <a:spLocks noChangeAspect="1" noChangeArrowheads="1"/>
          </p:cNvSpPr>
          <p:nvPr/>
        </p:nvSpPr>
        <p:spPr bwMode="auto">
          <a:xfrm>
            <a:off x="1336675" y="2674938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8" name="Oval 440"/>
          <p:cNvSpPr>
            <a:spLocks noChangeAspect="1" noChangeArrowheads="1"/>
          </p:cNvSpPr>
          <p:nvPr/>
        </p:nvSpPr>
        <p:spPr bwMode="auto">
          <a:xfrm>
            <a:off x="1336675" y="1974850"/>
            <a:ext cx="36513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69" name="Oval 441"/>
          <p:cNvSpPr>
            <a:spLocks noChangeAspect="1" noChangeArrowheads="1"/>
          </p:cNvSpPr>
          <p:nvPr/>
        </p:nvSpPr>
        <p:spPr bwMode="auto">
          <a:xfrm>
            <a:off x="1336675" y="1257300"/>
            <a:ext cx="36513" cy="365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70" name="Oval 442"/>
          <p:cNvSpPr>
            <a:spLocks noChangeAspect="1" noChangeArrowheads="1"/>
          </p:cNvSpPr>
          <p:nvPr/>
        </p:nvSpPr>
        <p:spPr bwMode="auto">
          <a:xfrm>
            <a:off x="1343025" y="560388"/>
            <a:ext cx="36513" cy="3651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72" name="Oval 444"/>
          <p:cNvSpPr>
            <a:spLocks noChangeAspect="1" noChangeArrowheads="1"/>
          </p:cNvSpPr>
          <p:nvPr/>
        </p:nvSpPr>
        <p:spPr bwMode="auto">
          <a:xfrm>
            <a:off x="1336675" y="4079875"/>
            <a:ext cx="36513" cy="381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585" name="Text Box 457"/>
          <p:cNvSpPr txBox="1">
            <a:spLocks noChangeArrowheads="1"/>
          </p:cNvSpPr>
          <p:nvPr/>
        </p:nvSpPr>
        <p:spPr bwMode="auto">
          <a:xfrm>
            <a:off x="2428875" y="1447800"/>
            <a:ext cx="1287463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400"/>
              <a:t>Unsafe region</a:t>
            </a:r>
          </a:p>
        </p:txBody>
      </p:sp>
      <p:sp>
        <p:nvSpPr>
          <p:cNvPr id="48592" name="Line 464"/>
          <p:cNvSpPr>
            <a:spLocks noChangeShapeType="1"/>
          </p:cNvSpPr>
          <p:nvPr/>
        </p:nvSpPr>
        <p:spPr bwMode="auto">
          <a:xfrm>
            <a:off x="1376363" y="4094163"/>
            <a:ext cx="5889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93" name="Line 465"/>
          <p:cNvSpPr>
            <a:spLocks noChangeShapeType="1"/>
          </p:cNvSpPr>
          <p:nvPr/>
        </p:nvSpPr>
        <p:spPr bwMode="auto">
          <a:xfrm>
            <a:off x="2024063" y="4094163"/>
            <a:ext cx="7127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94" name="Line 466"/>
          <p:cNvSpPr>
            <a:spLocks noChangeShapeType="1"/>
          </p:cNvSpPr>
          <p:nvPr/>
        </p:nvSpPr>
        <p:spPr bwMode="auto">
          <a:xfrm>
            <a:off x="2765425" y="4094163"/>
            <a:ext cx="6492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95" name="Line 467"/>
          <p:cNvSpPr>
            <a:spLocks noChangeShapeType="1"/>
          </p:cNvSpPr>
          <p:nvPr/>
        </p:nvSpPr>
        <p:spPr bwMode="auto">
          <a:xfrm flipV="1">
            <a:off x="3449638" y="3405188"/>
            <a:ext cx="0" cy="684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597" name="Line 469"/>
          <p:cNvSpPr>
            <a:spLocks noChangeShapeType="1"/>
          </p:cNvSpPr>
          <p:nvPr/>
        </p:nvSpPr>
        <p:spPr bwMode="auto">
          <a:xfrm flipV="1">
            <a:off x="3449638" y="2736850"/>
            <a:ext cx="1587" cy="628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0" name="Line 472"/>
          <p:cNvSpPr>
            <a:spLocks noChangeShapeType="1"/>
          </p:cNvSpPr>
          <p:nvPr/>
        </p:nvSpPr>
        <p:spPr bwMode="auto">
          <a:xfrm flipV="1">
            <a:off x="4852988" y="129381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1" name="Line 473"/>
          <p:cNvSpPr>
            <a:spLocks noChangeShapeType="1"/>
          </p:cNvSpPr>
          <p:nvPr/>
        </p:nvSpPr>
        <p:spPr bwMode="auto">
          <a:xfrm flipH="1" flipV="1">
            <a:off x="4852988" y="587375"/>
            <a:ext cx="0" cy="692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2" name="Line 474"/>
          <p:cNvSpPr>
            <a:spLocks noChangeShapeType="1"/>
          </p:cNvSpPr>
          <p:nvPr/>
        </p:nvSpPr>
        <p:spPr bwMode="auto">
          <a:xfrm flipV="1">
            <a:off x="1358900" y="3432175"/>
            <a:ext cx="0" cy="652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3" name="Line 475"/>
          <p:cNvSpPr>
            <a:spLocks noChangeShapeType="1"/>
          </p:cNvSpPr>
          <p:nvPr/>
        </p:nvSpPr>
        <p:spPr bwMode="auto">
          <a:xfrm flipV="1">
            <a:off x="1358900" y="2716213"/>
            <a:ext cx="0" cy="663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4" name="Line 476"/>
          <p:cNvSpPr>
            <a:spLocks noChangeShapeType="1"/>
          </p:cNvSpPr>
          <p:nvPr/>
        </p:nvSpPr>
        <p:spPr bwMode="auto">
          <a:xfrm flipH="1" flipV="1">
            <a:off x="1979613" y="1298575"/>
            <a:ext cx="6350" cy="706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7" name="Line 479"/>
          <p:cNvSpPr>
            <a:spLocks noChangeShapeType="1"/>
          </p:cNvSpPr>
          <p:nvPr/>
        </p:nvSpPr>
        <p:spPr bwMode="auto">
          <a:xfrm flipV="1">
            <a:off x="2014538" y="1295400"/>
            <a:ext cx="709612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09" name="Line 481"/>
          <p:cNvSpPr>
            <a:spLocks noChangeShapeType="1"/>
          </p:cNvSpPr>
          <p:nvPr/>
        </p:nvSpPr>
        <p:spPr bwMode="auto">
          <a:xfrm>
            <a:off x="3481388" y="584200"/>
            <a:ext cx="641350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10" name="Line 482"/>
          <p:cNvSpPr>
            <a:spLocks noChangeShapeType="1"/>
          </p:cNvSpPr>
          <p:nvPr/>
        </p:nvSpPr>
        <p:spPr bwMode="auto">
          <a:xfrm>
            <a:off x="4195763" y="584200"/>
            <a:ext cx="641350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11" name="Line 483"/>
          <p:cNvSpPr>
            <a:spLocks noChangeShapeType="1"/>
          </p:cNvSpPr>
          <p:nvPr/>
        </p:nvSpPr>
        <p:spPr bwMode="auto">
          <a:xfrm flipH="1" flipV="1">
            <a:off x="1352550" y="2030413"/>
            <a:ext cx="0" cy="644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12" name="Text Box 484"/>
          <p:cNvSpPr txBox="1">
            <a:spLocks noChangeArrowheads="1"/>
          </p:cNvSpPr>
          <p:nvPr/>
        </p:nvSpPr>
        <p:spPr bwMode="auto">
          <a:xfrm>
            <a:off x="4883150" y="1436688"/>
            <a:ext cx="10207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/>
              <a:t>Unsafe</a:t>
            </a:r>
          </a:p>
          <a:p>
            <a:pPr algn="l"/>
            <a:r>
              <a:rPr lang="en-US"/>
              <a:t>trajectory</a:t>
            </a:r>
          </a:p>
        </p:txBody>
      </p:sp>
      <p:sp>
        <p:nvSpPr>
          <p:cNvPr id="48613" name="Text Box 485"/>
          <p:cNvSpPr txBox="1">
            <a:spLocks noChangeArrowheads="1"/>
          </p:cNvSpPr>
          <p:nvPr/>
        </p:nvSpPr>
        <p:spPr bwMode="auto">
          <a:xfrm>
            <a:off x="1612900" y="682625"/>
            <a:ext cx="14954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Safe trajectory</a:t>
            </a:r>
          </a:p>
        </p:txBody>
      </p:sp>
      <p:sp>
        <p:nvSpPr>
          <p:cNvPr id="48614" name="AutoShape 486"/>
          <p:cNvSpPr>
            <a:spLocks/>
          </p:cNvSpPr>
          <p:nvPr/>
        </p:nvSpPr>
        <p:spPr bwMode="auto">
          <a:xfrm>
            <a:off x="838200" y="13208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15" name="AutoShape 487"/>
          <p:cNvSpPr>
            <a:spLocks/>
          </p:cNvSpPr>
          <p:nvPr/>
        </p:nvSpPr>
        <p:spPr bwMode="auto">
          <a:xfrm rot="-5400000">
            <a:off x="2933700" y="3492500"/>
            <a:ext cx="241300" cy="2070100"/>
          </a:xfrm>
          <a:prstGeom prst="leftBrace">
            <a:avLst>
              <a:gd name="adj1" fmla="val 714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16" name="Text Box 488"/>
          <p:cNvSpPr txBox="1">
            <a:spLocks noChangeArrowheads="1"/>
          </p:cNvSpPr>
          <p:nvPr/>
        </p:nvSpPr>
        <p:spPr bwMode="auto">
          <a:xfrm>
            <a:off x="1933575" y="4619625"/>
            <a:ext cx="2255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Critical section wrt </a:t>
            </a:r>
            <a:r>
              <a:rPr lang="en-US">
                <a:latin typeface="Courier New" charset="0"/>
              </a:rPr>
              <a:t>cnt</a:t>
            </a:r>
            <a:endParaRPr lang="en-US"/>
          </a:p>
        </p:txBody>
      </p:sp>
      <p:sp>
        <p:nvSpPr>
          <p:cNvPr id="48617" name="Text Box 489"/>
          <p:cNvSpPr txBox="1">
            <a:spLocks noChangeArrowheads="1"/>
          </p:cNvSpPr>
          <p:nvPr/>
        </p:nvSpPr>
        <p:spPr bwMode="auto">
          <a:xfrm>
            <a:off x="-38100" y="1949450"/>
            <a:ext cx="9413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/>
              <a:t>Critical section wrt </a:t>
            </a:r>
            <a:r>
              <a:rPr lang="en-US">
                <a:latin typeface="Courier New" charset="0"/>
              </a:rPr>
              <a:t>cnt</a:t>
            </a:r>
            <a:endParaRPr lang="en-US"/>
          </a:p>
        </p:txBody>
      </p:sp>
      <p:sp>
        <p:nvSpPr>
          <p:cNvPr id="48626" name="Line 498"/>
          <p:cNvSpPr>
            <a:spLocks noChangeShapeType="1"/>
          </p:cNvSpPr>
          <p:nvPr/>
        </p:nvSpPr>
        <p:spPr bwMode="auto">
          <a:xfrm>
            <a:off x="3479800" y="2692400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27" name="Line 499"/>
          <p:cNvSpPr>
            <a:spLocks noChangeShapeType="1"/>
          </p:cNvSpPr>
          <p:nvPr/>
        </p:nvSpPr>
        <p:spPr bwMode="auto">
          <a:xfrm>
            <a:off x="1336675" y="1985963"/>
            <a:ext cx="6492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28" name="Line 500"/>
          <p:cNvSpPr>
            <a:spLocks noChangeShapeType="1"/>
          </p:cNvSpPr>
          <p:nvPr/>
        </p:nvSpPr>
        <p:spPr bwMode="auto">
          <a:xfrm>
            <a:off x="4178300" y="2686050"/>
            <a:ext cx="63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29" name="Line 501"/>
          <p:cNvSpPr>
            <a:spLocks noChangeShapeType="1"/>
          </p:cNvSpPr>
          <p:nvPr/>
        </p:nvSpPr>
        <p:spPr bwMode="auto">
          <a:xfrm flipV="1">
            <a:off x="4852988" y="2019300"/>
            <a:ext cx="1587" cy="628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30" name="Line 502"/>
          <p:cNvSpPr>
            <a:spLocks noChangeShapeType="1"/>
          </p:cNvSpPr>
          <p:nvPr/>
        </p:nvSpPr>
        <p:spPr bwMode="auto">
          <a:xfrm flipV="1">
            <a:off x="2757488" y="1295400"/>
            <a:ext cx="709612" cy="4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31" name="Line 503"/>
          <p:cNvSpPr>
            <a:spLocks noChangeShapeType="1"/>
          </p:cNvSpPr>
          <p:nvPr/>
        </p:nvSpPr>
        <p:spPr bwMode="auto">
          <a:xfrm flipH="1" flipV="1">
            <a:off x="3446463" y="565150"/>
            <a:ext cx="6350" cy="706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20732</TotalTime>
  <Pages>20</Pages>
  <Words>28</Words>
  <Application>Microsoft Macintosh PowerPoint</Application>
  <PresentationFormat>Letter Paper (8.5x11 in)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Helvetica</vt:lpstr>
      <vt:lpstr>Century Gothic</vt:lpstr>
      <vt:lpstr>Times New Roman</vt:lpstr>
      <vt:lpstr>Courier New</vt:lpstr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334</cp:revision>
  <cp:lastPrinted>2001-07-13T15:02:21Z</cp:lastPrinted>
  <dcterms:created xsi:type="dcterms:W3CDTF">1998-08-11T09:18:51Z</dcterms:created>
  <dcterms:modified xsi:type="dcterms:W3CDTF">2014-09-22T17:49:36Z</dcterms:modified>
</cp:coreProperties>
</file>