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-640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B94E9DD-AD9E-E74B-B3DF-B2D5BA658C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828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9D7D21A-0736-1B42-8A92-B8ABAF871D87}" type="slidenum">
              <a:rPr lang="en-US"/>
              <a:pPr eaLnBrk="1" hangingPunct="1"/>
              <a:t>1</a:t>
            </a:fld>
            <a:endParaRPr lang="en-US"/>
          </a:p>
        </p:txBody>
      </p:sp>
      <p:sp>
        <p:nvSpPr>
          <p:cNvPr id="40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5BFE74-5DFF-6448-B1CE-F18CA40457E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246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6B66B2-09B0-7E44-8ECD-6D4AB8FC51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87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FC2B39-CD88-814E-89A1-CBE613F7CC7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13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71CA1E-E414-FD41-9029-383F0B2902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40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02269C-0421-A342-826D-B472D3022EF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740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B785EB-A261-F747-99B3-7D2E1A20C3D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792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D828FE-B9E3-AC46-A747-E1AC7A875F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460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512267-A2F3-2D48-A20F-DBCA98B6B9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28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46CE9E-9C59-9D45-B9E7-80E1CFB45AE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675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14D271-AB2D-2C49-848C-9C57746D1B7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51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892196-83D2-0A4B-AA55-35B802C79B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91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C0715EF-C239-8B4B-80E0-0A1BACB48B6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4"/>
          <p:cNvSpPr>
            <a:spLocks noChangeArrowheads="1"/>
          </p:cNvSpPr>
          <p:nvPr/>
        </p:nvSpPr>
        <p:spPr bwMode="auto">
          <a:xfrm>
            <a:off x="5578475" y="2717800"/>
            <a:ext cx="762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latin typeface="Times" charset="0"/>
              </a:rPr>
              <a:t>• • •</a:t>
            </a:r>
          </a:p>
        </p:txBody>
      </p:sp>
      <p:sp>
        <p:nvSpPr>
          <p:cNvPr id="2051" name="Rectangle 5"/>
          <p:cNvSpPr>
            <a:spLocks noChangeArrowheads="1"/>
          </p:cNvSpPr>
          <p:nvPr/>
        </p:nvSpPr>
        <p:spPr bwMode="auto">
          <a:xfrm>
            <a:off x="1692275" y="27178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i="1">
                <a:latin typeface="Times" charset="0"/>
              </a:rPr>
              <a:t>b</a:t>
            </a:r>
            <a:r>
              <a:rPr lang="en-US" i="1" baseline="-25000">
                <a:latin typeface="Times" charset="0"/>
              </a:rPr>
              <a:t>m</a:t>
            </a:r>
            <a:endParaRPr lang="en-US" i="1">
              <a:latin typeface="Times" charset="0"/>
            </a:endParaRPr>
          </a:p>
        </p:txBody>
      </p:sp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2073275" y="27178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i="1">
                <a:latin typeface="Times" charset="0"/>
              </a:rPr>
              <a:t>b</a:t>
            </a:r>
            <a:r>
              <a:rPr lang="en-US" i="1" baseline="-25000">
                <a:latin typeface="Times" charset="0"/>
              </a:rPr>
              <a:t>m</a:t>
            </a:r>
            <a:r>
              <a:rPr lang="en-US" baseline="-25000">
                <a:latin typeface="Times" charset="0"/>
              </a:rPr>
              <a:t>–1</a:t>
            </a:r>
            <a:endParaRPr lang="en-US">
              <a:latin typeface="Times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216275" y="27178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i="1">
                <a:latin typeface="Times" charset="0"/>
              </a:rPr>
              <a:t>b</a:t>
            </a:r>
            <a:r>
              <a:rPr lang="en-US" baseline="-25000">
                <a:latin typeface="Times" charset="0"/>
              </a:rPr>
              <a:t>2</a:t>
            </a:r>
            <a:endParaRPr lang="en-US">
              <a:latin typeface="Times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3597275" y="27178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i="1">
                <a:latin typeface="Times" charset="0"/>
              </a:rPr>
              <a:t>b</a:t>
            </a:r>
            <a:r>
              <a:rPr lang="en-US" baseline="-25000">
                <a:latin typeface="Times" charset="0"/>
              </a:rPr>
              <a:t>1</a:t>
            </a:r>
            <a:endParaRPr lang="en-US">
              <a:latin typeface="Times" charset="0"/>
            </a:endParaRP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3978275" y="27178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i="1">
                <a:latin typeface="Times" charset="0"/>
              </a:rPr>
              <a:t>b</a:t>
            </a:r>
            <a:r>
              <a:rPr lang="en-US" baseline="-25000">
                <a:latin typeface="Times" charset="0"/>
              </a:rPr>
              <a:t>0</a:t>
            </a:r>
            <a:endParaRPr lang="en-US">
              <a:latin typeface="Times" charset="0"/>
            </a:endParaRPr>
          </a:p>
        </p:txBody>
      </p:sp>
      <p:sp>
        <p:nvSpPr>
          <p:cNvPr id="2056" name="Rectangle 10"/>
          <p:cNvSpPr>
            <a:spLocks noChangeArrowheads="1"/>
          </p:cNvSpPr>
          <p:nvPr/>
        </p:nvSpPr>
        <p:spPr bwMode="auto">
          <a:xfrm>
            <a:off x="4435475" y="27178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i="1">
                <a:latin typeface="Times" charset="0"/>
              </a:rPr>
              <a:t>b</a:t>
            </a:r>
            <a:r>
              <a:rPr lang="en-US" baseline="-25000">
                <a:latin typeface="Times" charset="0"/>
              </a:rPr>
              <a:t>–1</a:t>
            </a:r>
            <a:endParaRPr lang="en-US" i="1" baseline="-25000">
              <a:latin typeface="Times" charset="0"/>
            </a:endParaRPr>
          </a:p>
        </p:txBody>
      </p:sp>
      <p:sp>
        <p:nvSpPr>
          <p:cNvPr id="2057" name="Rectangle 11"/>
          <p:cNvSpPr>
            <a:spLocks noChangeArrowheads="1"/>
          </p:cNvSpPr>
          <p:nvPr/>
        </p:nvSpPr>
        <p:spPr bwMode="auto">
          <a:xfrm>
            <a:off x="4816475" y="27178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i="1">
                <a:latin typeface="Times" charset="0"/>
              </a:rPr>
              <a:t>b</a:t>
            </a:r>
            <a:r>
              <a:rPr lang="en-US" baseline="-25000">
                <a:latin typeface="Times" charset="0"/>
              </a:rPr>
              <a:t>–2</a:t>
            </a:r>
          </a:p>
        </p:txBody>
      </p:sp>
      <p:sp>
        <p:nvSpPr>
          <p:cNvPr id="2058" name="Rectangle 12"/>
          <p:cNvSpPr>
            <a:spLocks noChangeArrowheads="1"/>
          </p:cNvSpPr>
          <p:nvPr/>
        </p:nvSpPr>
        <p:spPr bwMode="auto">
          <a:xfrm>
            <a:off x="5197475" y="27178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i="1">
                <a:latin typeface="Times" charset="0"/>
              </a:rPr>
              <a:t>b</a:t>
            </a:r>
            <a:r>
              <a:rPr lang="en-US" baseline="-25000">
                <a:latin typeface="Times" charset="0"/>
              </a:rPr>
              <a:t>–3</a:t>
            </a:r>
          </a:p>
        </p:txBody>
      </p:sp>
      <p:sp>
        <p:nvSpPr>
          <p:cNvPr id="2059" name="Rectangle 13"/>
          <p:cNvSpPr>
            <a:spLocks noChangeArrowheads="1"/>
          </p:cNvSpPr>
          <p:nvPr/>
        </p:nvSpPr>
        <p:spPr bwMode="auto">
          <a:xfrm>
            <a:off x="6172200" y="2717800"/>
            <a:ext cx="6096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i="1">
                <a:latin typeface="Times" charset="0"/>
              </a:rPr>
              <a:t>b</a:t>
            </a:r>
            <a:r>
              <a:rPr lang="en-US" baseline="-25000">
                <a:latin typeface="Times" charset="0"/>
              </a:rPr>
              <a:t>–</a:t>
            </a:r>
            <a:r>
              <a:rPr lang="en-US" i="1" baseline="-25000">
                <a:latin typeface="Times" charset="0"/>
              </a:rPr>
              <a:t>n</a:t>
            </a:r>
            <a:r>
              <a:rPr lang="en-US" baseline="-25000">
                <a:latin typeface="Times" charset="0"/>
              </a:rPr>
              <a:t>+1</a:t>
            </a:r>
          </a:p>
        </p:txBody>
      </p:sp>
      <p:sp>
        <p:nvSpPr>
          <p:cNvPr id="2060" name="Rectangle 15"/>
          <p:cNvSpPr>
            <a:spLocks noChangeArrowheads="1"/>
          </p:cNvSpPr>
          <p:nvPr/>
        </p:nvSpPr>
        <p:spPr bwMode="auto">
          <a:xfrm>
            <a:off x="2454275" y="2717800"/>
            <a:ext cx="762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latin typeface="Times" charset="0"/>
              </a:rPr>
              <a:t>• • •</a:t>
            </a:r>
          </a:p>
        </p:txBody>
      </p:sp>
      <p:sp>
        <p:nvSpPr>
          <p:cNvPr id="2061" name="Rectangle 16"/>
          <p:cNvSpPr>
            <a:spLocks noChangeArrowheads="1"/>
          </p:cNvSpPr>
          <p:nvPr/>
        </p:nvSpPr>
        <p:spPr bwMode="auto">
          <a:xfrm>
            <a:off x="4359275" y="2717800"/>
            <a:ext cx="762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Times" charset="0"/>
              </a:rPr>
              <a:t>.</a:t>
            </a:r>
            <a:endParaRPr lang="en-US">
              <a:latin typeface="Times" charset="0"/>
            </a:endParaRPr>
          </a:p>
        </p:txBody>
      </p:sp>
      <p:sp>
        <p:nvSpPr>
          <p:cNvPr id="2062" name="Text Box 17"/>
          <p:cNvSpPr txBox="1">
            <a:spLocks noChangeArrowheads="1"/>
          </p:cNvSpPr>
          <p:nvPr/>
        </p:nvSpPr>
        <p:spPr bwMode="auto">
          <a:xfrm>
            <a:off x="4343400" y="24384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>
                <a:latin typeface="Times" charset="0"/>
              </a:rPr>
              <a:t>1</a:t>
            </a:r>
          </a:p>
        </p:txBody>
      </p:sp>
      <p:sp>
        <p:nvSpPr>
          <p:cNvPr id="2063" name="Text Box 18"/>
          <p:cNvSpPr txBox="1">
            <a:spLocks noChangeArrowheads="1"/>
          </p:cNvSpPr>
          <p:nvPr/>
        </p:nvSpPr>
        <p:spPr bwMode="auto">
          <a:xfrm>
            <a:off x="4343400" y="21336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>
                <a:latin typeface="Times" charset="0"/>
              </a:rPr>
              <a:t>2</a:t>
            </a:r>
          </a:p>
        </p:txBody>
      </p:sp>
      <p:sp>
        <p:nvSpPr>
          <p:cNvPr id="2064" name="Text Box 19"/>
          <p:cNvSpPr txBox="1">
            <a:spLocks noChangeArrowheads="1"/>
          </p:cNvSpPr>
          <p:nvPr/>
        </p:nvSpPr>
        <p:spPr bwMode="auto">
          <a:xfrm>
            <a:off x="4343400" y="18288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>
                <a:latin typeface="Times" charset="0"/>
              </a:rPr>
              <a:t>4</a:t>
            </a:r>
          </a:p>
        </p:txBody>
      </p:sp>
      <p:sp>
        <p:nvSpPr>
          <p:cNvPr id="2065" name="Text Box 20"/>
          <p:cNvSpPr txBox="1">
            <a:spLocks noChangeArrowheads="1"/>
          </p:cNvSpPr>
          <p:nvPr/>
        </p:nvSpPr>
        <p:spPr bwMode="auto">
          <a:xfrm>
            <a:off x="4343400" y="1244600"/>
            <a:ext cx="5603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>
                <a:latin typeface="Times" charset="0"/>
              </a:rPr>
              <a:t>2</a:t>
            </a:r>
            <a:r>
              <a:rPr lang="en-US" i="1" baseline="30000">
                <a:latin typeface="Times" charset="0"/>
              </a:rPr>
              <a:t>m</a:t>
            </a:r>
            <a:r>
              <a:rPr lang="en-US" baseline="30000">
                <a:latin typeface="Times" charset="0"/>
              </a:rPr>
              <a:t>–1</a:t>
            </a:r>
            <a:endParaRPr lang="en-US" baseline="-25000">
              <a:latin typeface="Times" charset="0"/>
            </a:endParaRPr>
          </a:p>
        </p:txBody>
      </p:sp>
      <p:sp>
        <p:nvSpPr>
          <p:cNvPr id="2066" name="Text Box 21"/>
          <p:cNvSpPr txBox="1">
            <a:spLocks noChangeArrowheads="1"/>
          </p:cNvSpPr>
          <p:nvPr/>
        </p:nvSpPr>
        <p:spPr bwMode="auto">
          <a:xfrm>
            <a:off x="4343400" y="914400"/>
            <a:ext cx="4079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>
                <a:latin typeface="Times" charset="0"/>
              </a:rPr>
              <a:t>2</a:t>
            </a:r>
            <a:r>
              <a:rPr lang="en-US" i="1" baseline="30000">
                <a:latin typeface="Times" charset="0"/>
              </a:rPr>
              <a:t>m</a:t>
            </a:r>
            <a:endParaRPr lang="en-US" baseline="-25000">
              <a:latin typeface="Times" charset="0"/>
            </a:endParaRPr>
          </a:p>
        </p:txBody>
      </p:sp>
      <p:sp>
        <p:nvSpPr>
          <p:cNvPr id="2067" name="Freeform 22"/>
          <p:cNvSpPr>
            <a:spLocks/>
          </p:cNvSpPr>
          <p:nvPr/>
        </p:nvSpPr>
        <p:spPr bwMode="auto">
          <a:xfrm>
            <a:off x="4114800" y="2641600"/>
            <a:ext cx="244475" cy="177800"/>
          </a:xfrm>
          <a:custGeom>
            <a:avLst/>
            <a:gdLst>
              <a:gd name="T0" fmla="*/ 244475 w 144"/>
              <a:gd name="T1" fmla="*/ 0 h 96"/>
              <a:gd name="T2" fmla="*/ 0 w 144"/>
              <a:gd name="T3" fmla="*/ 0 h 96"/>
              <a:gd name="T4" fmla="*/ 0 w 144"/>
              <a:gd name="T5" fmla="*/ 177800 h 96"/>
              <a:gd name="T6" fmla="*/ 0 60000 65536"/>
              <a:gd name="T7" fmla="*/ 0 60000 65536"/>
              <a:gd name="T8" fmla="*/ 0 60000 65536"/>
              <a:gd name="T9" fmla="*/ 0 w 144"/>
              <a:gd name="T10" fmla="*/ 0 h 96"/>
              <a:gd name="T11" fmla="*/ 144 w 144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96">
                <a:moveTo>
                  <a:pt x="144" y="0"/>
                </a:moveTo>
                <a:lnTo>
                  <a:pt x="0" y="0"/>
                </a:lnTo>
                <a:lnTo>
                  <a:pt x="0" y="96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8" name="Freeform 23"/>
          <p:cNvSpPr>
            <a:spLocks/>
          </p:cNvSpPr>
          <p:nvPr/>
        </p:nvSpPr>
        <p:spPr bwMode="auto">
          <a:xfrm>
            <a:off x="3733800" y="2362200"/>
            <a:ext cx="609600" cy="457200"/>
          </a:xfrm>
          <a:custGeom>
            <a:avLst/>
            <a:gdLst>
              <a:gd name="T0" fmla="*/ 609600 w 144"/>
              <a:gd name="T1" fmla="*/ 0 h 96"/>
              <a:gd name="T2" fmla="*/ 0 w 144"/>
              <a:gd name="T3" fmla="*/ 0 h 96"/>
              <a:gd name="T4" fmla="*/ 0 w 144"/>
              <a:gd name="T5" fmla="*/ 457200 h 96"/>
              <a:gd name="T6" fmla="*/ 0 60000 65536"/>
              <a:gd name="T7" fmla="*/ 0 60000 65536"/>
              <a:gd name="T8" fmla="*/ 0 60000 65536"/>
              <a:gd name="T9" fmla="*/ 0 w 144"/>
              <a:gd name="T10" fmla="*/ 0 h 96"/>
              <a:gd name="T11" fmla="*/ 144 w 144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96">
                <a:moveTo>
                  <a:pt x="144" y="0"/>
                </a:moveTo>
                <a:lnTo>
                  <a:pt x="0" y="0"/>
                </a:lnTo>
                <a:lnTo>
                  <a:pt x="0" y="96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9" name="Freeform 24"/>
          <p:cNvSpPr>
            <a:spLocks/>
          </p:cNvSpPr>
          <p:nvPr/>
        </p:nvSpPr>
        <p:spPr bwMode="auto">
          <a:xfrm>
            <a:off x="3352800" y="2082800"/>
            <a:ext cx="974725" cy="736600"/>
          </a:xfrm>
          <a:custGeom>
            <a:avLst/>
            <a:gdLst>
              <a:gd name="T0" fmla="*/ 974725 w 144"/>
              <a:gd name="T1" fmla="*/ 0 h 96"/>
              <a:gd name="T2" fmla="*/ 0 w 144"/>
              <a:gd name="T3" fmla="*/ 0 h 96"/>
              <a:gd name="T4" fmla="*/ 0 w 144"/>
              <a:gd name="T5" fmla="*/ 736600 h 96"/>
              <a:gd name="T6" fmla="*/ 0 60000 65536"/>
              <a:gd name="T7" fmla="*/ 0 60000 65536"/>
              <a:gd name="T8" fmla="*/ 0 60000 65536"/>
              <a:gd name="T9" fmla="*/ 0 w 144"/>
              <a:gd name="T10" fmla="*/ 0 h 96"/>
              <a:gd name="T11" fmla="*/ 144 w 144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96">
                <a:moveTo>
                  <a:pt x="144" y="0"/>
                </a:moveTo>
                <a:lnTo>
                  <a:pt x="0" y="0"/>
                </a:lnTo>
                <a:lnTo>
                  <a:pt x="0" y="96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0" name="Freeform 25"/>
          <p:cNvSpPr>
            <a:spLocks/>
          </p:cNvSpPr>
          <p:nvPr/>
        </p:nvSpPr>
        <p:spPr bwMode="auto">
          <a:xfrm>
            <a:off x="2133600" y="1447800"/>
            <a:ext cx="2209800" cy="1371600"/>
          </a:xfrm>
          <a:custGeom>
            <a:avLst/>
            <a:gdLst>
              <a:gd name="T0" fmla="*/ 2209800 w 144"/>
              <a:gd name="T1" fmla="*/ 0 h 96"/>
              <a:gd name="T2" fmla="*/ 0 w 144"/>
              <a:gd name="T3" fmla="*/ 0 h 96"/>
              <a:gd name="T4" fmla="*/ 0 w 144"/>
              <a:gd name="T5" fmla="*/ 1371600 h 96"/>
              <a:gd name="T6" fmla="*/ 0 60000 65536"/>
              <a:gd name="T7" fmla="*/ 0 60000 65536"/>
              <a:gd name="T8" fmla="*/ 0 60000 65536"/>
              <a:gd name="T9" fmla="*/ 0 w 144"/>
              <a:gd name="T10" fmla="*/ 0 h 96"/>
              <a:gd name="T11" fmla="*/ 144 w 144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96">
                <a:moveTo>
                  <a:pt x="144" y="0"/>
                </a:moveTo>
                <a:lnTo>
                  <a:pt x="0" y="0"/>
                </a:lnTo>
                <a:lnTo>
                  <a:pt x="0" y="96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1" name="Freeform 26"/>
          <p:cNvSpPr>
            <a:spLocks/>
          </p:cNvSpPr>
          <p:nvPr/>
        </p:nvSpPr>
        <p:spPr bwMode="auto">
          <a:xfrm>
            <a:off x="1828800" y="1143000"/>
            <a:ext cx="2514600" cy="1676400"/>
          </a:xfrm>
          <a:custGeom>
            <a:avLst/>
            <a:gdLst>
              <a:gd name="T0" fmla="*/ 2514600 w 144"/>
              <a:gd name="T1" fmla="*/ 0 h 96"/>
              <a:gd name="T2" fmla="*/ 0 w 144"/>
              <a:gd name="T3" fmla="*/ 0 h 96"/>
              <a:gd name="T4" fmla="*/ 0 w 144"/>
              <a:gd name="T5" fmla="*/ 1676400 h 96"/>
              <a:gd name="T6" fmla="*/ 0 60000 65536"/>
              <a:gd name="T7" fmla="*/ 0 60000 65536"/>
              <a:gd name="T8" fmla="*/ 0 60000 65536"/>
              <a:gd name="T9" fmla="*/ 0 w 144"/>
              <a:gd name="T10" fmla="*/ 0 h 96"/>
              <a:gd name="T11" fmla="*/ 144 w 144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96">
                <a:moveTo>
                  <a:pt x="144" y="0"/>
                </a:moveTo>
                <a:lnTo>
                  <a:pt x="0" y="0"/>
                </a:lnTo>
                <a:lnTo>
                  <a:pt x="0" y="96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2" name="Rectangle 27"/>
          <p:cNvSpPr>
            <a:spLocks noChangeArrowheads="1"/>
          </p:cNvSpPr>
          <p:nvPr/>
        </p:nvSpPr>
        <p:spPr bwMode="auto">
          <a:xfrm>
            <a:off x="2454275" y="1981200"/>
            <a:ext cx="762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latin typeface="Times" charset="0"/>
              </a:rPr>
              <a:t>• • •</a:t>
            </a:r>
          </a:p>
        </p:txBody>
      </p:sp>
      <p:sp>
        <p:nvSpPr>
          <p:cNvPr id="2073" name="Freeform 28"/>
          <p:cNvSpPr>
            <a:spLocks/>
          </p:cNvSpPr>
          <p:nvPr/>
        </p:nvSpPr>
        <p:spPr bwMode="auto">
          <a:xfrm rot="10800000">
            <a:off x="4341813" y="3198813"/>
            <a:ext cx="244475" cy="177800"/>
          </a:xfrm>
          <a:custGeom>
            <a:avLst/>
            <a:gdLst>
              <a:gd name="T0" fmla="*/ 244475 w 144"/>
              <a:gd name="T1" fmla="*/ 0 h 96"/>
              <a:gd name="T2" fmla="*/ 0 w 144"/>
              <a:gd name="T3" fmla="*/ 0 h 96"/>
              <a:gd name="T4" fmla="*/ 0 w 144"/>
              <a:gd name="T5" fmla="*/ 177800 h 96"/>
              <a:gd name="T6" fmla="*/ 0 60000 65536"/>
              <a:gd name="T7" fmla="*/ 0 60000 65536"/>
              <a:gd name="T8" fmla="*/ 0 60000 65536"/>
              <a:gd name="T9" fmla="*/ 0 w 144"/>
              <a:gd name="T10" fmla="*/ 0 h 96"/>
              <a:gd name="T11" fmla="*/ 144 w 144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96">
                <a:moveTo>
                  <a:pt x="144" y="0"/>
                </a:moveTo>
                <a:lnTo>
                  <a:pt x="0" y="0"/>
                </a:lnTo>
                <a:lnTo>
                  <a:pt x="0" y="96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4" name="Freeform 29"/>
          <p:cNvSpPr>
            <a:spLocks/>
          </p:cNvSpPr>
          <p:nvPr/>
        </p:nvSpPr>
        <p:spPr bwMode="auto">
          <a:xfrm rot="10800000">
            <a:off x="4357688" y="3198813"/>
            <a:ext cx="609600" cy="457200"/>
          </a:xfrm>
          <a:custGeom>
            <a:avLst/>
            <a:gdLst>
              <a:gd name="T0" fmla="*/ 609600 w 144"/>
              <a:gd name="T1" fmla="*/ 0 h 96"/>
              <a:gd name="T2" fmla="*/ 0 w 144"/>
              <a:gd name="T3" fmla="*/ 0 h 96"/>
              <a:gd name="T4" fmla="*/ 0 w 144"/>
              <a:gd name="T5" fmla="*/ 457200 h 96"/>
              <a:gd name="T6" fmla="*/ 0 60000 65536"/>
              <a:gd name="T7" fmla="*/ 0 60000 65536"/>
              <a:gd name="T8" fmla="*/ 0 60000 65536"/>
              <a:gd name="T9" fmla="*/ 0 w 144"/>
              <a:gd name="T10" fmla="*/ 0 h 96"/>
              <a:gd name="T11" fmla="*/ 144 w 144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96">
                <a:moveTo>
                  <a:pt x="144" y="0"/>
                </a:moveTo>
                <a:lnTo>
                  <a:pt x="0" y="0"/>
                </a:lnTo>
                <a:lnTo>
                  <a:pt x="0" y="96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5" name="Freeform 30"/>
          <p:cNvSpPr>
            <a:spLocks/>
          </p:cNvSpPr>
          <p:nvPr/>
        </p:nvSpPr>
        <p:spPr bwMode="auto">
          <a:xfrm rot="10800000">
            <a:off x="4373563" y="3198813"/>
            <a:ext cx="974725" cy="736600"/>
          </a:xfrm>
          <a:custGeom>
            <a:avLst/>
            <a:gdLst>
              <a:gd name="T0" fmla="*/ 974725 w 144"/>
              <a:gd name="T1" fmla="*/ 0 h 96"/>
              <a:gd name="T2" fmla="*/ 0 w 144"/>
              <a:gd name="T3" fmla="*/ 0 h 96"/>
              <a:gd name="T4" fmla="*/ 0 w 144"/>
              <a:gd name="T5" fmla="*/ 736600 h 96"/>
              <a:gd name="T6" fmla="*/ 0 60000 65536"/>
              <a:gd name="T7" fmla="*/ 0 60000 65536"/>
              <a:gd name="T8" fmla="*/ 0 60000 65536"/>
              <a:gd name="T9" fmla="*/ 0 w 144"/>
              <a:gd name="T10" fmla="*/ 0 h 96"/>
              <a:gd name="T11" fmla="*/ 144 w 144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96">
                <a:moveTo>
                  <a:pt x="144" y="0"/>
                </a:moveTo>
                <a:lnTo>
                  <a:pt x="0" y="0"/>
                </a:lnTo>
                <a:lnTo>
                  <a:pt x="0" y="96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6" name="Freeform 31"/>
          <p:cNvSpPr>
            <a:spLocks/>
          </p:cNvSpPr>
          <p:nvPr/>
        </p:nvSpPr>
        <p:spPr bwMode="auto">
          <a:xfrm rot="10800000">
            <a:off x="4357688" y="3198813"/>
            <a:ext cx="2209800" cy="1371600"/>
          </a:xfrm>
          <a:custGeom>
            <a:avLst/>
            <a:gdLst>
              <a:gd name="T0" fmla="*/ 2209800 w 144"/>
              <a:gd name="T1" fmla="*/ 0 h 96"/>
              <a:gd name="T2" fmla="*/ 0 w 144"/>
              <a:gd name="T3" fmla="*/ 0 h 96"/>
              <a:gd name="T4" fmla="*/ 0 w 144"/>
              <a:gd name="T5" fmla="*/ 1371600 h 96"/>
              <a:gd name="T6" fmla="*/ 0 60000 65536"/>
              <a:gd name="T7" fmla="*/ 0 60000 65536"/>
              <a:gd name="T8" fmla="*/ 0 60000 65536"/>
              <a:gd name="T9" fmla="*/ 0 w 144"/>
              <a:gd name="T10" fmla="*/ 0 h 96"/>
              <a:gd name="T11" fmla="*/ 144 w 144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96">
                <a:moveTo>
                  <a:pt x="144" y="0"/>
                </a:moveTo>
                <a:lnTo>
                  <a:pt x="0" y="0"/>
                </a:lnTo>
                <a:lnTo>
                  <a:pt x="0" y="96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7" name="Rectangle 32"/>
          <p:cNvSpPr>
            <a:spLocks noChangeArrowheads="1"/>
          </p:cNvSpPr>
          <p:nvPr/>
        </p:nvSpPr>
        <p:spPr bwMode="auto">
          <a:xfrm rot="10800000">
            <a:off x="5484813" y="3503613"/>
            <a:ext cx="762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latin typeface="Times" charset="0"/>
              </a:rPr>
              <a:t>• • •</a:t>
            </a:r>
          </a:p>
        </p:txBody>
      </p:sp>
      <p:sp>
        <p:nvSpPr>
          <p:cNvPr id="2078" name="Text Box 33"/>
          <p:cNvSpPr txBox="1">
            <a:spLocks noChangeArrowheads="1"/>
          </p:cNvSpPr>
          <p:nvPr/>
        </p:nvSpPr>
        <p:spPr bwMode="auto">
          <a:xfrm>
            <a:off x="3860800" y="3200400"/>
            <a:ext cx="476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/>
            <a:r>
              <a:rPr lang="en-US">
                <a:latin typeface="Times" charset="0"/>
              </a:rPr>
              <a:t>1/2</a:t>
            </a:r>
          </a:p>
        </p:txBody>
      </p:sp>
      <p:sp>
        <p:nvSpPr>
          <p:cNvPr id="2079" name="Text Box 34"/>
          <p:cNvSpPr txBox="1">
            <a:spLocks noChangeArrowheads="1"/>
          </p:cNvSpPr>
          <p:nvPr/>
        </p:nvSpPr>
        <p:spPr bwMode="auto">
          <a:xfrm>
            <a:off x="3867150" y="3505200"/>
            <a:ext cx="476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/>
            <a:r>
              <a:rPr lang="en-US">
                <a:latin typeface="Times" charset="0"/>
              </a:rPr>
              <a:t>1/4</a:t>
            </a:r>
          </a:p>
        </p:txBody>
      </p:sp>
      <p:sp>
        <p:nvSpPr>
          <p:cNvPr id="2080" name="Text Box 35"/>
          <p:cNvSpPr txBox="1">
            <a:spLocks noChangeArrowheads="1"/>
          </p:cNvSpPr>
          <p:nvPr/>
        </p:nvSpPr>
        <p:spPr bwMode="auto">
          <a:xfrm>
            <a:off x="3867150" y="3824288"/>
            <a:ext cx="476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/>
            <a:r>
              <a:rPr lang="en-US">
                <a:latin typeface="Times" charset="0"/>
              </a:rPr>
              <a:t>1/8</a:t>
            </a:r>
          </a:p>
        </p:txBody>
      </p:sp>
      <p:sp>
        <p:nvSpPr>
          <p:cNvPr id="2081" name="Text Box 36"/>
          <p:cNvSpPr txBox="1">
            <a:spLocks noChangeArrowheads="1"/>
          </p:cNvSpPr>
          <p:nvPr/>
        </p:nvSpPr>
        <p:spPr bwMode="auto">
          <a:xfrm>
            <a:off x="3657600" y="4419600"/>
            <a:ext cx="704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/>
            <a:r>
              <a:rPr lang="en-US">
                <a:latin typeface="Times" charset="0"/>
              </a:rPr>
              <a:t>1/2</a:t>
            </a:r>
            <a:r>
              <a:rPr lang="en-US" i="1" baseline="30000">
                <a:latin typeface="Times" charset="0"/>
              </a:rPr>
              <a:t>n–1</a:t>
            </a:r>
          </a:p>
        </p:txBody>
      </p:sp>
      <p:sp>
        <p:nvSpPr>
          <p:cNvPr id="2082" name="Rectangle 37"/>
          <p:cNvSpPr>
            <a:spLocks noChangeArrowheads="1"/>
          </p:cNvSpPr>
          <p:nvPr/>
        </p:nvSpPr>
        <p:spPr bwMode="auto">
          <a:xfrm>
            <a:off x="6705600" y="27432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i="1">
                <a:latin typeface="Times" charset="0"/>
              </a:rPr>
              <a:t>b</a:t>
            </a:r>
            <a:r>
              <a:rPr lang="en-US" baseline="-25000">
                <a:latin typeface="Times" charset="0"/>
              </a:rPr>
              <a:t>–</a:t>
            </a:r>
            <a:r>
              <a:rPr lang="en-US" i="1" baseline="-25000">
                <a:latin typeface="Times" charset="0"/>
              </a:rPr>
              <a:t>n</a:t>
            </a:r>
            <a:endParaRPr lang="en-US" baseline="-25000">
              <a:latin typeface="Times" charset="0"/>
            </a:endParaRPr>
          </a:p>
        </p:txBody>
      </p:sp>
      <p:sp>
        <p:nvSpPr>
          <p:cNvPr id="2083" name="Freeform 38"/>
          <p:cNvSpPr>
            <a:spLocks/>
          </p:cNvSpPr>
          <p:nvPr/>
        </p:nvSpPr>
        <p:spPr bwMode="auto">
          <a:xfrm rot="10800000">
            <a:off x="4343400" y="3200400"/>
            <a:ext cx="2514600" cy="1655763"/>
          </a:xfrm>
          <a:custGeom>
            <a:avLst/>
            <a:gdLst>
              <a:gd name="T0" fmla="*/ 2514600 w 144"/>
              <a:gd name="T1" fmla="*/ 0 h 96"/>
              <a:gd name="T2" fmla="*/ 0 w 144"/>
              <a:gd name="T3" fmla="*/ 0 h 96"/>
              <a:gd name="T4" fmla="*/ 0 w 144"/>
              <a:gd name="T5" fmla="*/ 1655763 h 96"/>
              <a:gd name="T6" fmla="*/ 0 60000 65536"/>
              <a:gd name="T7" fmla="*/ 0 60000 65536"/>
              <a:gd name="T8" fmla="*/ 0 60000 65536"/>
              <a:gd name="T9" fmla="*/ 0 w 144"/>
              <a:gd name="T10" fmla="*/ 0 h 96"/>
              <a:gd name="T11" fmla="*/ 144 w 144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96">
                <a:moveTo>
                  <a:pt x="144" y="0"/>
                </a:moveTo>
                <a:lnTo>
                  <a:pt x="0" y="0"/>
                </a:lnTo>
                <a:lnTo>
                  <a:pt x="0" y="96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4" name="Text Box 39"/>
          <p:cNvSpPr txBox="1">
            <a:spLocks noChangeArrowheads="1"/>
          </p:cNvSpPr>
          <p:nvPr/>
        </p:nvSpPr>
        <p:spPr bwMode="auto">
          <a:xfrm>
            <a:off x="3790950" y="4738688"/>
            <a:ext cx="552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/>
            <a:r>
              <a:rPr lang="en-US">
                <a:latin typeface="Times" charset="0"/>
              </a:rPr>
              <a:t>1/2</a:t>
            </a:r>
            <a:r>
              <a:rPr lang="en-US" i="1" baseline="30000">
                <a:latin typeface="Times" charset="0"/>
              </a:rPr>
              <a:t>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62</Words>
  <Application>Microsoft Macintosh PowerPoint</Application>
  <PresentationFormat>On-screen Show (4:3)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Times</vt:lpstr>
      <vt:lpstr>Default Design</vt:lpstr>
      <vt:lpstr>PowerPoint Presentation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Bryant</dc:creator>
  <cp:lastModifiedBy>Randy Bryant</cp:lastModifiedBy>
  <cp:revision>6</cp:revision>
  <dcterms:created xsi:type="dcterms:W3CDTF">2008-10-10T13:05:20Z</dcterms:created>
  <dcterms:modified xsi:type="dcterms:W3CDTF">2014-08-05T23:39:40Z</dcterms:modified>
</cp:coreProperties>
</file>