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0099"/>
    <a:srgbClr val="003399"/>
    <a:srgbClr val="0000FF"/>
    <a:srgbClr val="0033CC"/>
    <a:srgbClr val="0066CC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696" y="984"/>
      </p:cViewPr>
      <p:guideLst>
        <p:guide orient="horz" pos="624"/>
        <p:guide pos="1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F34DC394-9654-E54C-847B-60DB03140A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1725" y="706438"/>
            <a:ext cx="4705350" cy="3529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0563" y="4470400"/>
            <a:ext cx="5527675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9213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939213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05C334-49DA-284A-9DFD-7B53B47402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A0CCC-6B5A-5A46-B93E-C343EBE9E582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A323E-5D47-A149-A61E-D481650E25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11A14-64DE-924D-AD0F-76D2F255C4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273E6-9C22-CD4A-9C76-31DECBBA26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A21E1-DE1D-6441-9DBD-2B1E330E25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8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35F08-3F7C-794E-9997-7E84773627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357AE-0F65-7840-AC32-655F497AE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37292-15B2-194B-A770-477D2CA6C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D8A58-AC1C-8E4D-BEEC-1DD73722B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2294E-66D3-C147-ACCD-122696BACF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02E0A-7392-E841-B721-1E47F53EE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2B569-1DBB-8A47-AE7A-9FDA920AF5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4D8526-E6E8-0B48-8BF5-A68BFD9AE9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Freeform 53"/>
          <p:cNvSpPr>
            <a:spLocks/>
          </p:cNvSpPr>
          <p:nvPr/>
        </p:nvSpPr>
        <p:spPr bwMode="auto">
          <a:xfrm flipV="1">
            <a:off x="6445250" y="1905000"/>
            <a:ext cx="952500" cy="1447800"/>
          </a:xfrm>
          <a:custGeom>
            <a:avLst/>
            <a:gdLst>
              <a:gd name="T0" fmla="*/ 0 w 600"/>
              <a:gd name="T1" fmla="*/ 846 h 846"/>
              <a:gd name="T2" fmla="*/ 240 w 600"/>
              <a:gd name="T3" fmla="*/ 846 h 846"/>
              <a:gd name="T4" fmla="*/ 384 w 600"/>
              <a:gd name="T5" fmla="*/ 3 h 846"/>
              <a:gd name="T6" fmla="*/ 600 w 600"/>
              <a:gd name="T7" fmla="*/ 0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846">
                <a:moveTo>
                  <a:pt x="0" y="846"/>
                </a:moveTo>
                <a:lnTo>
                  <a:pt x="240" y="846"/>
                </a:lnTo>
                <a:lnTo>
                  <a:pt x="384" y="3"/>
                </a:lnTo>
                <a:lnTo>
                  <a:pt x="600" y="0"/>
                </a:lnTo>
              </a:path>
            </a:pathLst>
          </a:custGeom>
          <a:noFill/>
          <a:ln w="228600" cap="rnd" cmpd="sng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Freeform 54"/>
          <p:cNvSpPr>
            <a:spLocks/>
          </p:cNvSpPr>
          <p:nvPr/>
        </p:nvSpPr>
        <p:spPr bwMode="auto">
          <a:xfrm flipV="1">
            <a:off x="7359650" y="3124200"/>
            <a:ext cx="228600" cy="457200"/>
          </a:xfrm>
          <a:custGeom>
            <a:avLst/>
            <a:gdLst>
              <a:gd name="T0" fmla="*/ 0 w 144"/>
              <a:gd name="T1" fmla="*/ 0 h 288"/>
              <a:gd name="T2" fmla="*/ 0 w 144"/>
              <a:gd name="T3" fmla="*/ 288 h 288"/>
              <a:gd name="T4" fmla="*/ 144 w 144"/>
              <a:gd name="T5" fmla="*/ 144 h 288"/>
              <a:gd name="T6" fmla="*/ 0 w 144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88">
                <a:moveTo>
                  <a:pt x="0" y="0"/>
                </a:moveTo>
                <a:lnTo>
                  <a:pt x="0" y="288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1C1C1C"/>
          </a:soli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 flipV="1">
            <a:off x="5956300" y="1790700"/>
            <a:ext cx="520700" cy="228600"/>
          </a:xfrm>
          <a:prstGeom prst="rect">
            <a:avLst/>
          </a:prstGeom>
          <a:solidFill>
            <a:srgbClr val="1C1C1C"/>
          </a:solidFill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5894388" y="29178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5894388" y="22320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5894388" y="15462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7640638" y="2244725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7577138" y="29178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577138" y="22320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181600" y="2743200"/>
            <a:ext cx="29815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0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5181600" y="3429000"/>
            <a:ext cx="70857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–2</a:t>
            </a:r>
            <a:r>
              <a:rPr lang="en-US" sz="1800" i="1" baseline="30000">
                <a:latin typeface="+mj-lt"/>
              </a:rPr>
              <a:t>w </a:t>
            </a:r>
            <a:r>
              <a:rPr lang="en-US" sz="1800" baseline="30000">
                <a:latin typeface="+mj-lt"/>
              </a:rPr>
              <a:t>–1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5181600" y="1371600"/>
            <a:ext cx="5309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+2</a:t>
            </a:r>
            <a:r>
              <a:rPr lang="en-US" sz="1800" i="1" baseline="30000">
                <a:latin typeface="+mj-lt"/>
              </a:rPr>
              <a:t>w</a:t>
            </a:r>
            <a:endParaRPr lang="en-US" sz="1800">
              <a:latin typeface="+mj-lt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5894388" y="42894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5894388" y="36036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5894388" y="29178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7640638" y="2930525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7577138" y="36036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7577138" y="2917825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6034088" y="1527175"/>
            <a:ext cx="15097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latin typeface="Helvetica" charset="0"/>
              </a:rPr>
              <a:t>Positive overflow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6019800" y="4008438"/>
            <a:ext cx="1587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latin typeface="Helvetica" charset="0"/>
              </a:rPr>
              <a:t>Negative overflow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5181600" y="4114800"/>
            <a:ext cx="51621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–2</a:t>
            </a:r>
            <a:r>
              <a:rPr lang="en-US" sz="1800" i="1" baseline="30000">
                <a:latin typeface="+mj-lt"/>
              </a:rPr>
              <a:t>w</a:t>
            </a:r>
            <a:endParaRPr lang="en-US" sz="1800">
              <a:latin typeface="+mj-lt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5181600" y="2057400"/>
            <a:ext cx="7233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+2</a:t>
            </a:r>
            <a:r>
              <a:rPr lang="en-US" sz="1800" i="1" baseline="30000">
                <a:latin typeface="+mj-lt"/>
              </a:rPr>
              <a:t>w </a:t>
            </a:r>
            <a:r>
              <a:rPr lang="en-US" sz="1800" baseline="30000">
                <a:latin typeface="+mj-lt"/>
              </a:rPr>
              <a:t>–1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7702550" y="2743200"/>
            <a:ext cx="29815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0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7702550" y="3429000"/>
            <a:ext cx="70857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–2</a:t>
            </a:r>
            <a:r>
              <a:rPr lang="en-US" sz="1800" i="1" baseline="30000">
                <a:latin typeface="+mj-lt"/>
              </a:rPr>
              <a:t>w </a:t>
            </a:r>
            <a:r>
              <a:rPr lang="en-US" sz="1800" baseline="30000">
                <a:latin typeface="+mj-lt"/>
              </a:rPr>
              <a:t>–1</a:t>
            </a: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7702550" y="2057400"/>
            <a:ext cx="7233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+2</a:t>
            </a:r>
            <a:r>
              <a:rPr lang="en-US" sz="1800" i="1" baseline="30000">
                <a:latin typeface="+mj-lt"/>
              </a:rPr>
              <a:t>w </a:t>
            </a:r>
            <a:r>
              <a:rPr lang="en-US" sz="1800" baseline="30000">
                <a:latin typeface="+mj-lt"/>
              </a:rPr>
              <a:t>–1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5562600" y="1066800"/>
            <a:ext cx="66534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i="1" dirty="0">
                <a:latin typeface="+mj-lt"/>
              </a:rPr>
              <a:t>x</a:t>
            </a:r>
            <a:r>
              <a:rPr lang="en-US" sz="1600" dirty="0">
                <a:latin typeface="+mj-lt"/>
              </a:rPr>
              <a:t> + </a:t>
            </a:r>
            <a:r>
              <a:rPr lang="en-US" sz="1600" i="1" dirty="0">
                <a:latin typeface="+mj-lt"/>
              </a:rPr>
              <a:t>y</a:t>
            </a: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7321550" y="1828800"/>
            <a:ext cx="7055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 i="1">
                <a:latin typeface="+mj-lt"/>
              </a:rPr>
              <a:t>x</a:t>
            </a:r>
            <a:r>
              <a:rPr lang="en-US" sz="1600">
                <a:latin typeface="+mj-lt"/>
              </a:rPr>
              <a:t> +</a:t>
            </a:r>
            <a:r>
              <a:rPr lang="en-US" sz="1600" baseline="30000">
                <a:latin typeface="+mj-lt"/>
              </a:rPr>
              <a:t>t</a:t>
            </a:r>
            <a:r>
              <a:rPr lang="en-US" sz="1600">
                <a:latin typeface="+mj-lt"/>
              </a:rPr>
              <a:t> </a:t>
            </a:r>
            <a:r>
              <a:rPr lang="en-US" sz="1600" i="1">
                <a:latin typeface="+mj-lt"/>
              </a:rPr>
              <a:t>y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4505325" y="1752600"/>
            <a:ext cx="8239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 eaLnBrk="0" hangingPunct="0"/>
            <a:r>
              <a:rPr lang="en-US" sz="1600" i="1">
                <a:latin typeface="Helvetica" charset="0"/>
              </a:rPr>
              <a:t>Case 4</a:t>
            </a: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510088" y="2438400"/>
            <a:ext cx="823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 eaLnBrk="0" hangingPunct="0"/>
            <a:r>
              <a:rPr lang="en-US" sz="1600" i="1">
                <a:latin typeface="Helvetica" charset="0"/>
              </a:rPr>
              <a:t>Case 3</a:t>
            </a: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4510088" y="3095625"/>
            <a:ext cx="823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 eaLnBrk="0" hangingPunct="0"/>
            <a:r>
              <a:rPr lang="en-US" sz="1600" i="1">
                <a:latin typeface="Helvetica" charset="0"/>
              </a:rPr>
              <a:t>Case 2</a:t>
            </a:r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4510088" y="3733800"/>
            <a:ext cx="823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 eaLnBrk="0" hangingPunct="0"/>
            <a:r>
              <a:rPr lang="en-US" sz="1600" i="1">
                <a:latin typeface="Helvetica" charset="0"/>
              </a:rPr>
              <a:t>Case 1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5943600" y="3810000"/>
            <a:ext cx="533400" cy="228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6" name="Freeform 38"/>
          <p:cNvSpPr>
            <a:spLocks/>
          </p:cNvSpPr>
          <p:nvPr/>
        </p:nvSpPr>
        <p:spPr bwMode="auto">
          <a:xfrm>
            <a:off x="6457950" y="2667000"/>
            <a:ext cx="952500" cy="1257300"/>
          </a:xfrm>
          <a:custGeom>
            <a:avLst/>
            <a:gdLst>
              <a:gd name="T0" fmla="*/ 0 w 600"/>
              <a:gd name="T1" fmla="*/ 846 h 846"/>
              <a:gd name="T2" fmla="*/ 240 w 600"/>
              <a:gd name="T3" fmla="*/ 846 h 846"/>
              <a:gd name="T4" fmla="*/ 384 w 600"/>
              <a:gd name="T5" fmla="*/ 3 h 846"/>
              <a:gd name="T6" fmla="*/ 600 w 600"/>
              <a:gd name="T7" fmla="*/ 0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846">
                <a:moveTo>
                  <a:pt x="0" y="846"/>
                </a:moveTo>
                <a:lnTo>
                  <a:pt x="240" y="846"/>
                </a:lnTo>
                <a:lnTo>
                  <a:pt x="384" y="3"/>
                </a:lnTo>
                <a:lnTo>
                  <a:pt x="600" y="0"/>
                </a:lnTo>
              </a:path>
            </a:pathLst>
          </a:custGeom>
          <a:noFill/>
          <a:ln w="2286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7" name="Freeform 39"/>
          <p:cNvSpPr>
            <a:spLocks/>
          </p:cNvSpPr>
          <p:nvPr/>
        </p:nvSpPr>
        <p:spPr bwMode="auto">
          <a:xfrm>
            <a:off x="7372350" y="2438400"/>
            <a:ext cx="228600" cy="457200"/>
          </a:xfrm>
          <a:custGeom>
            <a:avLst/>
            <a:gdLst>
              <a:gd name="T0" fmla="*/ 0 w 144"/>
              <a:gd name="T1" fmla="*/ 0 h 288"/>
              <a:gd name="T2" fmla="*/ 0 w 144"/>
              <a:gd name="T3" fmla="*/ 288 h 288"/>
              <a:gd name="T4" fmla="*/ 144 w 144"/>
              <a:gd name="T5" fmla="*/ 144 h 288"/>
              <a:gd name="T6" fmla="*/ 0 w 144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88">
                <a:moveTo>
                  <a:pt x="0" y="0"/>
                </a:moveTo>
                <a:lnTo>
                  <a:pt x="0" y="288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09" name="Group 61"/>
          <p:cNvGrpSpPr>
            <a:grpSpLocks/>
          </p:cNvGrpSpPr>
          <p:nvPr/>
        </p:nvGrpSpPr>
        <p:grpSpPr bwMode="auto">
          <a:xfrm>
            <a:off x="5943600" y="3048000"/>
            <a:ext cx="1676400" cy="457200"/>
            <a:chOff x="3744" y="1920"/>
            <a:chExt cx="1056" cy="288"/>
          </a:xfrm>
        </p:grpSpPr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744" y="1996"/>
              <a:ext cx="908" cy="144"/>
            </a:xfrm>
            <a:prstGeom prst="rect">
              <a:avLst/>
            </a:prstGeom>
            <a:solidFill>
              <a:srgbClr val="0033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4652" y="1920"/>
              <a:ext cx="148" cy="288"/>
            </a:xfrm>
            <a:custGeom>
              <a:avLst/>
              <a:gdLst>
                <a:gd name="T0" fmla="*/ 0 w 144"/>
                <a:gd name="T1" fmla="*/ 0 h 288"/>
                <a:gd name="T2" fmla="*/ 0 w 144"/>
                <a:gd name="T3" fmla="*/ 288 h 288"/>
                <a:gd name="T4" fmla="*/ 144 w 144"/>
                <a:gd name="T5" fmla="*/ 144 h 288"/>
                <a:gd name="T6" fmla="*/ 0 w 144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288">
                  <a:moveTo>
                    <a:pt x="0" y="0"/>
                  </a:moveTo>
                  <a:lnTo>
                    <a:pt x="0" y="28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5957888" y="2930525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8" name="Group 60"/>
          <p:cNvGrpSpPr>
            <a:grpSpLocks/>
          </p:cNvGrpSpPr>
          <p:nvPr/>
        </p:nvGrpSpPr>
        <p:grpSpPr bwMode="auto">
          <a:xfrm>
            <a:off x="5943600" y="2362200"/>
            <a:ext cx="1676400" cy="457200"/>
            <a:chOff x="3744" y="1488"/>
            <a:chExt cx="1056" cy="288"/>
          </a:xfrm>
        </p:grpSpPr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4652" y="1488"/>
              <a:ext cx="148" cy="288"/>
            </a:xfrm>
            <a:custGeom>
              <a:avLst/>
              <a:gdLst>
                <a:gd name="T0" fmla="*/ 0 w 144"/>
                <a:gd name="T1" fmla="*/ 0 h 288"/>
                <a:gd name="T2" fmla="*/ 0 w 144"/>
                <a:gd name="T3" fmla="*/ 288 h 288"/>
                <a:gd name="T4" fmla="*/ 144 w 144"/>
                <a:gd name="T5" fmla="*/ 144 h 288"/>
                <a:gd name="T6" fmla="*/ 0 w 144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288">
                  <a:moveTo>
                    <a:pt x="0" y="0"/>
                  </a:moveTo>
                  <a:lnTo>
                    <a:pt x="0" y="28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3744" y="1564"/>
              <a:ext cx="908" cy="144"/>
            </a:xfrm>
            <a:prstGeom prst="rect">
              <a:avLst/>
            </a:prstGeom>
            <a:solidFill>
              <a:srgbClr val="0033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5957888" y="1558925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6019800" y="2743200"/>
            <a:ext cx="7556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latin typeface="Helvetica" charset="0"/>
              </a:rPr>
              <a:t>Normal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Helvetica</vt:lpstr>
      <vt:lpstr>Times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17</cp:revision>
  <dcterms:created xsi:type="dcterms:W3CDTF">2001-02-08T21:39:02Z</dcterms:created>
  <dcterms:modified xsi:type="dcterms:W3CDTF">2014-08-05T23:56:52Z</dcterms:modified>
</cp:coreProperties>
</file>