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32" y="-128"/>
      </p:cViewPr>
      <p:guideLst>
        <p:guide orient="horz" pos="144"/>
        <p:guide pos="25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Helvetica" charset="0"/>
              </a:rPr>
              <a:t>Page </a:t>
            </a:r>
            <a:fld id="{838A32F0-6397-0A45-8938-C727886B2ADC}" type="slidenum">
              <a:rPr lang="en-US" sz="1200">
                <a:latin typeface="Helvetica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272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55219C72-3107-364F-A6AB-32C5FBCD6180}" type="slidenum">
              <a:rPr lang="en-US" sz="1200">
                <a:latin typeface="Century Gothic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133830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9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9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4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677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9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8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8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56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467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896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43" name="Rectangle 115"/>
          <p:cNvSpPr>
            <a:spLocks noChangeArrowheads="1"/>
          </p:cNvSpPr>
          <p:nvPr/>
        </p:nvSpPr>
        <p:spPr bwMode="auto">
          <a:xfrm>
            <a:off x="457200" y="609600"/>
            <a:ext cx="86868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98" name="Rectangle 70"/>
          <p:cNvSpPr>
            <a:spLocks noChangeArrowheads="1"/>
          </p:cNvSpPr>
          <p:nvPr/>
        </p:nvSpPr>
        <p:spPr bwMode="auto">
          <a:xfrm>
            <a:off x="2049463" y="76200"/>
            <a:ext cx="2789237" cy="990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Kernel virtual memory</a:t>
            </a:r>
          </a:p>
          <a:p>
            <a:pPr algn="ctr"/>
            <a:r>
              <a:rPr lang="en-US">
                <a:latin typeface="Helvetica" charset="0"/>
              </a:rPr>
              <a:t>(code, data, heap, stack)</a:t>
            </a:r>
          </a:p>
        </p:txBody>
      </p:sp>
      <p:sp>
        <p:nvSpPr>
          <p:cNvPr id="48199" name="Rectangle 71"/>
          <p:cNvSpPr>
            <a:spLocks noChangeArrowheads="1"/>
          </p:cNvSpPr>
          <p:nvPr/>
        </p:nvSpPr>
        <p:spPr bwMode="auto">
          <a:xfrm>
            <a:off x="2049463" y="2281238"/>
            <a:ext cx="2789237" cy="669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Memory mapped region for</a:t>
            </a:r>
          </a:p>
          <a:p>
            <a:pPr algn="ctr"/>
            <a:r>
              <a:rPr lang="en-US">
                <a:latin typeface="Helvetica" charset="0"/>
              </a:rPr>
              <a:t>shared libraries</a:t>
            </a:r>
          </a:p>
        </p:txBody>
      </p:sp>
      <p:sp>
        <p:nvSpPr>
          <p:cNvPr id="48200" name="Rectangle 72"/>
          <p:cNvSpPr>
            <a:spLocks noChangeArrowheads="1"/>
          </p:cNvSpPr>
          <p:nvPr/>
        </p:nvSpPr>
        <p:spPr bwMode="auto">
          <a:xfrm>
            <a:off x="2049463" y="2946400"/>
            <a:ext cx="2789237" cy="7239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Helvetica" charset="0"/>
            </a:endParaRPr>
          </a:p>
        </p:txBody>
      </p:sp>
      <p:sp>
        <p:nvSpPr>
          <p:cNvPr id="48201" name="Rectangle 73"/>
          <p:cNvSpPr>
            <a:spLocks noChangeArrowheads="1"/>
          </p:cNvSpPr>
          <p:nvPr/>
        </p:nvSpPr>
        <p:spPr bwMode="auto">
          <a:xfrm>
            <a:off x="2049463" y="3673475"/>
            <a:ext cx="2789237" cy="669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Run-time heap</a:t>
            </a:r>
          </a:p>
          <a:p>
            <a:pPr algn="ctr"/>
            <a:r>
              <a:rPr lang="en-US">
                <a:latin typeface="Helvetica" charset="0"/>
              </a:rPr>
              <a:t>(created by </a:t>
            </a:r>
            <a:r>
              <a:rPr lang="en-US">
                <a:latin typeface="Courier New" charset="0"/>
              </a:rPr>
              <a:t>malloc</a:t>
            </a:r>
            <a:r>
              <a:rPr lang="en-US">
                <a:latin typeface="Helvetica" charset="0"/>
              </a:rPr>
              <a:t>)</a:t>
            </a:r>
          </a:p>
        </p:txBody>
      </p:sp>
      <p:sp>
        <p:nvSpPr>
          <p:cNvPr id="48202" name="Rectangle 74"/>
          <p:cNvSpPr>
            <a:spLocks noChangeArrowheads="1"/>
          </p:cNvSpPr>
          <p:nvPr/>
        </p:nvSpPr>
        <p:spPr bwMode="auto">
          <a:xfrm>
            <a:off x="2049463" y="1371600"/>
            <a:ext cx="2789237" cy="906463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Helvetica" charset="0"/>
            </a:endParaRPr>
          </a:p>
        </p:txBody>
      </p:sp>
      <p:sp>
        <p:nvSpPr>
          <p:cNvPr id="48206" name="Line 78"/>
          <p:cNvSpPr>
            <a:spLocks noChangeShapeType="1"/>
          </p:cNvSpPr>
          <p:nvPr/>
        </p:nvSpPr>
        <p:spPr bwMode="auto">
          <a:xfrm flipH="1" flipV="1">
            <a:off x="3486150" y="3276600"/>
            <a:ext cx="1588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7" name="Rectangle 79"/>
          <p:cNvSpPr>
            <a:spLocks noChangeArrowheads="1"/>
          </p:cNvSpPr>
          <p:nvPr/>
        </p:nvSpPr>
        <p:spPr bwMode="auto">
          <a:xfrm>
            <a:off x="2049463" y="1036638"/>
            <a:ext cx="2789237" cy="563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User stack</a:t>
            </a:r>
          </a:p>
          <a:p>
            <a:pPr algn="ctr"/>
            <a:r>
              <a:rPr lang="en-US">
                <a:latin typeface="Helvetica" charset="0"/>
              </a:rPr>
              <a:t>(created at runtime)</a:t>
            </a:r>
          </a:p>
        </p:txBody>
      </p:sp>
      <p:sp>
        <p:nvSpPr>
          <p:cNvPr id="48209" name="Line 81"/>
          <p:cNvSpPr>
            <a:spLocks noChangeShapeType="1"/>
          </p:cNvSpPr>
          <p:nvPr/>
        </p:nvSpPr>
        <p:spPr bwMode="auto">
          <a:xfrm flipH="1">
            <a:off x="3486150" y="1600200"/>
            <a:ext cx="1588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10" name="Rectangle 82"/>
          <p:cNvSpPr>
            <a:spLocks noChangeArrowheads="1"/>
          </p:cNvSpPr>
          <p:nvPr/>
        </p:nvSpPr>
        <p:spPr bwMode="auto">
          <a:xfrm>
            <a:off x="2038350" y="5638800"/>
            <a:ext cx="2789238" cy="3968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Helvetica" charset="0"/>
            </a:endParaRPr>
          </a:p>
        </p:txBody>
      </p:sp>
      <p:sp>
        <p:nvSpPr>
          <p:cNvPr id="48211" name="Text Box 83"/>
          <p:cNvSpPr txBox="1">
            <a:spLocks noChangeArrowheads="1"/>
          </p:cNvSpPr>
          <p:nvPr/>
        </p:nvSpPr>
        <p:spPr bwMode="auto">
          <a:xfrm>
            <a:off x="1789113" y="589756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Helvetica" charset="0"/>
              </a:rPr>
              <a:t>0</a:t>
            </a:r>
          </a:p>
        </p:txBody>
      </p:sp>
      <p:sp>
        <p:nvSpPr>
          <p:cNvPr id="48212" name="Text Box 84"/>
          <p:cNvSpPr txBox="1">
            <a:spLocks noChangeArrowheads="1"/>
          </p:cNvSpPr>
          <p:nvPr/>
        </p:nvSpPr>
        <p:spPr bwMode="auto">
          <a:xfrm>
            <a:off x="5143500" y="1427163"/>
            <a:ext cx="201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%esp</a:t>
            </a:r>
            <a:r>
              <a:rPr lang="en-US">
                <a:latin typeface="Helvetica" charset="0"/>
              </a:rPr>
              <a:t> (stack pointer)</a:t>
            </a:r>
          </a:p>
        </p:txBody>
      </p:sp>
      <p:sp>
        <p:nvSpPr>
          <p:cNvPr id="48213" name="Line 85"/>
          <p:cNvSpPr>
            <a:spLocks noChangeShapeType="1"/>
          </p:cNvSpPr>
          <p:nvPr/>
        </p:nvSpPr>
        <p:spPr bwMode="auto">
          <a:xfrm flipH="1">
            <a:off x="4838700" y="1597025"/>
            <a:ext cx="3810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14" name="Text Box 86"/>
          <p:cNvSpPr txBox="1">
            <a:spLocks noChangeArrowheads="1"/>
          </p:cNvSpPr>
          <p:nvPr/>
        </p:nvSpPr>
        <p:spPr bwMode="auto">
          <a:xfrm>
            <a:off x="5022850" y="230188"/>
            <a:ext cx="11303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Helvetica" charset="0"/>
              </a:rPr>
              <a:t>Memory</a:t>
            </a:r>
          </a:p>
          <a:p>
            <a:r>
              <a:rPr lang="en-US">
                <a:latin typeface="Helvetica" charset="0"/>
              </a:rPr>
              <a:t>invisible to</a:t>
            </a:r>
          </a:p>
          <a:p>
            <a:r>
              <a:rPr lang="en-US">
                <a:latin typeface="Helvetica" charset="0"/>
              </a:rPr>
              <a:t>user code</a:t>
            </a:r>
          </a:p>
        </p:txBody>
      </p:sp>
      <p:sp>
        <p:nvSpPr>
          <p:cNvPr id="48215" name="Line 87"/>
          <p:cNvSpPr>
            <a:spLocks noChangeShapeType="1"/>
          </p:cNvSpPr>
          <p:nvPr/>
        </p:nvSpPr>
        <p:spPr bwMode="auto">
          <a:xfrm flipH="1" flipV="1">
            <a:off x="4933950" y="533400"/>
            <a:ext cx="1588" cy="457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16" name="Text Box 88"/>
          <p:cNvSpPr txBox="1">
            <a:spLocks noChangeArrowheads="1"/>
          </p:cNvSpPr>
          <p:nvPr/>
        </p:nvSpPr>
        <p:spPr bwMode="auto">
          <a:xfrm>
            <a:off x="5295900" y="3465512"/>
            <a:ext cx="55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charset="0"/>
              </a:rPr>
              <a:t>brk</a:t>
            </a:r>
            <a:endParaRPr lang="en-US" dirty="0">
              <a:latin typeface="Courier New" charset="0"/>
            </a:endParaRPr>
          </a:p>
        </p:txBody>
      </p:sp>
      <p:sp>
        <p:nvSpPr>
          <p:cNvPr id="48217" name="Line 89"/>
          <p:cNvSpPr>
            <a:spLocks noChangeShapeType="1"/>
          </p:cNvSpPr>
          <p:nvPr/>
        </p:nvSpPr>
        <p:spPr bwMode="auto">
          <a:xfrm flipH="1">
            <a:off x="4889499" y="3657600"/>
            <a:ext cx="3810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7" name="Text Box 109"/>
          <p:cNvSpPr txBox="1">
            <a:spLocks noChangeArrowheads="1"/>
          </p:cNvSpPr>
          <p:nvPr/>
        </p:nvSpPr>
        <p:spPr bwMode="auto">
          <a:xfrm>
            <a:off x="752950" y="5486400"/>
            <a:ext cx="9234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charset="0"/>
              </a:rPr>
              <a:t>0x400000</a:t>
            </a:r>
            <a:endParaRPr lang="en-US" sz="1200" dirty="0">
              <a:latin typeface="Courier New" charset="0"/>
            </a:endParaRPr>
          </a:p>
        </p:txBody>
      </p:sp>
      <p:sp>
        <p:nvSpPr>
          <p:cNvPr id="48244" name="Rectangle 116"/>
          <p:cNvSpPr>
            <a:spLocks noChangeArrowheads="1"/>
          </p:cNvSpPr>
          <p:nvPr/>
        </p:nvSpPr>
        <p:spPr bwMode="auto">
          <a:xfrm>
            <a:off x="2038350" y="4343400"/>
            <a:ext cx="2789238" cy="669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Helvetica" charset="0"/>
              </a:rPr>
              <a:t>Read/write </a:t>
            </a:r>
            <a:r>
              <a:rPr lang="en-US" dirty="0" smtClean="0">
                <a:latin typeface="Helvetica" charset="0"/>
              </a:rPr>
              <a:t>data segment</a:t>
            </a:r>
            <a:endParaRPr lang="en-US" dirty="0">
              <a:latin typeface="Helvetica" charset="0"/>
            </a:endParaRPr>
          </a:p>
          <a:p>
            <a:pPr algn="ctr"/>
            <a:r>
              <a:rPr lang="en-US" dirty="0">
                <a:latin typeface="Helvetica" charset="0"/>
              </a:rPr>
              <a:t>(</a:t>
            </a:r>
            <a:r>
              <a:rPr lang="en-US" dirty="0">
                <a:latin typeface="Courier New" charset="0"/>
              </a:rPr>
              <a:t>.data</a:t>
            </a:r>
            <a:r>
              <a:rPr lang="en-US" dirty="0">
                <a:latin typeface="Helvetica" charset="0"/>
              </a:rPr>
              <a:t>, </a:t>
            </a:r>
            <a:r>
              <a:rPr lang="en-US" dirty="0">
                <a:latin typeface="Courier New" charset="0"/>
              </a:rPr>
              <a:t>.</a:t>
            </a:r>
            <a:r>
              <a:rPr lang="en-US" dirty="0" err="1">
                <a:latin typeface="Courier New" charset="0"/>
              </a:rPr>
              <a:t>bss</a:t>
            </a:r>
            <a:r>
              <a:rPr lang="en-US" dirty="0">
                <a:latin typeface="Helvetica" charset="0"/>
              </a:rPr>
              <a:t>)</a:t>
            </a:r>
          </a:p>
        </p:txBody>
      </p:sp>
      <p:sp>
        <p:nvSpPr>
          <p:cNvPr id="48245" name="Rectangle 117"/>
          <p:cNvSpPr>
            <a:spLocks noChangeArrowheads="1"/>
          </p:cNvSpPr>
          <p:nvPr/>
        </p:nvSpPr>
        <p:spPr bwMode="auto">
          <a:xfrm>
            <a:off x="2038350" y="4968875"/>
            <a:ext cx="2789238" cy="669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Helvetica" charset="0"/>
              </a:rPr>
              <a:t>Read-only </a:t>
            </a:r>
            <a:r>
              <a:rPr lang="en-US" dirty="0" smtClean="0">
                <a:latin typeface="Helvetica" charset="0"/>
              </a:rPr>
              <a:t>code segment</a:t>
            </a:r>
            <a:endParaRPr lang="en-US" dirty="0">
              <a:latin typeface="Helvetica" charset="0"/>
            </a:endParaRPr>
          </a:p>
          <a:p>
            <a:pPr algn="ctr"/>
            <a:r>
              <a:rPr lang="en-US" dirty="0">
                <a:latin typeface="Helvetica" charset="0"/>
              </a:rPr>
              <a:t>(</a:t>
            </a:r>
            <a:r>
              <a:rPr lang="en-US" dirty="0">
                <a:latin typeface="Courier New" charset="0"/>
              </a:rPr>
              <a:t>.</a:t>
            </a:r>
            <a:r>
              <a:rPr lang="en-US" dirty="0" err="1">
                <a:latin typeface="Courier New" charset="0"/>
              </a:rPr>
              <a:t>init</a:t>
            </a:r>
            <a:r>
              <a:rPr lang="en-US" dirty="0">
                <a:latin typeface="Helvetica" charset="0"/>
              </a:rPr>
              <a:t>, </a:t>
            </a:r>
            <a:r>
              <a:rPr lang="en-US" dirty="0">
                <a:latin typeface="Courier New" charset="0"/>
              </a:rPr>
              <a:t>.text</a:t>
            </a:r>
            <a:r>
              <a:rPr lang="en-US" dirty="0">
                <a:latin typeface="Helvetica" charset="0"/>
              </a:rPr>
              <a:t>, </a:t>
            </a:r>
            <a:r>
              <a:rPr lang="en-US" dirty="0">
                <a:latin typeface="Courier New" charset="0"/>
              </a:rPr>
              <a:t>.</a:t>
            </a:r>
            <a:r>
              <a:rPr lang="en-US" dirty="0" err="1">
                <a:latin typeface="Courier New" charset="0"/>
              </a:rPr>
              <a:t>rodata</a:t>
            </a:r>
            <a:r>
              <a:rPr lang="en-US" dirty="0">
                <a:latin typeface="Helvetica" charset="0"/>
              </a:rPr>
              <a:t>)</a:t>
            </a:r>
          </a:p>
        </p:txBody>
      </p:sp>
      <p:sp>
        <p:nvSpPr>
          <p:cNvPr id="48246" name="AutoShape 118"/>
          <p:cNvSpPr>
            <a:spLocks/>
          </p:cNvSpPr>
          <p:nvPr/>
        </p:nvSpPr>
        <p:spPr bwMode="auto">
          <a:xfrm>
            <a:off x="4933950" y="4343400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47" name="Text Box 119"/>
          <p:cNvSpPr txBox="1">
            <a:spLocks noChangeArrowheads="1"/>
          </p:cNvSpPr>
          <p:nvPr/>
        </p:nvSpPr>
        <p:spPr bwMode="auto">
          <a:xfrm>
            <a:off x="5086350" y="4724400"/>
            <a:ext cx="17224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Helvetica" charset="0"/>
              </a:rPr>
              <a:t>Loaded from the </a:t>
            </a:r>
          </a:p>
          <a:p>
            <a:r>
              <a:rPr lang="en-US">
                <a:latin typeface="Helvetica" charset="0"/>
              </a:rPr>
              <a:t>executable file</a:t>
            </a:r>
          </a:p>
        </p:txBody>
      </p:sp>
      <p:sp>
        <p:nvSpPr>
          <p:cNvPr id="48250" name="Line 122"/>
          <p:cNvSpPr>
            <a:spLocks noChangeShapeType="1"/>
          </p:cNvSpPr>
          <p:nvPr/>
        </p:nvSpPr>
        <p:spPr bwMode="auto">
          <a:xfrm>
            <a:off x="2049463" y="1036638"/>
            <a:ext cx="278923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51" name="Line 123"/>
          <p:cNvSpPr>
            <a:spLocks noChangeShapeType="1"/>
          </p:cNvSpPr>
          <p:nvPr/>
        </p:nvSpPr>
        <p:spPr bwMode="auto">
          <a:xfrm>
            <a:off x="1600200" y="5638800"/>
            <a:ext cx="438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" name="Text Box 109"/>
          <p:cNvSpPr txBox="1">
            <a:spLocks noChangeArrowheads="1"/>
          </p:cNvSpPr>
          <p:nvPr/>
        </p:nvSpPr>
        <p:spPr bwMode="auto">
          <a:xfrm>
            <a:off x="1024864" y="911423"/>
            <a:ext cx="65153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 New" charset="0"/>
              </a:rPr>
              <a:t>2</a:t>
            </a:r>
            <a:r>
              <a:rPr lang="en-US" sz="1400" baseline="30000" dirty="0" smtClean="0">
                <a:latin typeface="Courier New" charset="0"/>
              </a:rPr>
              <a:t>48</a:t>
            </a:r>
            <a:r>
              <a:rPr lang="en-US" sz="1400" dirty="0" smtClean="0">
                <a:latin typeface="Courier New" charset="0"/>
              </a:rPr>
              <a:t>-1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8" name="Text Box 109"/>
          <p:cNvSpPr txBox="1">
            <a:spLocks noChangeArrowheads="1"/>
          </p:cNvSpPr>
          <p:nvPr/>
        </p:nvSpPr>
        <p:spPr bwMode="auto">
          <a:xfrm>
            <a:off x="1024864" y="-76200"/>
            <a:ext cx="65153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 New" charset="0"/>
              </a:rPr>
              <a:t>2</a:t>
            </a:r>
            <a:r>
              <a:rPr lang="en-US" sz="1400" baseline="30000" dirty="0" smtClean="0">
                <a:latin typeface="Courier New" charset="0"/>
              </a:rPr>
              <a:t>64</a:t>
            </a:r>
            <a:r>
              <a:rPr lang="en-US" sz="1400" dirty="0" smtClean="0">
                <a:latin typeface="Courier New" charset="0"/>
              </a:rPr>
              <a:t>-1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9" name="Line 123"/>
          <p:cNvSpPr>
            <a:spLocks noChangeShapeType="1"/>
          </p:cNvSpPr>
          <p:nvPr/>
        </p:nvSpPr>
        <p:spPr bwMode="auto">
          <a:xfrm>
            <a:off x="1619250" y="1075267"/>
            <a:ext cx="438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" name="Line 123"/>
          <p:cNvSpPr>
            <a:spLocks noChangeShapeType="1"/>
          </p:cNvSpPr>
          <p:nvPr/>
        </p:nvSpPr>
        <p:spPr bwMode="auto">
          <a:xfrm>
            <a:off x="1600200" y="110065"/>
            <a:ext cx="438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15292</TotalTime>
  <Pages>20</Pages>
  <Words>86</Words>
  <Application>Microsoft Macintosh PowerPoint</Application>
  <PresentationFormat>Letter Paper (8.5x11 in)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301</cp:revision>
  <cp:lastPrinted>2000-10-19T22:25:27Z</cp:lastPrinted>
  <dcterms:created xsi:type="dcterms:W3CDTF">1998-08-11T09:18:51Z</dcterms:created>
  <dcterms:modified xsi:type="dcterms:W3CDTF">2014-08-05T17:44:41Z</dcterms:modified>
</cp:coreProperties>
</file>