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96" r:id="rId2"/>
  </p:sldIdLst>
  <p:sldSz cx="9144000" cy="6858000" type="letter"/>
  <p:notesSz cx="6831013" cy="9396413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6pPr>
    <a:lvl7pPr marL="27432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7pPr>
    <a:lvl8pPr marL="32004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8pPr>
    <a:lvl9pPr marL="36576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AEAEA"/>
    <a:srgbClr val="DDDDDD"/>
    <a:srgbClr val="000004"/>
    <a:srgbClr val="0004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-1960" y="-576"/>
      </p:cViewPr>
      <p:guideLst>
        <p:guide orient="horz" pos="1520"/>
        <p:guide pos="297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3040063" y="8951913"/>
            <a:ext cx="752475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8753" tIns="45183" rIns="88753" bIns="45183">
            <a:spAutoFit/>
          </a:bodyPr>
          <a:lstStyle/>
          <a:p>
            <a:pPr defTabSz="882650">
              <a:lnSpc>
                <a:spcPct val="90000"/>
              </a:lnSpc>
            </a:pPr>
            <a:r>
              <a:rPr lang="en-US" sz="1200">
                <a:latin typeface="Helvetica" charset="0"/>
              </a:rPr>
              <a:t>Page </a:t>
            </a:r>
            <a:fld id="{5F2D4773-04F6-AA48-B77B-68B6AA1E390D}" type="slidenum">
              <a:rPr lang="en-US" sz="1200">
                <a:latin typeface="Helvetica" charset="0"/>
              </a:rPr>
              <a:pPr defTabSz="882650">
                <a:lnSpc>
                  <a:spcPct val="90000"/>
                </a:lnSpc>
              </a:pPr>
              <a:t>‹#›</a:t>
            </a:fld>
            <a:endParaRPr lang="en-US" sz="1200"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87119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1225" y="4462463"/>
            <a:ext cx="5008563" cy="422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980" tIns="45183" rIns="91980" bIns="4518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3016250" y="8951913"/>
            <a:ext cx="798513" cy="26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8753" tIns="45183" rIns="88753" bIns="45183">
            <a:spAutoFit/>
          </a:bodyPr>
          <a:lstStyle/>
          <a:p>
            <a:pPr defTabSz="882650">
              <a:lnSpc>
                <a:spcPct val="90000"/>
              </a:lnSpc>
            </a:pPr>
            <a:r>
              <a:rPr lang="en-US" sz="1200">
                <a:latin typeface="Century Gothic" charset="0"/>
              </a:rPr>
              <a:t>Page </a:t>
            </a:r>
            <a:fld id="{A15AC9D6-2FEA-334B-8939-5DE50720AD48}" type="slidenum">
              <a:rPr lang="en-US" sz="1200">
                <a:latin typeface="Century Gothic" charset="0"/>
              </a:rPr>
              <a:pPr defTabSz="882650">
                <a:lnSpc>
                  <a:spcPct val="90000"/>
                </a:lnSpc>
              </a:pPr>
              <a:t>‹#›</a:t>
            </a:fld>
            <a:endParaRPr lang="en-US" sz="1200">
              <a:latin typeface="Century Gothic" charset="0"/>
            </a:endParaRPr>
          </a:p>
        </p:txBody>
      </p:sp>
      <p:sp>
        <p:nvSpPr>
          <p:cNvPr id="2052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076325" y="711200"/>
            <a:ext cx="4679950" cy="35099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17725548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114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425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9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669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57831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35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21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645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3876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7999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26871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2pPr>
      <a:lvl3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3pPr>
      <a:lvl4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4pPr>
      <a:lvl5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5pPr>
      <a:lvl6pPr marL="4572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6pPr>
      <a:lvl7pPr marL="9144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7pPr>
      <a:lvl8pPr marL="13716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8pPr>
      <a:lvl9pPr marL="18288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9pPr>
    </p:titleStyle>
    <p:bodyStyle>
      <a:lvl1pPr marL="223838" indent="-223838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defRPr sz="2400" b="1">
          <a:solidFill>
            <a:schemeClr val="tx2"/>
          </a:solidFill>
          <a:latin typeface="+mn-lt"/>
          <a:ea typeface="+mn-ea"/>
          <a:cs typeface="+mn-cs"/>
        </a:defRPr>
      </a:lvl1pPr>
      <a:lvl2pPr marL="560388" indent="-222250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b="1">
          <a:solidFill>
            <a:schemeClr val="tx1"/>
          </a:solidFill>
          <a:latin typeface="+mn-lt"/>
          <a:ea typeface="+mn-ea"/>
        </a:defRPr>
      </a:lvl2pPr>
      <a:lvl3pPr marL="839788" indent="-165100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>
          <a:solidFill>
            <a:schemeClr val="tx2"/>
          </a:solidFill>
          <a:latin typeface="+mn-lt"/>
          <a:ea typeface="+mn-ea"/>
        </a:defRPr>
      </a:lvl3pPr>
      <a:lvl4pPr marL="1120775" indent="-166688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>
          <a:solidFill>
            <a:schemeClr val="tx1"/>
          </a:solidFill>
          <a:latin typeface="+mn-lt"/>
          <a:ea typeface="+mn-ea"/>
        </a:defRPr>
      </a:lvl4pPr>
      <a:lvl5pPr marL="19605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5pPr>
      <a:lvl6pPr marL="24177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6pPr>
      <a:lvl7pPr marL="28749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7pPr>
      <a:lvl8pPr marL="33321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8pPr>
      <a:lvl9pPr marL="37893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21" name="Line 93"/>
          <p:cNvSpPr>
            <a:spLocks noChangeShapeType="1"/>
          </p:cNvSpPr>
          <p:nvPr/>
        </p:nvSpPr>
        <p:spPr bwMode="auto">
          <a:xfrm>
            <a:off x="1938338" y="136525"/>
            <a:ext cx="0" cy="5984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222" name="Line 94"/>
          <p:cNvSpPr>
            <a:spLocks noChangeShapeType="1"/>
          </p:cNvSpPr>
          <p:nvPr/>
        </p:nvSpPr>
        <p:spPr bwMode="auto">
          <a:xfrm>
            <a:off x="1944688" y="741363"/>
            <a:ext cx="2400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223" name="Line 95"/>
          <p:cNvSpPr>
            <a:spLocks noChangeShapeType="1"/>
          </p:cNvSpPr>
          <p:nvPr/>
        </p:nvSpPr>
        <p:spPr bwMode="auto">
          <a:xfrm flipH="1">
            <a:off x="4343400" y="747713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224" name="Line 96"/>
          <p:cNvSpPr>
            <a:spLocks noChangeShapeType="1"/>
          </p:cNvSpPr>
          <p:nvPr/>
        </p:nvSpPr>
        <p:spPr bwMode="auto">
          <a:xfrm flipH="1" flipV="1">
            <a:off x="1941513" y="754063"/>
            <a:ext cx="2352675" cy="501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225" name="Line 97"/>
          <p:cNvSpPr>
            <a:spLocks noChangeShapeType="1"/>
          </p:cNvSpPr>
          <p:nvPr/>
        </p:nvSpPr>
        <p:spPr bwMode="auto">
          <a:xfrm>
            <a:off x="1927225" y="787400"/>
            <a:ext cx="3175" cy="952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226" name="Rectangle 98"/>
          <p:cNvSpPr>
            <a:spLocks noChangeArrowheads="1"/>
          </p:cNvSpPr>
          <p:nvPr/>
        </p:nvSpPr>
        <p:spPr bwMode="auto">
          <a:xfrm>
            <a:off x="2176463" y="127000"/>
            <a:ext cx="1898650" cy="57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79" tIns="44446" rIns="90479" bIns="44446">
            <a:spAutoFit/>
          </a:bodyPr>
          <a:lstStyle/>
          <a:p>
            <a:r>
              <a:rPr lang="en-US" i="1">
                <a:latin typeface="Helvetica" charset="0"/>
              </a:rPr>
              <a:t>(2) Control passes </a:t>
            </a:r>
          </a:p>
          <a:p>
            <a:r>
              <a:rPr lang="en-US" i="1">
                <a:latin typeface="Helvetica" charset="0"/>
              </a:rPr>
              <a:t>to handler</a:t>
            </a:r>
          </a:p>
        </p:txBody>
      </p:sp>
      <p:sp>
        <p:nvSpPr>
          <p:cNvPr id="48227" name="Rectangle 99"/>
          <p:cNvSpPr>
            <a:spLocks noChangeArrowheads="1"/>
          </p:cNvSpPr>
          <p:nvPr/>
        </p:nvSpPr>
        <p:spPr bwMode="auto">
          <a:xfrm>
            <a:off x="4298950" y="685800"/>
            <a:ext cx="1492250" cy="57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79" tIns="44446" rIns="90479" bIns="44446">
            <a:spAutoFit/>
          </a:bodyPr>
          <a:lstStyle/>
          <a:p>
            <a:r>
              <a:rPr lang="en-US" i="1">
                <a:latin typeface="Helvetica" charset="0"/>
              </a:rPr>
              <a:t>(3) Fault</a:t>
            </a:r>
          </a:p>
          <a:p>
            <a:r>
              <a:rPr lang="en-US" i="1">
                <a:latin typeface="Helvetica" charset="0"/>
              </a:rPr>
              <a:t>handler runs</a:t>
            </a:r>
          </a:p>
        </p:txBody>
      </p:sp>
      <p:sp>
        <p:nvSpPr>
          <p:cNvPr id="48228" name="Rectangle 100"/>
          <p:cNvSpPr>
            <a:spLocks noChangeArrowheads="1"/>
          </p:cNvSpPr>
          <p:nvPr/>
        </p:nvSpPr>
        <p:spPr bwMode="auto">
          <a:xfrm>
            <a:off x="3043238" y="1339850"/>
            <a:ext cx="2813050" cy="57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79" tIns="44446" rIns="90479" bIns="44446">
            <a:spAutoFit/>
          </a:bodyPr>
          <a:lstStyle/>
          <a:p>
            <a:r>
              <a:rPr lang="en-US" i="1">
                <a:latin typeface="Helvetica" charset="0"/>
              </a:rPr>
              <a:t>(4) Handler either reexecutes</a:t>
            </a:r>
          </a:p>
          <a:p>
            <a:r>
              <a:rPr lang="en-US" i="1">
                <a:latin typeface="Helvetica" charset="0"/>
              </a:rPr>
              <a:t>current instruction or aborts.</a:t>
            </a:r>
          </a:p>
        </p:txBody>
      </p:sp>
      <p:sp>
        <p:nvSpPr>
          <p:cNvPr id="48229" name="Text Box 101"/>
          <p:cNvSpPr txBox="1">
            <a:spLocks noChangeArrowheads="1"/>
          </p:cNvSpPr>
          <p:nvPr/>
        </p:nvSpPr>
        <p:spPr bwMode="auto">
          <a:xfrm>
            <a:off x="1435100" y="458788"/>
            <a:ext cx="4810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i="1">
                <a:latin typeface="Helvetica" charset="0"/>
              </a:rPr>
              <a:t>I</a:t>
            </a:r>
            <a:r>
              <a:rPr lang="en-US" i="1" baseline="-25000">
                <a:latin typeface="Helvetica" charset="0"/>
              </a:rPr>
              <a:t>curr</a:t>
            </a:r>
            <a:endParaRPr lang="en-US" i="1">
              <a:latin typeface="Helvetica" charset="0"/>
            </a:endParaRPr>
          </a:p>
        </p:txBody>
      </p:sp>
      <p:sp>
        <p:nvSpPr>
          <p:cNvPr id="48231" name="Text Box 103"/>
          <p:cNvSpPr txBox="1">
            <a:spLocks noChangeArrowheads="1"/>
          </p:cNvSpPr>
          <p:nvPr/>
        </p:nvSpPr>
        <p:spPr bwMode="auto">
          <a:xfrm>
            <a:off x="-1588" y="279400"/>
            <a:ext cx="1438276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i="1">
                <a:latin typeface="Helvetica" charset="0"/>
              </a:rPr>
              <a:t>(1) Current </a:t>
            </a:r>
          </a:p>
          <a:p>
            <a:r>
              <a:rPr lang="en-US" i="1">
                <a:latin typeface="Helvetica" charset="0"/>
              </a:rPr>
              <a:t>instruction</a:t>
            </a:r>
          </a:p>
          <a:p>
            <a:r>
              <a:rPr lang="en-US" i="1">
                <a:latin typeface="Helvetica" charset="0"/>
              </a:rPr>
              <a:t>causes a fault</a:t>
            </a:r>
          </a:p>
        </p:txBody>
      </p:sp>
      <p:sp>
        <p:nvSpPr>
          <p:cNvPr id="48233" name="Line 105"/>
          <p:cNvSpPr>
            <a:spLocks noChangeShapeType="1"/>
          </p:cNvSpPr>
          <p:nvPr/>
        </p:nvSpPr>
        <p:spPr bwMode="auto">
          <a:xfrm>
            <a:off x="4356100" y="1270000"/>
            <a:ext cx="16256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8234" name="Text Box 106"/>
          <p:cNvSpPr txBox="1">
            <a:spLocks noChangeArrowheads="1"/>
          </p:cNvSpPr>
          <p:nvPr/>
        </p:nvSpPr>
        <p:spPr bwMode="auto">
          <a:xfrm>
            <a:off x="6007100" y="1089025"/>
            <a:ext cx="7953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>
                <a:latin typeface="Courier New" charset="0"/>
              </a:rPr>
              <a:t>abort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icrosoft Office 98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474747"/>
      </a:accent1>
      <a:accent2>
        <a:srgbClr val="DADADA"/>
      </a:accent2>
      <a:accent3>
        <a:srgbClr val="FFFFFF"/>
      </a:accent3>
      <a:accent4>
        <a:srgbClr val="000000"/>
      </a:accent4>
      <a:accent5>
        <a:srgbClr val="B1B1B1"/>
      </a:accent5>
      <a:accent6>
        <a:srgbClr val="C5C5C5"/>
      </a:accent6>
      <a:hlink>
        <a:srgbClr val="000000"/>
      </a:hlink>
      <a:folHlink>
        <a:srgbClr val="919191"/>
      </a:folHlink>
    </a:clrScheme>
    <a:fontScheme name="Microsoft Office 98">
      <a:majorFont>
        <a:latin typeface="Helvetica"/>
        <a:ea typeface="ＭＳ Ｐゴシック"/>
        <a:cs typeface=""/>
      </a:majorFont>
      <a:minorFont>
        <a:latin typeface="Helvetic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Microsoft Office 98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crosoft Office 98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14867</TotalTime>
  <Pages>20</Pages>
  <Words>34</Words>
  <Application>Microsoft Macintosh PowerPoint</Application>
  <PresentationFormat>Letter Paper (8.5x11 in)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Times</vt:lpstr>
      <vt:lpstr>Helvetica</vt:lpstr>
      <vt:lpstr>Century Gothic</vt:lpstr>
      <vt:lpstr>Courier New</vt:lpstr>
      <vt:lpstr>Times New Roman</vt:lpstr>
      <vt:lpstr>Arial</vt:lpstr>
      <vt:lpstr>Microsoft Office 98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and running programs</dc:title>
  <dc:subject/>
  <dc:creator>David O'Hallaron</dc:creator>
  <cp:keywords/>
  <dc:description/>
  <cp:lastModifiedBy>Dave</cp:lastModifiedBy>
  <cp:revision>297</cp:revision>
  <cp:lastPrinted>2000-10-21T04:58:10Z</cp:lastPrinted>
  <dcterms:created xsi:type="dcterms:W3CDTF">1998-08-11T09:18:51Z</dcterms:created>
  <dcterms:modified xsi:type="dcterms:W3CDTF">2014-07-14T19:44:53Z</dcterms:modified>
</cp:coreProperties>
</file>