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352" y="-104"/>
      </p:cViewPr>
      <p:guideLst>
        <p:guide orient="horz" pos="3792"/>
        <p:guide pos="41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23C8FB21-0FA3-E444-92BF-AF8188E18032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49220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36399494-C548-C945-A9E3-76617FFF0463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1834974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3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7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1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580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7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0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4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9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305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24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7" name="Rectangle 379"/>
          <p:cNvSpPr>
            <a:spLocks noChangeArrowheads="1"/>
          </p:cNvSpPr>
          <p:nvPr/>
        </p:nvSpPr>
        <p:spPr bwMode="auto">
          <a:xfrm>
            <a:off x="2359743" y="76200"/>
            <a:ext cx="28194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Null-terminated</a:t>
            </a:r>
          </a:p>
          <a:p>
            <a:r>
              <a:rPr lang="en-US"/>
              <a:t>environment variable strings</a:t>
            </a:r>
          </a:p>
        </p:txBody>
      </p:sp>
      <p:sp>
        <p:nvSpPr>
          <p:cNvPr id="48509" name="Rectangle 381"/>
          <p:cNvSpPr>
            <a:spLocks noChangeArrowheads="1"/>
          </p:cNvSpPr>
          <p:nvPr/>
        </p:nvSpPr>
        <p:spPr bwMode="auto">
          <a:xfrm>
            <a:off x="2359743" y="762000"/>
            <a:ext cx="28194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Null-terminated</a:t>
            </a:r>
          </a:p>
          <a:p>
            <a:r>
              <a:rPr lang="en-US"/>
              <a:t>command-line arg strings</a:t>
            </a:r>
          </a:p>
        </p:txBody>
      </p:sp>
      <p:sp>
        <p:nvSpPr>
          <p:cNvPr id="48510" name="Rectangle 382"/>
          <p:cNvSpPr>
            <a:spLocks noChangeArrowheads="1"/>
          </p:cNvSpPr>
          <p:nvPr/>
        </p:nvSpPr>
        <p:spPr bwMode="auto">
          <a:xfrm>
            <a:off x="2359743" y="1447800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511" name="Rectangle 383"/>
          <p:cNvSpPr>
            <a:spLocks noChangeArrowheads="1"/>
          </p:cNvSpPr>
          <p:nvPr/>
        </p:nvSpPr>
        <p:spPr bwMode="auto">
          <a:xfrm>
            <a:off x="2359743" y="1752600"/>
            <a:ext cx="2819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latin typeface="Courier New" charset="0"/>
              </a:rPr>
              <a:t>envp[n] == NULL</a:t>
            </a:r>
          </a:p>
        </p:txBody>
      </p:sp>
      <p:sp>
        <p:nvSpPr>
          <p:cNvPr id="48512" name="Rectangle 384"/>
          <p:cNvSpPr>
            <a:spLocks noChangeArrowheads="1"/>
          </p:cNvSpPr>
          <p:nvPr/>
        </p:nvSpPr>
        <p:spPr bwMode="auto">
          <a:xfrm>
            <a:off x="2359743" y="2057400"/>
            <a:ext cx="2819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latin typeface="Courier New" charset="0"/>
              </a:rPr>
              <a:t>envp[n-1]</a:t>
            </a:r>
          </a:p>
        </p:txBody>
      </p:sp>
      <p:sp>
        <p:nvSpPr>
          <p:cNvPr id="48513" name="Rectangle 385"/>
          <p:cNvSpPr>
            <a:spLocks noChangeArrowheads="1"/>
          </p:cNvSpPr>
          <p:nvPr/>
        </p:nvSpPr>
        <p:spPr bwMode="auto">
          <a:xfrm>
            <a:off x="2359743" y="2362200"/>
            <a:ext cx="28194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...</a:t>
            </a:r>
          </a:p>
        </p:txBody>
      </p:sp>
      <p:sp>
        <p:nvSpPr>
          <p:cNvPr id="48514" name="Rectangle 386"/>
          <p:cNvSpPr>
            <a:spLocks noChangeArrowheads="1"/>
          </p:cNvSpPr>
          <p:nvPr/>
        </p:nvSpPr>
        <p:spPr bwMode="auto">
          <a:xfrm>
            <a:off x="2359743" y="2667000"/>
            <a:ext cx="2819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latin typeface="Courier New" charset="0"/>
              </a:rPr>
              <a:t>envp[0]</a:t>
            </a:r>
          </a:p>
        </p:txBody>
      </p:sp>
      <p:sp>
        <p:nvSpPr>
          <p:cNvPr id="48515" name="Rectangle 387"/>
          <p:cNvSpPr>
            <a:spLocks noChangeArrowheads="1"/>
          </p:cNvSpPr>
          <p:nvPr/>
        </p:nvSpPr>
        <p:spPr bwMode="auto">
          <a:xfrm>
            <a:off x="2359743" y="2971800"/>
            <a:ext cx="2819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latin typeface="Courier New" charset="0"/>
              </a:rPr>
              <a:t>argv[argc] = NULL</a:t>
            </a:r>
          </a:p>
        </p:txBody>
      </p:sp>
      <p:sp>
        <p:nvSpPr>
          <p:cNvPr id="48516" name="Rectangle 388"/>
          <p:cNvSpPr>
            <a:spLocks noChangeArrowheads="1"/>
          </p:cNvSpPr>
          <p:nvPr/>
        </p:nvSpPr>
        <p:spPr bwMode="auto">
          <a:xfrm>
            <a:off x="2359743" y="3276600"/>
            <a:ext cx="2819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latin typeface="Courier New" charset="0"/>
              </a:rPr>
              <a:t>argv[argc-1]</a:t>
            </a:r>
          </a:p>
        </p:txBody>
      </p:sp>
      <p:sp>
        <p:nvSpPr>
          <p:cNvPr id="48517" name="Rectangle 389"/>
          <p:cNvSpPr>
            <a:spLocks noChangeArrowheads="1"/>
          </p:cNvSpPr>
          <p:nvPr/>
        </p:nvSpPr>
        <p:spPr bwMode="auto">
          <a:xfrm>
            <a:off x="2359743" y="3581400"/>
            <a:ext cx="28194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...</a:t>
            </a:r>
          </a:p>
        </p:txBody>
      </p:sp>
      <p:sp>
        <p:nvSpPr>
          <p:cNvPr id="48518" name="Rectangle 390"/>
          <p:cNvSpPr>
            <a:spLocks noChangeArrowheads="1"/>
          </p:cNvSpPr>
          <p:nvPr/>
        </p:nvSpPr>
        <p:spPr bwMode="auto">
          <a:xfrm>
            <a:off x="2359743" y="3886200"/>
            <a:ext cx="2819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latin typeface="Courier New" charset="0"/>
              </a:rPr>
              <a:t>argv[0]</a:t>
            </a:r>
          </a:p>
        </p:txBody>
      </p:sp>
      <p:sp>
        <p:nvSpPr>
          <p:cNvPr id="48527" name="Rectangle 399"/>
          <p:cNvSpPr>
            <a:spLocks noChangeArrowheads="1"/>
          </p:cNvSpPr>
          <p:nvPr/>
        </p:nvSpPr>
        <p:spPr bwMode="auto">
          <a:xfrm>
            <a:off x="2371184" y="5183277"/>
            <a:ext cx="2819400" cy="6858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Future stack </a:t>
            </a:r>
            <a:r>
              <a:rPr lang="en-US" dirty="0"/>
              <a:t>frame for</a:t>
            </a:r>
          </a:p>
          <a:p>
            <a:r>
              <a:rPr lang="en-US" dirty="0">
                <a:latin typeface="Courier New" charset="0"/>
              </a:rPr>
              <a:t>main</a:t>
            </a:r>
            <a:endParaRPr lang="en-US" dirty="0"/>
          </a:p>
        </p:txBody>
      </p:sp>
      <p:sp>
        <p:nvSpPr>
          <p:cNvPr id="48529" name="Text Box 401"/>
          <p:cNvSpPr txBox="1">
            <a:spLocks noChangeArrowheads="1"/>
          </p:cNvSpPr>
          <p:nvPr/>
        </p:nvSpPr>
        <p:spPr bwMode="auto">
          <a:xfrm>
            <a:off x="6135366" y="2142419"/>
            <a:ext cx="1210989" cy="5847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 smtClean="0">
                <a:latin typeface="Courier New" charset="0"/>
              </a:rPr>
              <a:t>environ</a:t>
            </a:r>
          </a:p>
          <a:p>
            <a:r>
              <a:rPr lang="en-US" dirty="0" smtClean="0">
                <a:latin typeface="+mn-lt"/>
              </a:rPr>
              <a:t>(global </a:t>
            </a:r>
            <a:r>
              <a:rPr lang="en-US" dirty="0" err="1" smtClean="0">
                <a:latin typeface="+mn-lt"/>
              </a:rPr>
              <a:t>var</a:t>
            </a:r>
            <a:r>
              <a:rPr lang="en-US" dirty="0" smtClean="0"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sp>
        <p:nvSpPr>
          <p:cNvPr id="48534" name="Line 406"/>
          <p:cNvSpPr>
            <a:spLocks noChangeShapeType="1"/>
          </p:cNvSpPr>
          <p:nvPr/>
        </p:nvSpPr>
        <p:spPr bwMode="auto">
          <a:xfrm flipV="1">
            <a:off x="1407203" y="4130532"/>
            <a:ext cx="961021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5" name="Line 407"/>
          <p:cNvSpPr>
            <a:spLocks noChangeShapeType="1"/>
          </p:cNvSpPr>
          <p:nvPr/>
        </p:nvSpPr>
        <p:spPr bwMode="auto">
          <a:xfrm flipH="1">
            <a:off x="1978743" y="3975100"/>
            <a:ext cx="495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6" name="Line 408"/>
          <p:cNvSpPr>
            <a:spLocks noChangeShapeType="1"/>
          </p:cNvSpPr>
          <p:nvPr/>
        </p:nvSpPr>
        <p:spPr bwMode="auto">
          <a:xfrm flipV="1">
            <a:off x="1978743" y="1371600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7" name="Line 409"/>
          <p:cNvSpPr>
            <a:spLocks noChangeShapeType="1"/>
          </p:cNvSpPr>
          <p:nvPr/>
        </p:nvSpPr>
        <p:spPr bwMode="auto">
          <a:xfrm>
            <a:off x="1978743" y="1371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9" name="Line 411"/>
          <p:cNvSpPr>
            <a:spLocks noChangeShapeType="1"/>
          </p:cNvSpPr>
          <p:nvPr/>
        </p:nvSpPr>
        <p:spPr bwMode="auto">
          <a:xfrm flipH="1">
            <a:off x="5064843" y="2755900"/>
            <a:ext cx="495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0" name="Line 412"/>
          <p:cNvSpPr>
            <a:spLocks noChangeShapeType="1"/>
          </p:cNvSpPr>
          <p:nvPr/>
        </p:nvSpPr>
        <p:spPr bwMode="auto">
          <a:xfrm flipH="1" flipV="1">
            <a:off x="5598243" y="6858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1" name="Line 413"/>
          <p:cNvSpPr>
            <a:spLocks noChangeShapeType="1"/>
          </p:cNvSpPr>
          <p:nvPr/>
        </p:nvSpPr>
        <p:spPr bwMode="auto">
          <a:xfrm>
            <a:off x="5179143" y="685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5" name="Oval 417"/>
          <p:cNvSpPr>
            <a:spLocks noChangeAspect="1" noChangeArrowheads="1"/>
          </p:cNvSpPr>
          <p:nvPr/>
        </p:nvSpPr>
        <p:spPr bwMode="auto">
          <a:xfrm>
            <a:off x="2474043" y="3933825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7" name="Oval 419"/>
          <p:cNvSpPr>
            <a:spLocks noChangeAspect="1" noChangeArrowheads="1"/>
          </p:cNvSpPr>
          <p:nvPr/>
        </p:nvSpPr>
        <p:spPr bwMode="auto">
          <a:xfrm>
            <a:off x="4988643" y="2714625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9" name="Text Box 421"/>
          <p:cNvSpPr txBox="1">
            <a:spLocks noChangeArrowheads="1"/>
          </p:cNvSpPr>
          <p:nvPr/>
        </p:nvSpPr>
        <p:spPr bwMode="auto">
          <a:xfrm>
            <a:off x="5355242" y="0"/>
            <a:ext cx="1587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/>
              <a:t>Bottom of stack</a:t>
            </a:r>
          </a:p>
        </p:txBody>
      </p:sp>
      <p:sp>
        <p:nvSpPr>
          <p:cNvPr id="48550" name="Text Box 422"/>
          <p:cNvSpPr txBox="1">
            <a:spLocks noChangeArrowheads="1"/>
          </p:cNvSpPr>
          <p:nvPr/>
        </p:nvSpPr>
        <p:spPr bwMode="auto">
          <a:xfrm>
            <a:off x="5355242" y="4962894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48555" name="Rectangle 427"/>
          <p:cNvSpPr>
            <a:spLocks noChangeArrowheads="1"/>
          </p:cNvSpPr>
          <p:nvPr/>
        </p:nvSpPr>
        <p:spPr bwMode="auto">
          <a:xfrm>
            <a:off x="2372443" y="2971800"/>
            <a:ext cx="2806700" cy="122237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7" name="Rectangle 429"/>
          <p:cNvSpPr>
            <a:spLocks noChangeArrowheads="1"/>
          </p:cNvSpPr>
          <p:nvPr/>
        </p:nvSpPr>
        <p:spPr bwMode="auto">
          <a:xfrm>
            <a:off x="2372443" y="762000"/>
            <a:ext cx="2806700" cy="6858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9" name="Line 431"/>
          <p:cNvSpPr>
            <a:spLocks noChangeShapeType="1"/>
          </p:cNvSpPr>
          <p:nvPr/>
        </p:nvSpPr>
        <p:spPr bwMode="auto">
          <a:xfrm>
            <a:off x="5767866" y="2849302"/>
            <a:ext cx="398673" cy="19424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1" name="Line 433"/>
          <p:cNvSpPr>
            <a:spLocks noChangeShapeType="1"/>
          </p:cNvSpPr>
          <p:nvPr/>
        </p:nvSpPr>
        <p:spPr bwMode="auto">
          <a:xfrm flipH="1">
            <a:off x="5191839" y="2849038"/>
            <a:ext cx="585722" cy="1600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401"/>
          <p:cNvSpPr txBox="1">
            <a:spLocks noChangeArrowheads="1"/>
          </p:cNvSpPr>
          <p:nvPr/>
        </p:nvSpPr>
        <p:spPr bwMode="auto">
          <a:xfrm>
            <a:off x="274572" y="3828036"/>
            <a:ext cx="1113312" cy="5847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r>
              <a:rPr lang="en-US" dirty="0" err="1" smtClean="0">
                <a:latin typeface="Courier New" charset="0"/>
              </a:rPr>
              <a:t>argv</a:t>
            </a:r>
            <a:endParaRPr lang="en-US" dirty="0" smtClean="0">
              <a:latin typeface="Courier New" charset="0"/>
            </a:endParaRPr>
          </a:p>
          <a:p>
            <a:r>
              <a:rPr lang="en-US" dirty="0" smtClean="0">
                <a:latin typeface="Courier New" charset="0"/>
              </a:rPr>
              <a:t>(</a:t>
            </a:r>
            <a:r>
              <a:rPr lang="en-US" dirty="0" smtClean="0">
                <a:latin typeface="+mn-lt"/>
              </a:rPr>
              <a:t>in </a:t>
            </a:r>
            <a:r>
              <a:rPr lang="en-US" dirty="0" smtClean="0">
                <a:latin typeface="Courier New"/>
                <a:cs typeface="Courier New"/>
              </a:rPr>
              <a:t>%</a:t>
            </a:r>
            <a:r>
              <a:rPr lang="en-US" dirty="0" err="1" smtClean="0">
                <a:latin typeface="Courier New"/>
                <a:cs typeface="Courier New"/>
              </a:rPr>
              <a:t>rsi</a:t>
            </a:r>
            <a:r>
              <a:rPr lang="en-US" dirty="0" smtClean="0">
                <a:latin typeface="+mn-lt"/>
              </a:rPr>
              <a:t>)</a:t>
            </a:r>
          </a:p>
        </p:txBody>
      </p:sp>
      <p:sp>
        <p:nvSpPr>
          <p:cNvPr id="42" name="Text Box 401"/>
          <p:cNvSpPr txBox="1">
            <a:spLocks noChangeArrowheads="1"/>
          </p:cNvSpPr>
          <p:nvPr/>
        </p:nvSpPr>
        <p:spPr bwMode="auto">
          <a:xfrm>
            <a:off x="6143668" y="2938316"/>
            <a:ext cx="1189831" cy="6201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r>
              <a:rPr lang="en-US" dirty="0" err="1" smtClean="0">
                <a:latin typeface="Courier New" charset="0"/>
              </a:rPr>
              <a:t>envp</a:t>
            </a:r>
            <a:endParaRPr lang="en-US" dirty="0" smtClean="0">
              <a:latin typeface="Courier New" charset="0"/>
            </a:endParaRPr>
          </a:p>
          <a:p>
            <a:r>
              <a:rPr lang="en-US" dirty="0" smtClean="0">
                <a:latin typeface="+mn-lt"/>
              </a:rPr>
              <a:t>(in </a:t>
            </a:r>
            <a:r>
              <a:rPr lang="en-US" dirty="0" smtClean="0">
                <a:latin typeface="Courier New"/>
                <a:cs typeface="Courier New"/>
              </a:rPr>
              <a:t>%</a:t>
            </a:r>
            <a:r>
              <a:rPr lang="en-US" dirty="0" err="1" smtClean="0">
                <a:latin typeface="Courier New"/>
                <a:cs typeface="Courier New"/>
              </a:rPr>
              <a:t>rdx</a:t>
            </a:r>
            <a:r>
              <a:rPr lang="en-US" dirty="0" smtClean="0"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sp>
        <p:nvSpPr>
          <p:cNvPr id="43" name="Line 431"/>
          <p:cNvSpPr>
            <a:spLocks noChangeShapeType="1"/>
          </p:cNvSpPr>
          <p:nvPr/>
        </p:nvSpPr>
        <p:spPr bwMode="auto">
          <a:xfrm flipV="1">
            <a:off x="5782981" y="2635561"/>
            <a:ext cx="398673" cy="19424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379"/>
          <p:cNvSpPr>
            <a:spLocks noChangeArrowheads="1"/>
          </p:cNvSpPr>
          <p:nvPr/>
        </p:nvSpPr>
        <p:spPr bwMode="auto">
          <a:xfrm>
            <a:off x="2363414" y="4496437"/>
            <a:ext cx="28194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Stack fram</a:t>
            </a:r>
            <a:r>
              <a:rPr lang="en-US" dirty="0" smtClean="0"/>
              <a:t>e for 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libc_start_main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6" name="Rectangle 382"/>
          <p:cNvSpPr>
            <a:spLocks noChangeArrowheads="1"/>
          </p:cNvSpPr>
          <p:nvPr/>
        </p:nvSpPr>
        <p:spPr bwMode="auto">
          <a:xfrm>
            <a:off x="2363413" y="4197515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" name="Text Box 401"/>
          <p:cNvSpPr txBox="1">
            <a:spLocks noChangeArrowheads="1"/>
          </p:cNvSpPr>
          <p:nvPr/>
        </p:nvSpPr>
        <p:spPr bwMode="auto">
          <a:xfrm>
            <a:off x="266799" y="4609735"/>
            <a:ext cx="1113312" cy="5847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r>
              <a:rPr lang="en-US" dirty="0" err="1" smtClean="0">
                <a:latin typeface="Courier New" charset="0"/>
              </a:rPr>
              <a:t>argc</a:t>
            </a:r>
            <a:endParaRPr lang="en-US" dirty="0" smtClean="0">
              <a:latin typeface="Courier New" charset="0"/>
            </a:endParaRPr>
          </a:p>
          <a:p>
            <a:r>
              <a:rPr lang="en-US" dirty="0" smtClean="0">
                <a:latin typeface="Courier New" charset="0"/>
              </a:rPr>
              <a:t>(</a:t>
            </a:r>
            <a:r>
              <a:rPr lang="en-US" dirty="0" smtClean="0">
                <a:latin typeface="+mn-lt"/>
              </a:rPr>
              <a:t>in </a:t>
            </a:r>
            <a:r>
              <a:rPr lang="en-US" dirty="0" smtClean="0">
                <a:latin typeface="Courier New"/>
                <a:cs typeface="Courier New"/>
              </a:rPr>
              <a:t>%</a:t>
            </a:r>
            <a:r>
              <a:rPr lang="en-US" dirty="0" err="1" smtClean="0">
                <a:latin typeface="Courier New"/>
                <a:cs typeface="Courier New"/>
              </a:rPr>
              <a:t>rdi</a:t>
            </a:r>
            <a:r>
              <a:rPr lang="en-US" dirty="0" smtClean="0">
                <a:latin typeface="+mn-lt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20839</TotalTime>
  <Pages>20</Pages>
  <Words>91</Words>
  <Application>Microsoft Macintosh PowerPoint</Application>
  <PresentationFormat>Letter Paper (8.5x11 in)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325</cp:revision>
  <cp:lastPrinted>2001-02-04T02:18:54Z</cp:lastPrinted>
  <dcterms:created xsi:type="dcterms:W3CDTF">1998-08-11T09:18:51Z</dcterms:created>
  <dcterms:modified xsi:type="dcterms:W3CDTF">2014-09-13T21:44:53Z</dcterms:modified>
</cp:coreProperties>
</file>