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776" y="-80"/>
      </p:cViewPr>
      <p:guideLst>
        <p:guide orient="horz" pos="1536"/>
        <p:guide pos="46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Helvetica" charset="0"/>
              </a:rPr>
              <a:t>Page </a:t>
            </a:r>
            <a:fld id="{61A24877-0EF0-594F-B928-6DA30FD88F1D}" type="slidenum">
              <a:rPr lang="en-US" sz="1200">
                <a:latin typeface="Helvetica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04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8A81FC0F-049B-BB4A-A7D7-FF70F5670BFF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958215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2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8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856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9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7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0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656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403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1" name="Line 93"/>
          <p:cNvSpPr>
            <a:spLocks noChangeShapeType="1"/>
          </p:cNvSpPr>
          <p:nvPr/>
        </p:nvSpPr>
        <p:spPr bwMode="auto">
          <a:xfrm>
            <a:off x="2471738" y="4762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2" name="Line 94"/>
          <p:cNvSpPr>
            <a:spLocks noChangeShapeType="1"/>
          </p:cNvSpPr>
          <p:nvPr/>
        </p:nvSpPr>
        <p:spPr bwMode="auto">
          <a:xfrm>
            <a:off x="2478088" y="65246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3" name="Line 95"/>
          <p:cNvSpPr>
            <a:spLocks noChangeShapeType="1"/>
          </p:cNvSpPr>
          <p:nvPr/>
        </p:nvSpPr>
        <p:spPr bwMode="auto">
          <a:xfrm flipH="1">
            <a:off x="4876800" y="65881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4" name="Line 96"/>
          <p:cNvSpPr>
            <a:spLocks noChangeShapeType="1"/>
          </p:cNvSpPr>
          <p:nvPr/>
        </p:nvSpPr>
        <p:spPr bwMode="auto">
          <a:xfrm flipH="1" flipV="1">
            <a:off x="2474913" y="779463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5" name="Line 97"/>
          <p:cNvSpPr>
            <a:spLocks noChangeShapeType="1"/>
          </p:cNvSpPr>
          <p:nvPr/>
        </p:nvSpPr>
        <p:spPr bwMode="auto">
          <a:xfrm>
            <a:off x="2473325" y="78740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6" name="Rectangle 98"/>
          <p:cNvSpPr>
            <a:spLocks noChangeArrowheads="1"/>
          </p:cNvSpPr>
          <p:nvPr/>
        </p:nvSpPr>
        <p:spPr bwMode="auto">
          <a:xfrm>
            <a:off x="2744788" y="38100"/>
            <a:ext cx="18415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i="1">
                <a:latin typeface="Helvetica" charset="0"/>
              </a:rPr>
              <a:t>(2) Control passes</a:t>
            </a:r>
          </a:p>
          <a:p>
            <a:r>
              <a:rPr lang="en-US" i="1">
                <a:latin typeface="Helvetica" charset="0"/>
              </a:rPr>
              <a:t>to handler</a:t>
            </a:r>
          </a:p>
        </p:txBody>
      </p:sp>
      <p:sp>
        <p:nvSpPr>
          <p:cNvPr id="48227" name="Rectangle 99"/>
          <p:cNvSpPr>
            <a:spLocks noChangeArrowheads="1"/>
          </p:cNvSpPr>
          <p:nvPr/>
        </p:nvSpPr>
        <p:spPr bwMode="auto">
          <a:xfrm>
            <a:off x="4946650" y="596900"/>
            <a:ext cx="1492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r>
              <a:rPr lang="en-US" i="1">
                <a:latin typeface="Helvetica" charset="0"/>
              </a:rPr>
              <a:t>(3) Trap handler runs</a:t>
            </a:r>
          </a:p>
        </p:txBody>
      </p:sp>
      <p:sp>
        <p:nvSpPr>
          <p:cNvPr id="48228" name="Rectangle 100"/>
          <p:cNvSpPr>
            <a:spLocks noChangeArrowheads="1"/>
          </p:cNvSpPr>
          <p:nvPr/>
        </p:nvSpPr>
        <p:spPr bwMode="auto">
          <a:xfrm>
            <a:off x="2698750" y="1060450"/>
            <a:ext cx="1973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i="1">
                <a:latin typeface="Helvetica" charset="0"/>
              </a:rPr>
              <a:t>(4) Handler returns</a:t>
            </a:r>
          </a:p>
          <a:p>
            <a:r>
              <a:rPr lang="en-US" i="1">
                <a:latin typeface="Helvetica" charset="0"/>
              </a:rPr>
              <a:t>to instruction</a:t>
            </a:r>
          </a:p>
          <a:p>
            <a:r>
              <a:rPr lang="en-US" i="1">
                <a:latin typeface="Helvetica" charset="0"/>
              </a:rPr>
              <a:t>following the syscall</a:t>
            </a:r>
          </a:p>
        </p:txBody>
      </p:sp>
      <p:sp>
        <p:nvSpPr>
          <p:cNvPr id="48229" name="Text Box 101"/>
          <p:cNvSpPr txBox="1">
            <a:spLocks noChangeArrowheads="1"/>
          </p:cNvSpPr>
          <p:nvPr/>
        </p:nvSpPr>
        <p:spPr bwMode="auto">
          <a:xfrm>
            <a:off x="1409700" y="385763"/>
            <a:ext cx="103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Courier New" charset="0"/>
              </a:rPr>
              <a:t>syscall</a:t>
            </a:r>
          </a:p>
        </p:txBody>
      </p:sp>
      <p:sp>
        <p:nvSpPr>
          <p:cNvPr id="48230" name="Text Box 102"/>
          <p:cNvSpPr txBox="1">
            <a:spLocks noChangeArrowheads="1"/>
          </p:cNvSpPr>
          <p:nvPr/>
        </p:nvSpPr>
        <p:spPr bwMode="auto">
          <a:xfrm>
            <a:off x="1968500" y="566738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i="1">
                <a:latin typeface="Helvetica" charset="0"/>
              </a:rPr>
              <a:t>I</a:t>
            </a:r>
            <a:r>
              <a:rPr lang="en-US" i="1" baseline="-25000">
                <a:latin typeface="Helvetica" charset="0"/>
              </a:rPr>
              <a:t>next</a:t>
            </a:r>
            <a:endParaRPr lang="en-US" i="1">
              <a:latin typeface="Helvetica" charset="0"/>
            </a:endParaRPr>
          </a:p>
        </p:txBody>
      </p:sp>
      <p:sp>
        <p:nvSpPr>
          <p:cNvPr id="48231" name="Text Box 103"/>
          <p:cNvSpPr txBox="1">
            <a:spLocks noChangeArrowheads="1"/>
          </p:cNvSpPr>
          <p:nvPr/>
        </p:nvSpPr>
        <p:spPr bwMode="auto">
          <a:xfrm>
            <a:off x="-36513" y="190500"/>
            <a:ext cx="14811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>
                <a:latin typeface="Helvetica" charset="0"/>
              </a:rPr>
              <a:t>(1) Application</a:t>
            </a:r>
          </a:p>
          <a:p>
            <a:r>
              <a:rPr lang="en-US" i="1">
                <a:latin typeface="Helvetica" charset="0"/>
              </a:rPr>
              <a:t>makes a </a:t>
            </a:r>
          </a:p>
          <a:p>
            <a:r>
              <a:rPr lang="en-US" i="1">
                <a:latin typeface="Helvetica" charset="0"/>
              </a:rPr>
              <a:t>system 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14856</TotalTime>
  <Pages>20</Pages>
  <Words>33</Words>
  <Application>Microsoft Macintosh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Times</vt:lpstr>
      <vt:lpstr>Helvetica</vt:lpstr>
      <vt:lpstr>Century Gothic</vt:lpstr>
      <vt:lpstr>Courier New</vt:lpstr>
      <vt:lpstr>Times New Roman</vt:lpstr>
      <vt:lpstr>Arial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296</cp:revision>
  <cp:lastPrinted>2000-02-20T20:51:02Z</cp:lastPrinted>
  <dcterms:created xsi:type="dcterms:W3CDTF">1998-08-11T09:18:51Z</dcterms:created>
  <dcterms:modified xsi:type="dcterms:W3CDTF">2014-07-14T19:42:19Z</dcterms:modified>
</cp:coreProperties>
</file>