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40" y="-864"/>
      </p:cViewPr>
      <p:guideLst>
        <p:guide orient="horz" pos="144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A47D94AA-5DC9-8E40-AC9E-233AF2C6CED0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8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7EBA815-8FA6-984C-988A-5E6033ED7375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7376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1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9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46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0"/>
          <p:cNvSpPr>
            <a:spLocks noChangeArrowheads="1"/>
          </p:cNvSpPr>
          <p:nvPr/>
        </p:nvSpPr>
        <p:spPr bwMode="auto">
          <a:xfrm>
            <a:off x="2052638" y="273050"/>
            <a:ext cx="2789237" cy="4873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Kernel virtual memory</a:t>
            </a:r>
          </a:p>
        </p:txBody>
      </p:sp>
      <p:sp>
        <p:nvSpPr>
          <p:cNvPr id="1027" name="Rectangle 71"/>
          <p:cNvSpPr>
            <a:spLocks noChangeArrowheads="1"/>
          </p:cNvSpPr>
          <p:nvPr/>
        </p:nvSpPr>
        <p:spPr bwMode="auto">
          <a:xfrm>
            <a:off x="2052638" y="1974850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Memory mapped region for</a:t>
            </a:r>
          </a:p>
          <a:p>
            <a:pPr algn="ctr"/>
            <a:r>
              <a:rPr lang="en-US">
                <a:latin typeface="Helvetica" charset="0"/>
              </a:rPr>
              <a:t>shared libraries</a:t>
            </a:r>
          </a:p>
        </p:txBody>
      </p:sp>
      <p:sp>
        <p:nvSpPr>
          <p:cNvPr id="1028" name="Rectangle 72"/>
          <p:cNvSpPr>
            <a:spLocks noChangeArrowheads="1"/>
          </p:cNvSpPr>
          <p:nvPr/>
        </p:nvSpPr>
        <p:spPr bwMode="auto">
          <a:xfrm>
            <a:off x="2052638" y="2640013"/>
            <a:ext cx="2789237" cy="7239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1029" name="Rectangle 73"/>
          <p:cNvSpPr>
            <a:spLocks noChangeArrowheads="1"/>
          </p:cNvSpPr>
          <p:nvPr/>
        </p:nvSpPr>
        <p:spPr bwMode="auto">
          <a:xfrm>
            <a:off x="2052638" y="3367088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Run-time heap</a:t>
            </a:r>
          </a:p>
          <a:p>
            <a:pPr algn="ctr"/>
            <a:r>
              <a:rPr lang="en-US">
                <a:latin typeface="Helvetica" charset="0"/>
              </a:rPr>
              <a:t>(created by </a:t>
            </a:r>
            <a:r>
              <a:rPr lang="en-US">
                <a:latin typeface="Courier New" charset="0"/>
                <a:cs typeface="Courier New" charset="0"/>
              </a:rPr>
              <a:t>malloc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1030" name="Rectangle 74"/>
          <p:cNvSpPr>
            <a:spLocks noChangeArrowheads="1"/>
          </p:cNvSpPr>
          <p:nvPr/>
        </p:nvSpPr>
        <p:spPr bwMode="auto">
          <a:xfrm>
            <a:off x="2052638" y="1065213"/>
            <a:ext cx="2789237" cy="906462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1031" name="Line 78"/>
          <p:cNvSpPr>
            <a:spLocks noChangeShapeType="1"/>
          </p:cNvSpPr>
          <p:nvPr/>
        </p:nvSpPr>
        <p:spPr bwMode="auto">
          <a:xfrm flipH="1" flipV="1">
            <a:off x="3489325" y="2970213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79"/>
          <p:cNvSpPr>
            <a:spLocks noChangeArrowheads="1"/>
          </p:cNvSpPr>
          <p:nvPr/>
        </p:nvSpPr>
        <p:spPr bwMode="auto">
          <a:xfrm>
            <a:off x="2052638" y="730250"/>
            <a:ext cx="2789237" cy="5635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User stack</a:t>
            </a:r>
          </a:p>
          <a:p>
            <a:pPr algn="ctr"/>
            <a:r>
              <a:rPr lang="en-US">
                <a:latin typeface="Helvetica" charset="0"/>
              </a:rPr>
              <a:t>(created at runtime)</a:t>
            </a:r>
          </a:p>
        </p:txBody>
      </p:sp>
      <p:sp>
        <p:nvSpPr>
          <p:cNvPr id="1033" name="Line 80"/>
          <p:cNvSpPr>
            <a:spLocks noChangeShapeType="1"/>
          </p:cNvSpPr>
          <p:nvPr/>
        </p:nvSpPr>
        <p:spPr bwMode="auto">
          <a:xfrm flipH="1" flipV="1">
            <a:off x="3489325" y="1751013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81"/>
          <p:cNvSpPr>
            <a:spLocks noChangeShapeType="1"/>
          </p:cNvSpPr>
          <p:nvPr/>
        </p:nvSpPr>
        <p:spPr bwMode="auto">
          <a:xfrm flipH="1">
            <a:off x="3489325" y="1293813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82"/>
          <p:cNvSpPr>
            <a:spLocks noChangeArrowheads="1"/>
          </p:cNvSpPr>
          <p:nvPr/>
        </p:nvSpPr>
        <p:spPr bwMode="auto">
          <a:xfrm>
            <a:off x="2041525" y="5332413"/>
            <a:ext cx="2789238" cy="3968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1036" name="Text Box 83"/>
          <p:cNvSpPr txBox="1">
            <a:spLocks noChangeArrowheads="1"/>
          </p:cNvSpPr>
          <p:nvPr/>
        </p:nvSpPr>
        <p:spPr bwMode="auto">
          <a:xfrm>
            <a:off x="1803400" y="55197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Courier New" charset="0"/>
              </a:rPr>
              <a:t>0</a:t>
            </a:r>
          </a:p>
        </p:txBody>
      </p:sp>
      <p:sp>
        <p:nvSpPr>
          <p:cNvPr id="1037" name="Text Box 86"/>
          <p:cNvSpPr txBox="1">
            <a:spLocks noChangeArrowheads="1"/>
          </p:cNvSpPr>
          <p:nvPr/>
        </p:nvSpPr>
        <p:spPr bwMode="auto">
          <a:xfrm>
            <a:off x="5026025" y="12700"/>
            <a:ext cx="1130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Memory</a:t>
            </a:r>
          </a:p>
          <a:p>
            <a:r>
              <a:rPr lang="en-US">
                <a:latin typeface="Helvetica" charset="0"/>
              </a:rPr>
              <a:t>invisible to</a:t>
            </a:r>
          </a:p>
          <a:p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1038" name="Line 87"/>
          <p:cNvSpPr>
            <a:spLocks noChangeShapeType="1"/>
          </p:cNvSpPr>
          <p:nvPr/>
        </p:nvSpPr>
        <p:spPr bwMode="auto">
          <a:xfrm flipH="1" flipV="1">
            <a:off x="4937125" y="227013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15"/>
          <p:cNvSpPr>
            <a:spLocks noChangeArrowheads="1"/>
          </p:cNvSpPr>
          <p:nvPr/>
        </p:nvSpPr>
        <p:spPr bwMode="auto">
          <a:xfrm>
            <a:off x="609600" y="6096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0" name="Rectangle 116"/>
          <p:cNvSpPr>
            <a:spLocks noChangeArrowheads="1"/>
          </p:cNvSpPr>
          <p:nvPr/>
        </p:nvSpPr>
        <p:spPr bwMode="auto">
          <a:xfrm>
            <a:off x="2041525" y="4037013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Read/write data </a:t>
            </a:r>
          </a:p>
        </p:txBody>
      </p:sp>
      <p:sp>
        <p:nvSpPr>
          <p:cNvPr id="1041" name="Rectangle 117"/>
          <p:cNvSpPr>
            <a:spLocks noChangeArrowheads="1"/>
          </p:cNvSpPr>
          <p:nvPr/>
        </p:nvSpPr>
        <p:spPr bwMode="auto">
          <a:xfrm>
            <a:off x="2041525" y="4662488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Read-only code and data</a:t>
            </a:r>
          </a:p>
        </p:txBody>
      </p:sp>
      <p:sp>
        <p:nvSpPr>
          <p:cNvPr id="1042" name="AutoShape 118"/>
          <p:cNvSpPr>
            <a:spLocks/>
          </p:cNvSpPr>
          <p:nvPr/>
        </p:nvSpPr>
        <p:spPr bwMode="auto">
          <a:xfrm>
            <a:off x="4937125" y="4037013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3" name="Text Box 119"/>
          <p:cNvSpPr txBox="1">
            <a:spLocks noChangeArrowheads="1"/>
          </p:cNvSpPr>
          <p:nvPr/>
        </p:nvSpPr>
        <p:spPr bwMode="auto">
          <a:xfrm>
            <a:off x="5089525" y="4418013"/>
            <a:ext cx="214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Loaded from the </a:t>
            </a:r>
          </a:p>
          <a:p>
            <a:r>
              <a:rPr lang="en-US">
                <a:latin typeface="Courier New" charset="0"/>
              </a:rPr>
              <a:t>hello</a:t>
            </a:r>
            <a:r>
              <a:rPr lang="en-US">
                <a:latin typeface="Helvetica" charset="0"/>
              </a:rPr>
              <a:t> executable file</a:t>
            </a:r>
          </a:p>
        </p:txBody>
      </p:sp>
      <p:sp>
        <p:nvSpPr>
          <p:cNvPr id="1044" name="Text Box 120"/>
          <p:cNvSpPr txBox="1">
            <a:spLocks noChangeArrowheads="1"/>
          </p:cNvSpPr>
          <p:nvPr/>
        </p:nvSpPr>
        <p:spPr bwMode="auto">
          <a:xfrm>
            <a:off x="4959350" y="2133600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ourier New" charset="0"/>
              </a:rPr>
              <a:t>printf </a:t>
            </a:r>
            <a:r>
              <a:rPr lang="en-US"/>
              <a:t>function</a:t>
            </a:r>
          </a:p>
        </p:txBody>
      </p:sp>
      <p:sp>
        <p:nvSpPr>
          <p:cNvPr id="1045" name="Text Box 122"/>
          <p:cNvSpPr txBox="1">
            <a:spLocks noChangeArrowheads="1"/>
          </p:cNvSpPr>
          <p:nvPr/>
        </p:nvSpPr>
        <p:spPr bwMode="auto">
          <a:xfrm>
            <a:off x="609600" y="4953000"/>
            <a:ext cx="97144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dirty="0" smtClean="0">
                <a:latin typeface="Helvetica"/>
                <a:cs typeface="Helvetica"/>
              </a:rPr>
              <a:t>Program</a:t>
            </a:r>
          </a:p>
          <a:p>
            <a:pPr algn="r"/>
            <a:r>
              <a:rPr lang="en-US" dirty="0" smtClean="0">
                <a:latin typeface="Helvetica"/>
                <a:cs typeface="Helvetica"/>
              </a:rPr>
              <a:t>start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46" name="Line 123"/>
          <p:cNvSpPr>
            <a:spLocks noChangeShapeType="1"/>
          </p:cNvSpPr>
          <p:nvPr/>
        </p:nvSpPr>
        <p:spPr bwMode="auto">
          <a:xfrm>
            <a:off x="1565275" y="5334000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Pages>20</Pages>
  <Words>51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Times</vt:lpstr>
      <vt:lpstr>Century Gothic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302</cp:revision>
  <cp:lastPrinted>2000-09-27T23:09:35Z</cp:lastPrinted>
  <dcterms:created xsi:type="dcterms:W3CDTF">1998-08-11T09:18:51Z</dcterms:created>
  <dcterms:modified xsi:type="dcterms:W3CDTF">2014-08-24T16:06:06Z</dcterms:modified>
</cp:coreProperties>
</file>