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76" y="-672"/>
      </p:cViewPr>
      <p:guideLst>
        <p:guide orient="horz" pos="2688"/>
        <p:guide pos="1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BA61E573-3DC8-044C-94AB-E3CCEA821264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4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626EACF5-6D5C-824F-89B5-B2BA45F76E3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4739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1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5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95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7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5" name="Text Box 127"/>
          <p:cNvSpPr txBox="1">
            <a:spLocks noChangeAspect="1" noChangeArrowheads="1"/>
          </p:cNvSpPr>
          <p:nvPr/>
        </p:nvSpPr>
        <p:spPr bwMode="auto">
          <a:xfrm>
            <a:off x="2551113" y="-76200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Process A</a:t>
            </a:r>
          </a:p>
        </p:txBody>
      </p:sp>
      <p:sp>
        <p:nvSpPr>
          <p:cNvPr id="48256" name="Text Box 128"/>
          <p:cNvSpPr txBox="1">
            <a:spLocks noChangeAspect="1" noChangeArrowheads="1"/>
          </p:cNvSpPr>
          <p:nvPr/>
        </p:nvSpPr>
        <p:spPr bwMode="auto">
          <a:xfrm>
            <a:off x="4089400" y="-76200"/>
            <a:ext cx="1109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Process B</a:t>
            </a:r>
          </a:p>
        </p:txBody>
      </p:sp>
      <p:sp>
        <p:nvSpPr>
          <p:cNvPr id="48259" name="Line 131"/>
          <p:cNvSpPr>
            <a:spLocks noChangeAspect="1" noChangeShapeType="1"/>
          </p:cNvSpPr>
          <p:nvPr/>
        </p:nvSpPr>
        <p:spPr bwMode="auto">
          <a:xfrm>
            <a:off x="4511675" y="1244600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62" name="Line 134"/>
          <p:cNvSpPr>
            <a:spLocks noChangeAspect="1" noChangeShapeType="1"/>
          </p:cNvSpPr>
          <p:nvPr/>
        </p:nvSpPr>
        <p:spPr bwMode="auto">
          <a:xfrm flipH="1">
            <a:off x="3879850" y="-17463"/>
            <a:ext cx="11113" cy="26543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63" name="Text Box 135"/>
          <p:cNvSpPr txBox="1">
            <a:spLocks noChangeAspect="1" noChangeArrowheads="1"/>
          </p:cNvSpPr>
          <p:nvPr/>
        </p:nvSpPr>
        <p:spPr bwMode="auto">
          <a:xfrm>
            <a:off x="5507038" y="531813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48264" name="Text Box 136"/>
          <p:cNvSpPr txBox="1">
            <a:spLocks noChangeAspect="1" noChangeArrowheads="1"/>
          </p:cNvSpPr>
          <p:nvPr/>
        </p:nvSpPr>
        <p:spPr bwMode="auto">
          <a:xfrm>
            <a:off x="5507038" y="914400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Kernel code</a:t>
            </a:r>
          </a:p>
        </p:txBody>
      </p:sp>
      <p:sp>
        <p:nvSpPr>
          <p:cNvPr id="48265" name="Text Box 137"/>
          <p:cNvSpPr txBox="1">
            <a:spLocks noChangeAspect="1" noChangeArrowheads="1"/>
          </p:cNvSpPr>
          <p:nvPr/>
        </p:nvSpPr>
        <p:spPr bwMode="auto">
          <a:xfrm>
            <a:off x="5507038" y="1293813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48266" name="Text Box 138"/>
          <p:cNvSpPr txBox="1">
            <a:spLocks noChangeAspect="1" noChangeArrowheads="1"/>
          </p:cNvSpPr>
          <p:nvPr/>
        </p:nvSpPr>
        <p:spPr bwMode="auto">
          <a:xfrm>
            <a:off x="5491163" y="1695450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Kernel code</a:t>
            </a:r>
          </a:p>
        </p:txBody>
      </p:sp>
      <p:sp>
        <p:nvSpPr>
          <p:cNvPr id="48267" name="Text Box 139"/>
          <p:cNvSpPr txBox="1">
            <a:spLocks noChangeAspect="1" noChangeArrowheads="1"/>
          </p:cNvSpPr>
          <p:nvPr/>
        </p:nvSpPr>
        <p:spPr bwMode="auto">
          <a:xfrm>
            <a:off x="5507038" y="2117725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48268" name="Line 140"/>
          <p:cNvSpPr>
            <a:spLocks noChangeAspect="1" noChangeShapeType="1"/>
          </p:cNvSpPr>
          <p:nvPr/>
        </p:nvSpPr>
        <p:spPr bwMode="auto">
          <a:xfrm>
            <a:off x="2487613" y="842963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69" name="Line 141"/>
          <p:cNvSpPr>
            <a:spLocks noChangeAspect="1" noChangeShapeType="1"/>
          </p:cNvSpPr>
          <p:nvPr/>
        </p:nvSpPr>
        <p:spPr bwMode="auto">
          <a:xfrm>
            <a:off x="2487613" y="12350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0" name="Line 142"/>
          <p:cNvSpPr>
            <a:spLocks noChangeAspect="1" noChangeShapeType="1"/>
          </p:cNvSpPr>
          <p:nvPr/>
        </p:nvSpPr>
        <p:spPr bwMode="auto">
          <a:xfrm>
            <a:off x="2487613" y="16287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1" name="Line 143"/>
          <p:cNvSpPr>
            <a:spLocks noChangeAspect="1" noChangeShapeType="1"/>
          </p:cNvSpPr>
          <p:nvPr/>
        </p:nvSpPr>
        <p:spPr bwMode="auto">
          <a:xfrm>
            <a:off x="2487613" y="20224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2" name="Line 144"/>
          <p:cNvSpPr>
            <a:spLocks noChangeAspect="1" noChangeShapeType="1"/>
          </p:cNvSpPr>
          <p:nvPr/>
        </p:nvSpPr>
        <p:spPr bwMode="auto">
          <a:xfrm>
            <a:off x="2487613" y="24161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3" name="Line 145"/>
          <p:cNvSpPr>
            <a:spLocks noChangeAspect="1" noChangeShapeType="1"/>
          </p:cNvSpPr>
          <p:nvPr/>
        </p:nvSpPr>
        <p:spPr bwMode="auto">
          <a:xfrm>
            <a:off x="2487613" y="449263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5" name="Text Box 147"/>
          <p:cNvSpPr txBox="1">
            <a:spLocks noChangeAspect="1" noChangeArrowheads="1"/>
          </p:cNvSpPr>
          <p:nvPr/>
        </p:nvSpPr>
        <p:spPr bwMode="auto">
          <a:xfrm>
            <a:off x="73025" y="334963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Time</a:t>
            </a:r>
          </a:p>
        </p:txBody>
      </p:sp>
      <p:sp>
        <p:nvSpPr>
          <p:cNvPr id="48276" name="AutoShape 148"/>
          <p:cNvSpPr>
            <a:spLocks noChangeAspect="1"/>
          </p:cNvSpPr>
          <p:nvPr/>
        </p:nvSpPr>
        <p:spPr bwMode="auto">
          <a:xfrm>
            <a:off x="6829425" y="841375"/>
            <a:ext cx="68263" cy="350838"/>
          </a:xfrm>
          <a:prstGeom prst="rightBrace">
            <a:avLst>
              <a:gd name="adj1" fmla="val 428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48277" name="Text Box 149"/>
          <p:cNvSpPr txBox="1">
            <a:spLocks noChangeAspect="1" noChangeArrowheads="1"/>
          </p:cNvSpPr>
          <p:nvPr/>
        </p:nvSpPr>
        <p:spPr bwMode="auto">
          <a:xfrm>
            <a:off x="6894513" y="671513"/>
            <a:ext cx="9413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Context </a:t>
            </a:r>
          </a:p>
          <a:p>
            <a:r>
              <a:rPr lang="en-US" i="1">
                <a:latin typeface="Helvetica" charset="0"/>
              </a:rPr>
              <a:t>switch</a:t>
            </a:r>
            <a:endParaRPr lang="en-US">
              <a:latin typeface="Helvetica" charset="0"/>
            </a:endParaRPr>
          </a:p>
        </p:txBody>
      </p:sp>
      <p:sp>
        <p:nvSpPr>
          <p:cNvPr id="48278" name="AutoShape 150"/>
          <p:cNvSpPr>
            <a:spLocks noChangeAspect="1"/>
          </p:cNvSpPr>
          <p:nvPr/>
        </p:nvSpPr>
        <p:spPr bwMode="auto">
          <a:xfrm>
            <a:off x="6829425" y="1654175"/>
            <a:ext cx="68263" cy="350838"/>
          </a:xfrm>
          <a:prstGeom prst="rightBrace">
            <a:avLst>
              <a:gd name="adj1" fmla="val 428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48279" name="Text Box 151"/>
          <p:cNvSpPr txBox="1">
            <a:spLocks noChangeAspect="1" noChangeArrowheads="1"/>
          </p:cNvSpPr>
          <p:nvPr/>
        </p:nvSpPr>
        <p:spPr bwMode="auto">
          <a:xfrm>
            <a:off x="6894513" y="1530350"/>
            <a:ext cx="9413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Context </a:t>
            </a:r>
          </a:p>
          <a:p>
            <a:r>
              <a:rPr lang="en-US" i="1">
                <a:latin typeface="Helvetica" charset="0"/>
              </a:rPr>
              <a:t>switch</a:t>
            </a:r>
            <a:endParaRPr lang="en-US">
              <a:latin typeface="Helvetica" charset="0"/>
            </a:endParaRPr>
          </a:p>
        </p:txBody>
      </p:sp>
      <p:sp>
        <p:nvSpPr>
          <p:cNvPr id="48280" name="Text Box 152"/>
          <p:cNvSpPr txBox="1">
            <a:spLocks noChangeAspect="1" noChangeArrowheads="1"/>
          </p:cNvSpPr>
          <p:nvPr/>
        </p:nvSpPr>
        <p:spPr bwMode="auto">
          <a:xfrm>
            <a:off x="1423988" y="687388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Courier New" charset="0"/>
              </a:rPr>
              <a:t>read</a:t>
            </a:r>
            <a:endParaRPr lang="en-US">
              <a:latin typeface="Helvetica" charset="0"/>
            </a:endParaRPr>
          </a:p>
        </p:txBody>
      </p:sp>
      <p:sp>
        <p:nvSpPr>
          <p:cNvPr id="48281" name="Text Box 153"/>
          <p:cNvSpPr txBox="1">
            <a:spLocks noChangeAspect="1" noChangeArrowheads="1"/>
          </p:cNvSpPr>
          <p:nvPr/>
        </p:nvSpPr>
        <p:spPr bwMode="auto">
          <a:xfrm>
            <a:off x="676275" y="1455738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Disk  interrupt</a:t>
            </a:r>
            <a:endParaRPr lang="en-US">
              <a:latin typeface="Helvetica" charset="0"/>
            </a:endParaRPr>
          </a:p>
        </p:txBody>
      </p:sp>
      <p:sp>
        <p:nvSpPr>
          <p:cNvPr id="48283" name="Line 155"/>
          <p:cNvSpPr>
            <a:spLocks noChangeAspect="1" noChangeShapeType="1"/>
          </p:cNvSpPr>
          <p:nvPr/>
        </p:nvSpPr>
        <p:spPr bwMode="auto">
          <a:xfrm>
            <a:off x="2084388" y="1636713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87" name="Line 159"/>
          <p:cNvSpPr>
            <a:spLocks noChangeShapeType="1"/>
          </p:cNvSpPr>
          <p:nvPr/>
        </p:nvSpPr>
        <p:spPr bwMode="auto">
          <a:xfrm>
            <a:off x="3178175" y="444500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88" name="Line 160"/>
          <p:cNvSpPr>
            <a:spLocks noChangeShapeType="1"/>
          </p:cNvSpPr>
          <p:nvPr/>
        </p:nvSpPr>
        <p:spPr bwMode="auto">
          <a:xfrm>
            <a:off x="3178175" y="850900"/>
            <a:ext cx="1339850" cy="374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89" name="Line 161"/>
          <p:cNvSpPr>
            <a:spLocks noChangeShapeType="1"/>
          </p:cNvSpPr>
          <p:nvPr/>
        </p:nvSpPr>
        <p:spPr bwMode="auto">
          <a:xfrm flipH="1">
            <a:off x="3190875" y="1625600"/>
            <a:ext cx="131445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90" name="Line 162"/>
          <p:cNvSpPr>
            <a:spLocks noChangeAspect="1" noChangeShapeType="1"/>
          </p:cNvSpPr>
          <p:nvPr/>
        </p:nvSpPr>
        <p:spPr bwMode="auto">
          <a:xfrm>
            <a:off x="2084388" y="838200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91" name="Line 163"/>
          <p:cNvSpPr>
            <a:spLocks noChangeShapeType="1"/>
          </p:cNvSpPr>
          <p:nvPr/>
        </p:nvSpPr>
        <p:spPr bwMode="auto">
          <a:xfrm>
            <a:off x="3171825" y="2009775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92" name="Text Box 164"/>
          <p:cNvSpPr txBox="1">
            <a:spLocks noChangeAspect="1" noChangeArrowheads="1"/>
          </p:cNvSpPr>
          <p:nvPr/>
        </p:nvSpPr>
        <p:spPr bwMode="auto">
          <a:xfrm>
            <a:off x="958850" y="1776413"/>
            <a:ext cx="1138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>
                <a:latin typeface="Helvetica" charset="0"/>
              </a:rPr>
              <a:t>Return </a:t>
            </a:r>
          </a:p>
          <a:p>
            <a:pPr algn="r"/>
            <a:r>
              <a:rPr lang="en-US" i="1">
                <a:latin typeface="Helvetica" charset="0"/>
              </a:rPr>
              <a:t>from </a:t>
            </a:r>
            <a:r>
              <a:rPr lang="en-US">
                <a:latin typeface="Courier New" charset="0"/>
              </a:rPr>
              <a:t>read</a:t>
            </a:r>
            <a:endParaRPr lang="en-US">
              <a:latin typeface="Helvetica" charset="0"/>
            </a:endParaRPr>
          </a:p>
        </p:txBody>
      </p:sp>
      <p:sp>
        <p:nvSpPr>
          <p:cNvPr id="48293" name="Line 165"/>
          <p:cNvSpPr>
            <a:spLocks noChangeShapeType="1"/>
          </p:cNvSpPr>
          <p:nvPr/>
        </p:nvSpPr>
        <p:spPr bwMode="auto">
          <a:xfrm>
            <a:off x="368300" y="723900"/>
            <a:ext cx="0" cy="184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94" name="Line 166"/>
          <p:cNvSpPr>
            <a:spLocks noChangeAspect="1" noChangeShapeType="1"/>
          </p:cNvSpPr>
          <p:nvPr/>
        </p:nvSpPr>
        <p:spPr bwMode="auto">
          <a:xfrm>
            <a:off x="2084388" y="2030413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14942</TotalTime>
  <Pages>20</Pages>
  <Words>25</Words>
  <Application>Microsoft Macintosh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Helvetica</vt:lpstr>
      <vt:lpstr>Century Gothic</vt:lpstr>
      <vt:lpstr>Times New Roman</vt:lpstr>
      <vt:lpstr>Courier New</vt:lpstr>
      <vt:lpstr>Arial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304</cp:revision>
  <cp:lastPrinted>2000-02-27T21:48:16Z</cp:lastPrinted>
  <dcterms:created xsi:type="dcterms:W3CDTF">1998-08-11T09:18:51Z</dcterms:created>
  <dcterms:modified xsi:type="dcterms:W3CDTF">2014-08-24T15:41:10Z</dcterms:modified>
</cp:coreProperties>
</file>