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376" y="-672"/>
      </p:cViewPr>
      <p:guideLst>
        <p:guide orient="horz" pos="2744"/>
        <p:guide pos="9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C9407A36-2657-8841-B083-B61F38986FB6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86261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343F3C8B-75A3-194D-A478-D8142BEECC0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967113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5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43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52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09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0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pitchFamily="34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ＭＳ Ｐゴシック" charset="0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0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  <a:ea typeface="ＭＳ Ｐゴシック" charset="0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10"/>
          <p:cNvGrpSpPr>
            <a:grpSpLocks noChangeAspect="1"/>
          </p:cNvGrpSpPr>
          <p:nvPr/>
        </p:nvGrpSpPr>
        <p:grpSpPr bwMode="auto">
          <a:xfrm>
            <a:off x="3175" y="161925"/>
            <a:ext cx="8094663" cy="1806575"/>
            <a:chOff x="-4" y="100"/>
            <a:chExt cx="5658" cy="1264"/>
          </a:xfrm>
        </p:grpSpPr>
        <p:sp>
          <p:nvSpPr>
            <p:cNvPr id="1027" name="Oval 379"/>
            <p:cNvSpPr>
              <a:spLocks noChangeAspect="1" noChangeArrowheads="1"/>
            </p:cNvSpPr>
            <p:nvPr/>
          </p:nvSpPr>
          <p:spPr bwMode="auto">
            <a:xfrm>
              <a:off x="1059" y="361"/>
              <a:ext cx="758" cy="50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defTabSz="912813"/>
              <a:r>
                <a:rPr lang="en-US" sz="1400"/>
                <a:t>Local</a:t>
              </a:r>
            </a:p>
            <a:p>
              <a:pPr defTabSz="912813"/>
              <a:r>
                <a:rPr lang="en-US" sz="1400"/>
                <a:t>telnet</a:t>
              </a:r>
            </a:p>
            <a:p>
              <a:pPr defTabSz="912813"/>
              <a:r>
                <a:rPr lang="en-US" sz="1400"/>
                <a:t>client</a:t>
              </a:r>
            </a:p>
          </p:txBody>
        </p:sp>
        <p:sp>
          <p:nvSpPr>
            <p:cNvPr id="1028" name="Line 381"/>
            <p:cNvSpPr>
              <a:spLocks noChangeAspect="1" noChangeShapeType="1"/>
            </p:cNvSpPr>
            <p:nvPr/>
          </p:nvSpPr>
          <p:spPr bwMode="auto">
            <a:xfrm flipH="1">
              <a:off x="1750" y="478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en-US"/>
            </a:p>
          </p:txBody>
        </p:sp>
        <p:sp>
          <p:nvSpPr>
            <p:cNvPr id="1029" name="Oval 392"/>
            <p:cNvSpPr>
              <a:spLocks noChangeAspect="1" noChangeArrowheads="1"/>
            </p:cNvSpPr>
            <p:nvPr/>
          </p:nvSpPr>
          <p:spPr bwMode="auto">
            <a:xfrm>
              <a:off x="3315" y="361"/>
              <a:ext cx="758" cy="50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 anchor="ctr"/>
            <a:lstStyle/>
            <a:p>
              <a:pPr defTabSz="912813"/>
              <a:r>
                <a:rPr lang="en-US" sz="1400"/>
                <a:t>Remote</a:t>
              </a:r>
            </a:p>
            <a:p>
              <a:pPr defTabSz="912813"/>
              <a:r>
                <a:rPr lang="en-US" sz="1400"/>
                <a:t>telnet</a:t>
              </a:r>
            </a:p>
            <a:p>
              <a:pPr defTabSz="912813"/>
              <a:r>
                <a:rPr lang="en-US" sz="1400"/>
                <a:t>server</a:t>
              </a:r>
            </a:p>
          </p:txBody>
        </p:sp>
        <p:sp>
          <p:nvSpPr>
            <p:cNvPr id="1030" name="Text Box 395"/>
            <p:cNvSpPr txBox="1">
              <a:spLocks noChangeAspect="1" noChangeArrowheads="1"/>
            </p:cNvSpPr>
            <p:nvPr/>
          </p:nvSpPr>
          <p:spPr bwMode="auto">
            <a:xfrm>
              <a:off x="1754" y="100"/>
              <a:ext cx="147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400" i="1"/>
                <a:t>2.  Client sends "</a:t>
              </a:r>
              <a:r>
                <a:rPr lang="en-US" sz="1400" i="1">
                  <a:latin typeface="Courier New" charset="0"/>
                </a:rPr>
                <a:t>hello</a:t>
              </a:r>
              <a:r>
                <a:rPr lang="en-US" sz="1400" i="1"/>
                <a:t>"</a:t>
              </a:r>
            </a:p>
            <a:p>
              <a:r>
                <a:rPr lang="en-US" sz="1400" i="1"/>
                <a:t>string to telnet server</a:t>
              </a:r>
            </a:p>
          </p:txBody>
        </p:sp>
        <p:sp>
          <p:nvSpPr>
            <p:cNvPr id="1031" name="Text Box 396"/>
            <p:cNvSpPr txBox="1">
              <a:spLocks noChangeAspect="1" noChangeArrowheads="1"/>
            </p:cNvSpPr>
            <p:nvPr/>
          </p:nvSpPr>
          <p:spPr bwMode="auto">
            <a:xfrm>
              <a:off x="4059" y="206"/>
              <a:ext cx="159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400" i="1"/>
                <a:t>3. Server  sends "</a:t>
              </a:r>
              <a:r>
                <a:rPr lang="en-US" sz="1400" i="1">
                  <a:latin typeface="Courier New" charset="0"/>
                </a:rPr>
                <a:t>hello</a:t>
              </a:r>
              <a:r>
                <a:rPr lang="en-US" sz="1400" i="1"/>
                <a:t>"</a:t>
              </a:r>
            </a:p>
            <a:p>
              <a:r>
                <a:rPr lang="en-US" sz="1400" i="1"/>
                <a:t>string to the shell, which</a:t>
              </a:r>
            </a:p>
            <a:p>
              <a:r>
                <a:rPr lang="en-US" sz="1400" i="1"/>
                <a:t> runs the  </a:t>
              </a:r>
              <a:r>
                <a:rPr lang="en-US" sz="1400" i="1">
                  <a:latin typeface="Courier New" charset="0"/>
                </a:rPr>
                <a:t>hello</a:t>
              </a:r>
              <a:r>
                <a:rPr lang="en-US" sz="1400" i="1"/>
                <a:t> program,</a:t>
              </a:r>
            </a:p>
            <a:p>
              <a:r>
                <a:rPr lang="en-US" sz="1400" i="1"/>
                <a:t>and passes the output</a:t>
              </a:r>
            </a:p>
            <a:p>
              <a:r>
                <a:rPr lang="en-US" sz="1400" i="1"/>
                <a:t>to the telnet server</a:t>
              </a:r>
            </a:p>
          </p:txBody>
        </p:sp>
        <p:sp>
          <p:nvSpPr>
            <p:cNvPr id="1032" name="Line 397"/>
            <p:cNvSpPr>
              <a:spLocks noChangeAspect="1" noChangeShapeType="1"/>
            </p:cNvSpPr>
            <p:nvPr/>
          </p:nvSpPr>
          <p:spPr bwMode="auto">
            <a:xfrm flipH="1">
              <a:off x="1758" y="758"/>
              <a:ext cx="1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577" tIns="45789" rIns="91577" bIns="45789" anchor="ctr">
              <a:spAutoFit/>
            </a:bodyPr>
            <a:lstStyle/>
            <a:p>
              <a:endParaRPr lang="en-US"/>
            </a:p>
          </p:txBody>
        </p:sp>
        <p:sp>
          <p:nvSpPr>
            <p:cNvPr id="1033" name="Text Box 398"/>
            <p:cNvSpPr txBox="1">
              <a:spLocks noChangeAspect="1" noChangeArrowheads="1"/>
            </p:cNvSpPr>
            <p:nvPr/>
          </p:nvSpPr>
          <p:spPr bwMode="auto">
            <a:xfrm>
              <a:off x="1767" y="761"/>
              <a:ext cx="1596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400" i="1"/>
                <a:t>4. Telnet server sends </a:t>
              </a:r>
            </a:p>
            <a:p>
              <a:r>
                <a:rPr lang="en-US" sz="1400" i="1"/>
                <a:t>"</a:t>
              </a:r>
              <a:r>
                <a:rPr lang="en-US" sz="1400" i="1">
                  <a:latin typeface="Courier New" charset="0"/>
                </a:rPr>
                <a:t>hello, world\n</a:t>
              </a:r>
              <a:r>
                <a:rPr lang="en-US" sz="1400" i="1"/>
                <a:t>" string</a:t>
              </a:r>
            </a:p>
            <a:p>
              <a:r>
                <a:rPr lang="en-US" sz="1400" i="1"/>
                <a:t>to client</a:t>
              </a:r>
            </a:p>
          </p:txBody>
        </p:sp>
        <p:sp>
          <p:nvSpPr>
            <p:cNvPr id="1034" name="Text Box 406"/>
            <p:cNvSpPr txBox="1">
              <a:spLocks noChangeAspect="1" noChangeArrowheads="1"/>
            </p:cNvSpPr>
            <p:nvPr/>
          </p:nvSpPr>
          <p:spPr bwMode="auto">
            <a:xfrm>
              <a:off x="-4" y="853"/>
              <a:ext cx="1258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400" i="1"/>
                <a:t>5. Client  prints</a:t>
              </a:r>
            </a:p>
            <a:p>
              <a:r>
                <a:rPr lang="en-US" sz="1400" i="1"/>
                <a:t>"</a:t>
              </a:r>
              <a:r>
                <a:rPr lang="en-US" sz="1400" i="1">
                  <a:latin typeface="Courier New" charset="0"/>
                </a:rPr>
                <a:t>hello, world\n</a:t>
              </a:r>
              <a:r>
                <a:rPr lang="en-US" sz="1400" i="1"/>
                <a:t>"</a:t>
              </a:r>
            </a:p>
            <a:p>
              <a:r>
                <a:rPr lang="en-US" sz="1400" i="1"/>
                <a:t>string on display</a:t>
              </a:r>
            </a:p>
          </p:txBody>
        </p:sp>
        <p:sp>
          <p:nvSpPr>
            <p:cNvPr id="1035" name="Text Box 409"/>
            <p:cNvSpPr txBox="1">
              <a:spLocks noChangeAspect="1" noChangeArrowheads="1"/>
            </p:cNvSpPr>
            <p:nvPr/>
          </p:nvSpPr>
          <p:spPr bwMode="auto">
            <a:xfrm>
              <a:off x="64" y="109"/>
              <a:ext cx="933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1400" i="1"/>
                <a:t>1. User types</a:t>
              </a:r>
            </a:p>
            <a:p>
              <a:r>
                <a:rPr lang="en-US" sz="1400" i="1"/>
                <a:t>"</a:t>
              </a:r>
              <a:r>
                <a:rPr lang="en-US" sz="1400" i="1">
                  <a:latin typeface="Courier New" charset="0"/>
                </a:rPr>
                <a:t>hello</a:t>
              </a:r>
              <a:r>
                <a:rPr lang="en-US" sz="1400" i="1"/>
                <a:t>" at the</a:t>
              </a:r>
            </a:p>
            <a:p>
              <a:r>
                <a:rPr lang="en-US" sz="1400" i="1"/>
                <a:t>keyboard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24489</TotalTime>
  <Pages>20</Pages>
  <Words>83</Words>
  <Application>Microsoft Macintosh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Arial</vt:lpstr>
      <vt:lpstr>Times</vt:lpstr>
      <vt:lpstr>Century Gothic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Randy Bryant</cp:lastModifiedBy>
  <cp:revision>323</cp:revision>
  <cp:lastPrinted>2001-04-02T16:20:43Z</cp:lastPrinted>
  <dcterms:created xsi:type="dcterms:W3CDTF">1998-08-11T09:18:51Z</dcterms:created>
  <dcterms:modified xsi:type="dcterms:W3CDTF">2014-08-24T15:40:07Z</dcterms:modified>
</cp:coreProperties>
</file>