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7" autoAdjust="0"/>
  </p:normalViewPr>
  <p:slideViewPr>
    <p:cSldViewPr>
      <p:cViewPr>
        <p:scale>
          <a:sx n="100" d="100"/>
          <a:sy n="100" d="100"/>
        </p:scale>
        <p:origin x="-832" y="-184"/>
      </p:cViewPr>
      <p:guideLst>
        <p:guide orient="horz" pos="1632"/>
        <p:guide pos="3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1CC323A5-057C-2C43-A9FB-F6663FBC8754}" type="slidenum">
              <a:rPr lang="en-US" sz="1200">
                <a:latin typeface="Helvetica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94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DD756ECB-608B-3C42-BC4D-CDE64CE423E3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07398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2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6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7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8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3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13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14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6"/>
          <p:cNvSpPr>
            <a:spLocks noChangeArrowheads="1"/>
          </p:cNvSpPr>
          <p:nvPr/>
        </p:nvSpPr>
        <p:spPr bwMode="auto">
          <a:xfrm>
            <a:off x="1447800" y="2514600"/>
            <a:ext cx="4038600" cy="350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endParaRPr lang="sk-SK" dirty="0" smtClean="0">
              <a:latin typeface="Courier New"/>
              <a:cs typeface="Courier New"/>
            </a:endParaRPr>
          </a:p>
          <a:p>
            <a:endParaRPr lang="sk-SK" dirty="0" smtClean="0">
              <a:latin typeface="Courier New"/>
              <a:cs typeface="Courier New"/>
            </a:endParaRPr>
          </a:p>
          <a:p>
            <a:r>
              <a:rPr lang="sk-SK" dirty="0">
                <a:latin typeface="Courier New"/>
                <a:cs typeface="Courier New"/>
              </a:rPr>
              <a:t> </a:t>
            </a:r>
            <a:r>
              <a:rPr lang="sk-SK" dirty="0" smtClean="0">
                <a:latin typeface="Courier New"/>
                <a:cs typeface="Courier New"/>
              </a:rPr>
              <a:t> callq </a:t>
            </a:r>
            <a:r>
              <a:rPr lang="sk-SK" dirty="0" smtClean="0">
                <a:latin typeface="Courier New"/>
                <a:cs typeface="Courier New"/>
              </a:rPr>
              <a:t>0x4005c0  </a:t>
            </a:r>
            <a:r>
              <a:rPr lang="sk-SK" sz="1400" i="1" dirty="0" smtClean="0">
                <a:latin typeface="Courier New"/>
                <a:cs typeface="Courier New"/>
              </a:rPr>
              <a:t># </a:t>
            </a:r>
            <a:r>
              <a:rPr lang="sk-SK" sz="1400" i="1" dirty="0" smtClean="0">
                <a:latin typeface="Courier New"/>
                <a:cs typeface="Courier New"/>
              </a:rPr>
              <a:t>call addvec() </a:t>
            </a:r>
          </a:p>
        </p:txBody>
      </p:sp>
      <p:sp>
        <p:nvSpPr>
          <p:cNvPr id="40" name="Text Box 119"/>
          <p:cNvSpPr txBox="1">
            <a:spLocks noChangeArrowheads="1"/>
          </p:cNvSpPr>
          <p:nvPr/>
        </p:nvSpPr>
        <p:spPr bwMode="auto">
          <a:xfrm>
            <a:off x="1447800" y="2514600"/>
            <a:ext cx="15627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Helvetica" charset="0"/>
              </a:rPr>
              <a:t>Code segment</a:t>
            </a:r>
            <a:endParaRPr lang="en-US" i="1" dirty="0">
              <a:latin typeface="Helvetica" charset="0"/>
            </a:endParaRPr>
          </a:p>
        </p:txBody>
      </p:sp>
      <p:sp>
        <p:nvSpPr>
          <p:cNvPr id="47" name="Rectangle 116"/>
          <p:cNvSpPr>
            <a:spLocks noChangeArrowheads="1"/>
          </p:cNvSpPr>
          <p:nvPr/>
        </p:nvSpPr>
        <p:spPr bwMode="auto">
          <a:xfrm>
            <a:off x="1447800" y="76200"/>
            <a:ext cx="4038600" cy="228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74872" y="769203"/>
            <a:ext cx="3835328" cy="15167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/>
              </a:rPr>
              <a:t>GOT[0]: </a:t>
            </a:r>
            <a:r>
              <a:rPr lang="en-US" i="1" dirty="0" err="1" smtClean="0">
                <a:latin typeface="Courier New"/>
              </a:rPr>
              <a:t>addr</a:t>
            </a:r>
            <a:r>
              <a:rPr lang="en-US" i="1" dirty="0" smtClean="0">
                <a:latin typeface="Courier New"/>
              </a:rPr>
              <a:t> of .dynamic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GOT[1]: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addr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 of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reloc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 entries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/>
              </a:rPr>
              <a:t>GOT[2]: </a:t>
            </a:r>
            <a:r>
              <a:rPr lang="en-US" i="1" dirty="0" err="1" smtClean="0">
                <a:latin typeface="Courier New"/>
              </a:rPr>
              <a:t>addr</a:t>
            </a:r>
            <a:r>
              <a:rPr lang="en-US" i="1" dirty="0" smtClean="0">
                <a:latin typeface="Courier New"/>
              </a:rPr>
              <a:t> of dynamic linker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GOT[3]: </a:t>
            </a:r>
            <a:r>
              <a:rPr kumimoji="0" lang="en-US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0x4005b6  </a:t>
            </a:r>
            <a:r>
              <a:rPr kumimoji="0" lang="en-US" sz="1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# </a:t>
            </a:r>
            <a:r>
              <a:rPr kumimoji="0" lang="en-US" sz="1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sys startup</a:t>
            </a:r>
            <a:endParaRPr kumimoji="0" lang="en-US" sz="1400" b="0" i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GOT[4]: 0x4005c6  </a:t>
            </a:r>
            <a:r>
              <a:rPr kumimoji="0" lang="en-US" sz="140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# </a:t>
            </a:r>
            <a:r>
              <a:rPr kumimoji="0" lang="en-US" sz="140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addvec</a:t>
            </a:r>
            <a:r>
              <a:rPr kumimoji="0" lang="en-US" sz="140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</a:rPr>
              <a:t>()</a:t>
            </a:r>
            <a:endParaRPr kumimoji="0" lang="en-US" sz="1400" i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/>
              </a:rPr>
              <a:t>GOT[5]: 0x4005d6  </a:t>
            </a:r>
            <a:r>
              <a:rPr lang="en-US" sz="1400" i="1" dirty="0" smtClean="0">
                <a:latin typeface="Courier New"/>
              </a:rPr>
              <a:t># </a:t>
            </a:r>
            <a:r>
              <a:rPr lang="en-US" sz="1400" i="1" dirty="0" err="1" smtClean="0">
                <a:latin typeface="Courier New"/>
              </a:rPr>
              <a:t>printf</a:t>
            </a:r>
            <a:r>
              <a:rPr lang="en-US" sz="1400" i="1" smtClean="0">
                <a:latin typeface="Courier New"/>
              </a:rPr>
              <a:t>()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</a:endParaRPr>
          </a:p>
        </p:txBody>
      </p:sp>
      <p:sp>
        <p:nvSpPr>
          <p:cNvPr id="54" name="Text Box 119"/>
          <p:cNvSpPr txBox="1">
            <a:spLocks noChangeArrowheads="1"/>
          </p:cNvSpPr>
          <p:nvPr/>
        </p:nvSpPr>
        <p:spPr bwMode="auto">
          <a:xfrm>
            <a:off x="1489247" y="457200"/>
            <a:ext cx="24731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Helvetica" charset="0"/>
              </a:rPr>
              <a:t>Global offset table (GOT)</a:t>
            </a:r>
            <a:endParaRPr lang="en-US" dirty="0">
              <a:latin typeface="Helvetica" charset="0"/>
            </a:endParaRPr>
          </a:p>
        </p:txBody>
      </p:sp>
      <p:sp>
        <p:nvSpPr>
          <p:cNvPr id="55" name="Text Box 119"/>
          <p:cNvSpPr txBox="1">
            <a:spLocks noChangeArrowheads="1"/>
          </p:cNvSpPr>
          <p:nvPr/>
        </p:nvSpPr>
        <p:spPr bwMode="auto">
          <a:xfrm>
            <a:off x="1447800" y="76200"/>
            <a:ext cx="15056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Helvetica" charset="0"/>
              </a:rPr>
              <a:t>Data segment</a:t>
            </a:r>
            <a:endParaRPr lang="en-US" i="1" dirty="0">
              <a:latin typeface="Helvetica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990600" y="3200400"/>
            <a:ext cx="6858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990600" y="3200400"/>
            <a:ext cx="0" cy="1981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990600" y="5181600"/>
            <a:ext cx="5334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533424" y="3810000"/>
            <a:ext cx="3800576" cy="2133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 smtClean="0">
                <a:latin typeface="Courier New"/>
              </a:rPr>
              <a:t># PLT[0]: call dynamic linker </a:t>
            </a:r>
            <a:endParaRPr lang="en-US" sz="1400" i="1" dirty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4005a0: </a:t>
            </a:r>
            <a:r>
              <a:rPr lang="en-US" dirty="0" err="1" smtClean="0">
                <a:latin typeface="Courier New"/>
              </a:rPr>
              <a:t>pushq</a:t>
            </a:r>
            <a:r>
              <a:rPr lang="en-US" dirty="0" smtClean="0">
                <a:latin typeface="Courier New"/>
              </a:rPr>
              <a:t> *GOT[1]</a:t>
            </a:r>
          </a:p>
          <a:p>
            <a:r>
              <a:rPr lang="cs-CZ" dirty="0" smtClean="0">
                <a:latin typeface="Courier New"/>
              </a:rPr>
              <a:t>4005a6: </a:t>
            </a:r>
            <a:r>
              <a:rPr lang="cs-CZ" dirty="0" err="1" smtClean="0">
                <a:latin typeface="Courier New"/>
              </a:rPr>
              <a:t>jmpq</a:t>
            </a:r>
            <a:r>
              <a:rPr lang="cs-CZ" dirty="0" smtClean="0">
                <a:latin typeface="Courier New"/>
              </a:rPr>
              <a:t>  *GOT[2]</a:t>
            </a:r>
          </a:p>
          <a:p>
            <a:r>
              <a:rPr lang="en-US" dirty="0" smtClean="0">
                <a:latin typeface="Courier New"/>
              </a:rPr>
              <a:t>…</a:t>
            </a:r>
          </a:p>
          <a:p>
            <a:r>
              <a:rPr lang="en-US" sz="1400" i="1" dirty="0" smtClean="0">
                <a:latin typeface="Courier New"/>
              </a:rPr>
              <a:t># PLT[2]: call </a:t>
            </a:r>
            <a:r>
              <a:rPr lang="en-US" sz="1400" i="1" dirty="0" err="1" smtClean="0">
                <a:latin typeface="Courier New"/>
              </a:rPr>
              <a:t>addvec</a:t>
            </a:r>
            <a:r>
              <a:rPr lang="en-US" sz="1400" i="1" dirty="0" smtClean="0">
                <a:latin typeface="Courier New"/>
              </a:rPr>
              <a:t>()</a:t>
            </a:r>
            <a:endParaRPr lang="cs-CZ" sz="1400" i="1" dirty="0">
              <a:latin typeface="Courier New"/>
            </a:endParaRPr>
          </a:p>
          <a:p>
            <a:r>
              <a:rPr lang="cs-CZ" dirty="0" smtClean="0">
                <a:latin typeface="Courier New"/>
              </a:rPr>
              <a:t>4005c0: </a:t>
            </a:r>
            <a:r>
              <a:rPr lang="cs-CZ" dirty="0" err="1" smtClean="0">
                <a:latin typeface="Courier New"/>
              </a:rPr>
              <a:t>jmpq</a:t>
            </a:r>
            <a:r>
              <a:rPr lang="cs-CZ" dirty="0" smtClean="0">
                <a:latin typeface="Courier New"/>
              </a:rPr>
              <a:t>  *GOT[4]</a:t>
            </a:r>
          </a:p>
          <a:p>
            <a:r>
              <a:rPr lang="cs-CZ" dirty="0" smtClean="0">
                <a:latin typeface="Courier New"/>
              </a:rPr>
              <a:t>4005c6: </a:t>
            </a:r>
            <a:r>
              <a:rPr lang="cs-CZ" dirty="0" err="1" smtClean="0">
                <a:latin typeface="Courier New"/>
              </a:rPr>
              <a:t>pushq</a:t>
            </a:r>
            <a:r>
              <a:rPr lang="cs-CZ" dirty="0" smtClean="0">
                <a:latin typeface="Courier New"/>
              </a:rPr>
              <a:t> $</a:t>
            </a:r>
            <a:r>
              <a:rPr lang="cs-CZ" dirty="0">
                <a:latin typeface="Courier New"/>
              </a:rPr>
              <a:t>0x1</a:t>
            </a:r>
          </a:p>
          <a:p>
            <a:r>
              <a:rPr lang="cs-CZ" dirty="0" smtClean="0">
                <a:latin typeface="Courier New"/>
              </a:rPr>
              <a:t>4005cb: </a:t>
            </a:r>
            <a:r>
              <a:rPr lang="cs-CZ" dirty="0" err="1" smtClean="0">
                <a:latin typeface="Courier New"/>
              </a:rPr>
              <a:t>jmpq</a:t>
            </a:r>
            <a:r>
              <a:rPr lang="cs-CZ" dirty="0" smtClean="0">
                <a:latin typeface="Courier New"/>
              </a:rPr>
              <a:t>  4005a0</a:t>
            </a:r>
          </a:p>
          <a:p>
            <a:endParaRPr kumimoji="0" 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</a:endParaRPr>
          </a:p>
          <a:p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</a:endParaRPr>
          </a:p>
        </p:txBody>
      </p:sp>
      <p:sp>
        <p:nvSpPr>
          <p:cNvPr id="16" name="Text Box 119"/>
          <p:cNvSpPr txBox="1">
            <a:spLocks noChangeArrowheads="1"/>
          </p:cNvSpPr>
          <p:nvPr/>
        </p:nvSpPr>
        <p:spPr bwMode="auto">
          <a:xfrm>
            <a:off x="1447800" y="3505200"/>
            <a:ext cx="28953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Helvetica" charset="0"/>
              </a:rPr>
              <a:t>Procedure linkage table (PLT)</a:t>
            </a:r>
            <a:endParaRPr lang="en-US" dirty="0">
              <a:latin typeface="Helvetica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990600" y="5257800"/>
            <a:ext cx="50807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990600" y="5410200"/>
            <a:ext cx="5334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990600" y="5257800"/>
            <a:ext cx="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457200" y="5638800"/>
            <a:ext cx="104147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457200" y="4191000"/>
            <a:ext cx="0" cy="1447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57200" y="4191000"/>
            <a:ext cx="10668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609600" y="3386329"/>
            <a:ext cx="273095" cy="2712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09600" y="5257800"/>
            <a:ext cx="273095" cy="2712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 bwMode="auto">
          <a:xfrm>
            <a:off x="76200" y="4724400"/>
            <a:ext cx="273095" cy="2712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5899105" y="4343400"/>
            <a:ext cx="273095" cy="2712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4191000" y="4495799"/>
            <a:ext cx="1600200" cy="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14993</TotalTime>
  <Pages>20</Pages>
  <Words>137</Words>
  <Application>Microsoft Macintosh PowerPoint</Application>
  <PresentationFormat>Letter Paper (8.5x11 in)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316</cp:revision>
  <cp:lastPrinted>2002-01-26T21:11:27Z</cp:lastPrinted>
  <dcterms:created xsi:type="dcterms:W3CDTF">1998-08-11T09:18:51Z</dcterms:created>
  <dcterms:modified xsi:type="dcterms:W3CDTF">2014-06-10T19:24:07Z</dcterms:modified>
</cp:coreProperties>
</file>