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48" y="-120"/>
      </p:cViewPr>
      <p:guideLst>
        <p:guide orient="horz" pos="1632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>
                <a:latin typeface="Helvetica" charset="0"/>
              </a:rPr>
              <a:t>Page </a:t>
            </a:r>
            <a:fld id="{1106EF6F-696F-BB49-B82D-DDE8F730CFC4}" type="slidenum">
              <a:rPr lang="en-US" sz="1200">
                <a:latin typeface="Helvetica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 sz="12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884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9BD8D006-8508-0E4D-9FD9-FBAE236C69B4}" type="slidenum">
              <a:rPr lang="en-US" sz="1200">
                <a:latin typeface="Century Gothic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304699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1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3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01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2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3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4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33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988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17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98" name="Line 70"/>
          <p:cNvSpPr>
            <a:spLocks noChangeShapeType="1"/>
          </p:cNvSpPr>
          <p:nvPr/>
        </p:nvSpPr>
        <p:spPr bwMode="auto">
          <a:xfrm>
            <a:off x="1766888" y="241300"/>
            <a:ext cx="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48199" name="Rectangle 71"/>
          <p:cNvSpPr>
            <a:spLocks noChangeArrowheads="1"/>
          </p:cNvSpPr>
          <p:nvPr/>
        </p:nvSpPr>
        <p:spPr bwMode="auto">
          <a:xfrm>
            <a:off x="1600200" y="650875"/>
            <a:ext cx="1676400" cy="5810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US">
                <a:latin typeface="Helvetica" charset="0"/>
              </a:rPr>
              <a:t>Translators (</a:t>
            </a:r>
            <a:r>
              <a:rPr lang="en-US">
                <a:latin typeface="Courier New" charset="0"/>
              </a:rPr>
              <a:t>cpp</a:t>
            </a:r>
            <a:r>
              <a:rPr lang="en-US">
                <a:latin typeface="Helvetica" charset="0"/>
              </a:rPr>
              <a:t>, </a:t>
            </a:r>
            <a:r>
              <a:rPr lang="en-US">
                <a:latin typeface="Courier New" charset="0"/>
              </a:rPr>
              <a:t>cc1</a:t>
            </a:r>
            <a:r>
              <a:rPr lang="en-US">
                <a:latin typeface="Helvetica" charset="0"/>
              </a:rPr>
              <a:t>, </a:t>
            </a:r>
            <a:r>
              <a:rPr lang="en-US">
                <a:latin typeface="Courier New" charset="0"/>
              </a:rPr>
              <a:t>as</a:t>
            </a:r>
            <a:r>
              <a:rPr lang="en-US">
                <a:latin typeface="Helvetica" charset="0"/>
              </a:rPr>
              <a:t>)</a:t>
            </a:r>
          </a:p>
        </p:txBody>
      </p:sp>
      <p:sp>
        <p:nvSpPr>
          <p:cNvPr id="48200" name="Text Box 72"/>
          <p:cNvSpPr txBox="1">
            <a:spLocks noChangeArrowheads="1"/>
          </p:cNvSpPr>
          <p:nvPr/>
        </p:nvSpPr>
        <p:spPr bwMode="auto">
          <a:xfrm>
            <a:off x="1223963" y="-60325"/>
            <a:ext cx="1039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urier New" charset="0"/>
              </a:rPr>
              <a:t>main2.c</a:t>
            </a:r>
          </a:p>
        </p:txBody>
      </p:sp>
      <p:sp>
        <p:nvSpPr>
          <p:cNvPr id="48201" name="Text Box 73"/>
          <p:cNvSpPr txBox="1">
            <a:spLocks noChangeArrowheads="1"/>
          </p:cNvSpPr>
          <p:nvPr/>
        </p:nvSpPr>
        <p:spPr bwMode="auto">
          <a:xfrm>
            <a:off x="1931988" y="1512887"/>
            <a:ext cx="1039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urier New" charset="0"/>
              </a:rPr>
              <a:t>main2.o</a:t>
            </a:r>
          </a:p>
        </p:txBody>
      </p:sp>
      <p:sp>
        <p:nvSpPr>
          <p:cNvPr id="48206" name="Line 78"/>
          <p:cNvSpPr>
            <a:spLocks noChangeShapeType="1"/>
          </p:cNvSpPr>
          <p:nvPr/>
        </p:nvSpPr>
        <p:spPr bwMode="auto">
          <a:xfrm flipH="1">
            <a:off x="2438400" y="1231900"/>
            <a:ext cx="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48210" name="Text Box 82"/>
          <p:cNvSpPr txBox="1">
            <a:spLocks noChangeArrowheads="1"/>
          </p:cNvSpPr>
          <p:nvPr/>
        </p:nvSpPr>
        <p:spPr bwMode="auto">
          <a:xfrm>
            <a:off x="3502025" y="942975"/>
            <a:ext cx="1651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charset="0"/>
              </a:rPr>
              <a:t>libc.so</a:t>
            </a:r>
          </a:p>
          <a:p>
            <a:pPr algn="ctr"/>
            <a:r>
              <a:rPr lang="en-US">
                <a:latin typeface="Courier New" charset="0"/>
              </a:rPr>
              <a:t>libvector.so</a:t>
            </a:r>
          </a:p>
        </p:txBody>
      </p:sp>
      <p:sp>
        <p:nvSpPr>
          <p:cNvPr id="48212" name="Rectangle 84"/>
          <p:cNvSpPr>
            <a:spLocks noChangeArrowheads="1"/>
          </p:cNvSpPr>
          <p:nvPr/>
        </p:nvSpPr>
        <p:spPr bwMode="auto">
          <a:xfrm>
            <a:off x="1600200" y="2219325"/>
            <a:ext cx="3028950" cy="3365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US">
                <a:latin typeface="Helvetica" charset="0"/>
              </a:rPr>
              <a:t>Linker (</a:t>
            </a:r>
            <a:r>
              <a:rPr lang="en-US">
                <a:latin typeface="Courier New" charset="0"/>
              </a:rPr>
              <a:t>ld</a:t>
            </a:r>
            <a:r>
              <a:rPr lang="en-US">
                <a:latin typeface="Helvetica" charset="0"/>
              </a:rPr>
              <a:t>)</a:t>
            </a:r>
          </a:p>
        </p:txBody>
      </p:sp>
      <p:sp>
        <p:nvSpPr>
          <p:cNvPr id="48213" name="Text Box 85"/>
          <p:cNvSpPr txBox="1">
            <a:spLocks noChangeArrowheads="1"/>
          </p:cNvSpPr>
          <p:nvPr/>
        </p:nvSpPr>
        <p:spPr bwMode="auto">
          <a:xfrm>
            <a:off x="1995835" y="2884487"/>
            <a:ext cx="9234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urier New" charset="0"/>
              </a:rPr>
              <a:t>prog2l</a:t>
            </a:r>
            <a:endParaRPr lang="en-US" dirty="0">
              <a:latin typeface="Courier New" charset="0"/>
            </a:endParaRPr>
          </a:p>
        </p:txBody>
      </p:sp>
      <p:sp>
        <p:nvSpPr>
          <p:cNvPr id="48215" name="Line 87"/>
          <p:cNvSpPr>
            <a:spLocks noChangeShapeType="1"/>
          </p:cNvSpPr>
          <p:nvPr/>
        </p:nvSpPr>
        <p:spPr bwMode="auto">
          <a:xfrm flipH="1">
            <a:off x="2438400" y="2603500"/>
            <a:ext cx="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48216" name="Line 88"/>
          <p:cNvSpPr>
            <a:spLocks noChangeShapeType="1"/>
          </p:cNvSpPr>
          <p:nvPr/>
        </p:nvSpPr>
        <p:spPr bwMode="auto">
          <a:xfrm flipH="1">
            <a:off x="2438400" y="3289300"/>
            <a:ext cx="0" cy="457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48221" name="Rectangle 93"/>
          <p:cNvSpPr>
            <a:spLocks noChangeArrowheads="1"/>
          </p:cNvSpPr>
          <p:nvPr/>
        </p:nvSpPr>
        <p:spPr bwMode="auto">
          <a:xfrm>
            <a:off x="1600200" y="5118100"/>
            <a:ext cx="3200400" cy="3365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US">
                <a:latin typeface="Helvetica" charset="0"/>
              </a:rPr>
              <a:t>Dynamic linker (</a:t>
            </a:r>
            <a:r>
              <a:rPr lang="en-US">
                <a:latin typeface="Courier New" charset="0"/>
              </a:rPr>
              <a:t>ld-linux.so</a:t>
            </a:r>
            <a:r>
              <a:rPr lang="en-US">
                <a:latin typeface="Helvetica" charset="0"/>
              </a:rPr>
              <a:t>)</a:t>
            </a:r>
          </a:p>
        </p:txBody>
      </p:sp>
      <p:sp>
        <p:nvSpPr>
          <p:cNvPr id="48222" name="Line 94"/>
          <p:cNvSpPr>
            <a:spLocks noChangeShapeType="1"/>
          </p:cNvSpPr>
          <p:nvPr/>
        </p:nvSpPr>
        <p:spPr bwMode="auto">
          <a:xfrm flipH="1">
            <a:off x="2438400" y="4127500"/>
            <a:ext cx="0" cy="990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48223" name="Line 95"/>
          <p:cNvSpPr>
            <a:spLocks noChangeShapeType="1"/>
          </p:cNvSpPr>
          <p:nvPr/>
        </p:nvSpPr>
        <p:spPr bwMode="auto">
          <a:xfrm flipH="1">
            <a:off x="2438400" y="1841500"/>
            <a:ext cx="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48224" name="Text Box 96"/>
          <p:cNvSpPr txBox="1">
            <a:spLocks noChangeArrowheads="1"/>
          </p:cNvSpPr>
          <p:nvPr/>
        </p:nvSpPr>
        <p:spPr bwMode="auto">
          <a:xfrm>
            <a:off x="4400550" y="1536700"/>
            <a:ext cx="1771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dirty="0">
                <a:latin typeface="Helvetica" charset="0"/>
              </a:rPr>
              <a:t>Relocation and symbol </a:t>
            </a:r>
            <a:r>
              <a:rPr lang="en-US" i="1" dirty="0" smtClean="0">
                <a:latin typeface="Helvetica" charset="0"/>
              </a:rPr>
              <a:t>table </a:t>
            </a:r>
            <a:r>
              <a:rPr lang="en-US" i="1" dirty="0">
                <a:latin typeface="Helvetica" charset="0"/>
              </a:rPr>
              <a:t>info</a:t>
            </a:r>
          </a:p>
        </p:txBody>
      </p:sp>
      <p:sp>
        <p:nvSpPr>
          <p:cNvPr id="48226" name="Line 98"/>
          <p:cNvSpPr>
            <a:spLocks noChangeShapeType="1"/>
          </p:cNvSpPr>
          <p:nvPr/>
        </p:nvSpPr>
        <p:spPr bwMode="auto">
          <a:xfrm flipH="1">
            <a:off x="4325938" y="1536700"/>
            <a:ext cx="0" cy="685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48230" name="Text Box 102"/>
          <p:cNvSpPr txBox="1">
            <a:spLocks noChangeArrowheads="1"/>
          </p:cNvSpPr>
          <p:nvPr/>
        </p:nvSpPr>
        <p:spPr bwMode="auto">
          <a:xfrm>
            <a:off x="3495675" y="3838575"/>
            <a:ext cx="1651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charset="0"/>
              </a:rPr>
              <a:t>libc.so</a:t>
            </a:r>
          </a:p>
          <a:p>
            <a:pPr algn="ctr"/>
            <a:r>
              <a:rPr lang="en-US">
                <a:latin typeface="Courier New" charset="0"/>
              </a:rPr>
              <a:t>libvector.so</a:t>
            </a:r>
          </a:p>
        </p:txBody>
      </p:sp>
      <p:sp>
        <p:nvSpPr>
          <p:cNvPr id="48231" name="Text Box 103"/>
          <p:cNvSpPr txBox="1">
            <a:spLocks noChangeArrowheads="1"/>
          </p:cNvSpPr>
          <p:nvPr/>
        </p:nvSpPr>
        <p:spPr bwMode="auto">
          <a:xfrm>
            <a:off x="4400550" y="4552950"/>
            <a:ext cx="1771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>
                <a:latin typeface="Helvetica" charset="0"/>
              </a:rPr>
              <a:t>Code and data</a:t>
            </a:r>
          </a:p>
        </p:txBody>
      </p:sp>
      <p:sp>
        <p:nvSpPr>
          <p:cNvPr id="48232" name="Line 104"/>
          <p:cNvSpPr>
            <a:spLocks noChangeShapeType="1"/>
          </p:cNvSpPr>
          <p:nvPr/>
        </p:nvSpPr>
        <p:spPr bwMode="auto">
          <a:xfrm flipH="1">
            <a:off x="4319588" y="4432300"/>
            <a:ext cx="0" cy="685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48233" name="Text Box 105"/>
          <p:cNvSpPr txBox="1">
            <a:spLocks noChangeArrowheads="1"/>
          </p:cNvSpPr>
          <p:nvPr/>
        </p:nvSpPr>
        <p:spPr bwMode="auto">
          <a:xfrm>
            <a:off x="0" y="2784475"/>
            <a:ext cx="22098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dirty="0">
                <a:latin typeface="Helvetica" charset="0"/>
              </a:rPr>
              <a:t>Partially linked executable </a:t>
            </a:r>
            <a:r>
              <a:rPr lang="en-US" i="1" dirty="0" smtClean="0">
                <a:latin typeface="Helvetica" charset="0"/>
              </a:rPr>
              <a:t>object </a:t>
            </a:r>
            <a:r>
              <a:rPr lang="en-US" i="1" dirty="0">
                <a:latin typeface="Helvetica" charset="0"/>
              </a:rPr>
              <a:t>file</a:t>
            </a:r>
          </a:p>
        </p:txBody>
      </p:sp>
      <p:sp>
        <p:nvSpPr>
          <p:cNvPr id="48234" name="Text Box 106"/>
          <p:cNvSpPr txBox="1">
            <a:spLocks noChangeArrowheads="1"/>
          </p:cNvSpPr>
          <p:nvPr/>
        </p:nvSpPr>
        <p:spPr bwMode="auto">
          <a:xfrm>
            <a:off x="609600" y="1436687"/>
            <a:ext cx="1371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>
                <a:latin typeface="Helvetica" charset="0"/>
              </a:rPr>
              <a:t>Relocatable</a:t>
            </a:r>
          </a:p>
          <a:p>
            <a:r>
              <a:rPr lang="en-US" i="1">
                <a:latin typeface="Helvetica" charset="0"/>
              </a:rPr>
              <a:t>object file</a:t>
            </a:r>
          </a:p>
        </p:txBody>
      </p:sp>
      <p:sp>
        <p:nvSpPr>
          <p:cNvPr id="48235" name="Text Box 107"/>
          <p:cNvSpPr txBox="1">
            <a:spLocks noChangeArrowheads="1"/>
          </p:cNvSpPr>
          <p:nvPr/>
        </p:nvSpPr>
        <p:spPr bwMode="auto">
          <a:xfrm>
            <a:off x="381000" y="4889500"/>
            <a:ext cx="1219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>
                <a:latin typeface="Helvetica" charset="0"/>
              </a:rPr>
              <a:t>Fully linked </a:t>
            </a:r>
          </a:p>
          <a:p>
            <a:r>
              <a:rPr lang="en-US" i="1">
                <a:latin typeface="Helvetica" charset="0"/>
              </a:rPr>
              <a:t>executable</a:t>
            </a:r>
          </a:p>
          <a:p>
            <a:r>
              <a:rPr lang="en-US" i="1">
                <a:latin typeface="Helvetica" charset="0"/>
              </a:rPr>
              <a:t>in memory</a:t>
            </a:r>
          </a:p>
        </p:txBody>
      </p:sp>
      <p:sp>
        <p:nvSpPr>
          <p:cNvPr id="48236" name="Line 108"/>
          <p:cNvSpPr>
            <a:spLocks noChangeShapeType="1"/>
          </p:cNvSpPr>
          <p:nvPr/>
        </p:nvSpPr>
        <p:spPr bwMode="auto">
          <a:xfrm>
            <a:off x="2928938" y="241300"/>
            <a:ext cx="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48237" name="Text Box 109"/>
          <p:cNvSpPr txBox="1">
            <a:spLocks noChangeArrowheads="1"/>
          </p:cNvSpPr>
          <p:nvPr/>
        </p:nvSpPr>
        <p:spPr bwMode="auto">
          <a:xfrm>
            <a:off x="2327275" y="-60325"/>
            <a:ext cx="1162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charset="0"/>
              </a:rPr>
              <a:t>vector.h</a:t>
            </a:r>
          </a:p>
        </p:txBody>
      </p:sp>
      <p:sp>
        <p:nvSpPr>
          <p:cNvPr id="48214" name="Rectangle 86"/>
          <p:cNvSpPr>
            <a:spLocks noChangeArrowheads="1"/>
          </p:cNvSpPr>
          <p:nvPr/>
        </p:nvSpPr>
        <p:spPr bwMode="auto">
          <a:xfrm>
            <a:off x="1600200" y="3743325"/>
            <a:ext cx="1657350" cy="5810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US">
                <a:latin typeface="Helvetica" charset="0"/>
              </a:rPr>
              <a:t>Loader (</a:t>
            </a:r>
            <a:r>
              <a:rPr lang="en-US">
                <a:latin typeface="Courier New" charset="0"/>
              </a:rPr>
              <a:t>execve</a:t>
            </a:r>
            <a:r>
              <a:rPr lang="en-US">
                <a:latin typeface="Helvetica" charset="0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14798</TotalTime>
  <Pages>20</Pages>
  <Words>56</Words>
  <Application>Microsoft Macintosh PowerPoint</Application>
  <PresentationFormat>Letter Paper (8.5x11 in)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293</cp:revision>
  <cp:lastPrinted>1999-09-28T16:06:01Z</cp:lastPrinted>
  <dcterms:created xsi:type="dcterms:W3CDTF">1998-08-11T09:18:51Z</dcterms:created>
  <dcterms:modified xsi:type="dcterms:W3CDTF">2014-05-29T18:20:40Z</dcterms:modified>
</cp:coreProperties>
</file>