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72" y="-552"/>
      </p:cViewPr>
      <p:guideLst>
        <p:guide orient="horz" pos="1632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9807155A-DD77-ED42-AF85-EDE022532109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14917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716C2CEA-AC5A-8843-9E5A-798BBD56AF42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921425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7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0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3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296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2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5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14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934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453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98" name="Oval 70"/>
          <p:cNvSpPr>
            <a:spLocks noChangeArrowheads="1"/>
          </p:cNvSpPr>
          <p:nvPr/>
        </p:nvSpPr>
        <p:spPr bwMode="auto">
          <a:xfrm>
            <a:off x="2228320" y="1033463"/>
            <a:ext cx="1851025" cy="18129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00" name="Rectangle 72"/>
          <p:cNvSpPr>
            <a:spLocks noChangeArrowheads="1"/>
          </p:cNvSpPr>
          <p:nvPr/>
        </p:nvSpPr>
        <p:spPr bwMode="auto">
          <a:xfrm>
            <a:off x="4854045" y="2905125"/>
            <a:ext cx="2946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dirty="0"/>
              <a:t>By moving radially, the arm can position the read/write head over any </a:t>
            </a:r>
            <a:r>
              <a:rPr lang="en-US" dirty="0" smtClean="0"/>
              <a:t>track.</a:t>
            </a:r>
            <a:endParaRPr lang="en-US" dirty="0"/>
          </a:p>
        </p:txBody>
      </p:sp>
      <p:sp>
        <p:nvSpPr>
          <p:cNvPr id="48202" name="Oval 74"/>
          <p:cNvSpPr>
            <a:spLocks noChangeArrowheads="1"/>
          </p:cNvSpPr>
          <p:nvPr/>
        </p:nvSpPr>
        <p:spPr bwMode="auto">
          <a:xfrm>
            <a:off x="1258357" y="84138"/>
            <a:ext cx="3790950" cy="37131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03" name="Oval 75"/>
          <p:cNvSpPr>
            <a:spLocks noChangeArrowheads="1"/>
          </p:cNvSpPr>
          <p:nvPr/>
        </p:nvSpPr>
        <p:spPr bwMode="auto">
          <a:xfrm>
            <a:off x="1448857" y="269875"/>
            <a:ext cx="340995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04" name="Oval 76"/>
          <p:cNvSpPr>
            <a:spLocks noChangeArrowheads="1"/>
          </p:cNvSpPr>
          <p:nvPr/>
        </p:nvSpPr>
        <p:spPr bwMode="auto">
          <a:xfrm>
            <a:off x="1639357" y="455613"/>
            <a:ext cx="3030538" cy="2968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05" name="Oval 77"/>
          <p:cNvSpPr>
            <a:spLocks noChangeArrowheads="1"/>
          </p:cNvSpPr>
          <p:nvPr/>
        </p:nvSpPr>
        <p:spPr bwMode="auto">
          <a:xfrm>
            <a:off x="1829857" y="642938"/>
            <a:ext cx="2649538" cy="25955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06" name="Oval 78"/>
          <p:cNvSpPr>
            <a:spLocks noChangeArrowheads="1"/>
          </p:cNvSpPr>
          <p:nvPr/>
        </p:nvSpPr>
        <p:spPr bwMode="auto">
          <a:xfrm>
            <a:off x="2018770" y="828675"/>
            <a:ext cx="2270125" cy="2222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07" name="Oval 79"/>
          <p:cNvSpPr>
            <a:spLocks noChangeArrowheads="1"/>
          </p:cNvSpPr>
          <p:nvPr/>
        </p:nvSpPr>
        <p:spPr bwMode="auto">
          <a:xfrm>
            <a:off x="2399770" y="1201738"/>
            <a:ext cx="1508125" cy="14779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08" name="Oval 80"/>
          <p:cNvSpPr>
            <a:spLocks noChangeArrowheads="1"/>
          </p:cNvSpPr>
          <p:nvPr/>
        </p:nvSpPr>
        <p:spPr bwMode="auto">
          <a:xfrm>
            <a:off x="2590270" y="1387475"/>
            <a:ext cx="1128712" cy="1104900"/>
          </a:xfrm>
          <a:prstGeom prst="ellipse">
            <a:avLst/>
          </a:prstGeom>
          <a:solidFill>
            <a:srgbClr val="C0C0C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Spindle</a:t>
            </a:r>
          </a:p>
        </p:txBody>
      </p:sp>
      <p:sp>
        <p:nvSpPr>
          <p:cNvPr id="48209" name="Arc 81"/>
          <p:cNvSpPr>
            <a:spLocks/>
          </p:cNvSpPr>
          <p:nvPr/>
        </p:nvSpPr>
        <p:spPr bwMode="auto">
          <a:xfrm rot="-1879939">
            <a:off x="1080557" y="425450"/>
            <a:ext cx="1231900" cy="508000"/>
          </a:xfrm>
          <a:custGeom>
            <a:avLst/>
            <a:gdLst>
              <a:gd name="G0" fmla="+- 19775 0 0"/>
              <a:gd name="G1" fmla="+- 21600 0 0"/>
              <a:gd name="G2" fmla="+- 21600 0 0"/>
              <a:gd name="T0" fmla="*/ 0 w 19775"/>
              <a:gd name="T1" fmla="*/ 12910 h 21600"/>
              <a:gd name="T2" fmla="*/ 19750 w 19775"/>
              <a:gd name="T3" fmla="*/ 0 h 21600"/>
              <a:gd name="T4" fmla="*/ 19775 w 1977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75" h="21600" fill="none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</a:path>
              <a:path w="19775" h="21600" stroke="0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  <a:lnTo>
                  <a:pt x="19775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10" name="Rectangle 82"/>
          <p:cNvSpPr>
            <a:spLocks noChangeArrowheads="1"/>
          </p:cNvSpPr>
          <p:nvPr/>
        </p:nvSpPr>
        <p:spPr bwMode="auto">
          <a:xfrm>
            <a:off x="-30163" y="-41275"/>
            <a:ext cx="1735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dirty="0"/>
              <a:t>The disk surface </a:t>
            </a:r>
          </a:p>
          <a:p>
            <a:pPr algn="l"/>
            <a:r>
              <a:rPr lang="en-US" dirty="0"/>
              <a:t>spins at a fixed</a:t>
            </a:r>
          </a:p>
          <a:p>
            <a:pPr algn="l"/>
            <a:r>
              <a:rPr lang="en-US" dirty="0"/>
              <a:t>rotational </a:t>
            </a:r>
            <a:r>
              <a:rPr lang="en-US" dirty="0" smtClean="0"/>
              <a:t>rate.</a:t>
            </a:r>
            <a:endParaRPr lang="en-US" dirty="0"/>
          </a:p>
        </p:txBody>
      </p:sp>
      <p:sp>
        <p:nvSpPr>
          <p:cNvPr id="48211" name="Rectangle 83"/>
          <p:cNvSpPr>
            <a:spLocks noChangeArrowheads="1"/>
          </p:cNvSpPr>
          <p:nvPr/>
        </p:nvSpPr>
        <p:spPr bwMode="auto">
          <a:xfrm>
            <a:off x="4987395" y="98425"/>
            <a:ext cx="236378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dirty="0"/>
              <a:t>The read/write head</a:t>
            </a:r>
          </a:p>
          <a:p>
            <a:pPr algn="l"/>
            <a:r>
              <a:rPr lang="en-US" dirty="0"/>
              <a:t>is attached to the end</a:t>
            </a:r>
          </a:p>
          <a:p>
            <a:pPr algn="l"/>
            <a:r>
              <a:rPr lang="en-US" dirty="0"/>
              <a:t>of the arm and flies over</a:t>
            </a:r>
          </a:p>
          <a:p>
            <a:pPr algn="l"/>
            <a:r>
              <a:rPr lang="en-US" dirty="0"/>
              <a:t> the disk surface on</a:t>
            </a:r>
          </a:p>
          <a:p>
            <a:pPr algn="l"/>
            <a:r>
              <a:rPr lang="en-US" dirty="0"/>
              <a:t>a thin cushion of </a:t>
            </a:r>
            <a:r>
              <a:rPr lang="en-US" dirty="0" smtClean="0"/>
              <a:t>air.</a:t>
            </a:r>
            <a:endParaRPr lang="en-US" dirty="0"/>
          </a:p>
        </p:txBody>
      </p:sp>
      <p:sp>
        <p:nvSpPr>
          <p:cNvPr id="48232" name="Arc 104"/>
          <p:cNvSpPr>
            <a:spLocks noChangeAspect="1"/>
          </p:cNvSpPr>
          <p:nvPr/>
        </p:nvSpPr>
        <p:spPr bwMode="auto">
          <a:xfrm rot="2822162" flipV="1">
            <a:off x="3223682" y="2886076"/>
            <a:ext cx="1131887" cy="258762"/>
          </a:xfrm>
          <a:custGeom>
            <a:avLst/>
            <a:gdLst>
              <a:gd name="G0" fmla="+- 18756 0 0"/>
              <a:gd name="G1" fmla="+- 21600 0 0"/>
              <a:gd name="G2" fmla="+- 21600 0 0"/>
              <a:gd name="T0" fmla="*/ 0 w 37393"/>
              <a:gd name="T1" fmla="*/ 10887 h 21600"/>
              <a:gd name="T2" fmla="*/ 37393 w 37393"/>
              <a:gd name="T3" fmla="*/ 10681 h 21600"/>
              <a:gd name="T4" fmla="*/ 18756 w 3739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393" h="21600" fill="none" extrusionOk="0">
                <a:moveTo>
                  <a:pt x="-1" y="10886"/>
                </a:moveTo>
                <a:cubicBezTo>
                  <a:pt x="3845" y="4154"/>
                  <a:pt x="11003" y="-1"/>
                  <a:pt x="18756" y="-1"/>
                </a:cubicBezTo>
                <a:cubicBezTo>
                  <a:pt x="26423" y="-1"/>
                  <a:pt x="33516" y="4065"/>
                  <a:pt x="37392" y="10681"/>
                </a:cubicBezTo>
              </a:path>
              <a:path w="37393" h="21600" stroke="0" extrusionOk="0">
                <a:moveTo>
                  <a:pt x="-1" y="10886"/>
                </a:moveTo>
                <a:cubicBezTo>
                  <a:pt x="3845" y="4154"/>
                  <a:pt x="11003" y="-1"/>
                  <a:pt x="18756" y="-1"/>
                </a:cubicBezTo>
                <a:cubicBezTo>
                  <a:pt x="26423" y="-1"/>
                  <a:pt x="33516" y="4065"/>
                  <a:pt x="37392" y="10681"/>
                </a:cubicBezTo>
                <a:lnTo>
                  <a:pt x="18756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48237" name="Group 109"/>
          <p:cNvGrpSpPr>
            <a:grpSpLocks/>
          </p:cNvGrpSpPr>
          <p:nvPr/>
        </p:nvGrpSpPr>
        <p:grpSpPr bwMode="auto">
          <a:xfrm rot="-1702536">
            <a:off x="3391957" y="1939925"/>
            <a:ext cx="2205038" cy="203200"/>
            <a:chOff x="2264" y="2992"/>
            <a:chExt cx="1389" cy="128"/>
          </a:xfrm>
        </p:grpSpPr>
        <p:sp>
          <p:nvSpPr>
            <p:cNvPr id="48236" name="Oval 108"/>
            <p:cNvSpPr>
              <a:spLocks noChangeArrowheads="1"/>
            </p:cNvSpPr>
            <p:nvPr/>
          </p:nvSpPr>
          <p:spPr bwMode="auto">
            <a:xfrm>
              <a:off x="2264" y="2992"/>
              <a:ext cx="128" cy="12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217" name="Rectangle 89"/>
            <p:cNvSpPr>
              <a:spLocks noChangeArrowheads="1"/>
            </p:cNvSpPr>
            <p:nvPr/>
          </p:nvSpPr>
          <p:spPr bwMode="auto">
            <a:xfrm>
              <a:off x="2371" y="3022"/>
              <a:ext cx="1282" cy="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239" name="Group 111"/>
          <p:cNvGrpSpPr>
            <a:grpSpLocks/>
          </p:cNvGrpSpPr>
          <p:nvPr/>
        </p:nvGrpSpPr>
        <p:grpSpPr bwMode="auto">
          <a:xfrm rot="-3311712">
            <a:off x="3726126" y="2301082"/>
            <a:ext cx="2205037" cy="203200"/>
            <a:chOff x="2264" y="2992"/>
            <a:chExt cx="1389" cy="128"/>
          </a:xfrm>
        </p:grpSpPr>
        <p:sp>
          <p:nvSpPr>
            <p:cNvPr id="48240" name="Oval 112"/>
            <p:cNvSpPr>
              <a:spLocks noChangeArrowheads="1"/>
            </p:cNvSpPr>
            <p:nvPr/>
          </p:nvSpPr>
          <p:spPr bwMode="auto">
            <a:xfrm>
              <a:off x="2264" y="2992"/>
              <a:ext cx="128" cy="12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241" name="Rectangle 113"/>
            <p:cNvSpPr>
              <a:spLocks noChangeArrowheads="1"/>
            </p:cNvSpPr>
            <p:nvPr/>
          </p:nvSpPr>
          <p:spPr bwMode="auto">
            <a:xfrm>
              <a:off x="2371" y="3022"/>
              <a:ext cx="1282" cy="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242" name="Group 114"/>
          <p:cNvGrpSpPr>
            <a:grpSpLocks/>
          </p:cNvGrpSpPr>
          <p:nvPr/>
        </p:nvGrpSpPr>
        <p:grpSpPr bwMode="auto">
          <a:xfrm rot="-2659851">
            <a:off x="3553882" y="2168525"/>
            <a:ext cx="2205038" cy="203200"/>
            <a:chOff x="2264" y="2992"/>
            <a:chExt cx="1389" cy="128"/>
          </a:xfrm>
        </p:grpSpPr>
        <p:sp>
          <p:nvSpPr>
            <p:cNvPr id="48243" name="Oval 115"/>
            <p:cNvSpPr>
              <a:spLocks noChangeArrowheads="1"/>
            </p:cNvSpPr>
            <p:nvPr/>
          </p:nvSpPr>
          <p:spPr bwMode="auto">
            <a:xfrm>
              <a:off x="2264" y="2992"/>
              <a:ext cx="128" cy="128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244" name="Rectangle 116"/>
            <p:cNvSpPr>
              <a:spLocks noChangeArrowheads="1"/>
            </p:cNvSpPr>
            <p:nvPr/>
          </p:nvSpPr>
          <p:spPr bwMode="auto">
            <a:xfrm>
              <a:off x="2371" y="3022"/>
              <a:ext cx="1282" cy="63"/>
            </a:xfrm>
            <a:prstGeom prst="rect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238" name="Oval 110"/>
          <p:cNvSpPr>
            <a:spLocks noChangeAspect="1" noChangeArrowheads="1"/>
          </p:cNvSpPr>
          <p:nvPr/>
        </p:nvSpPr>
        <p:spPr bwMode="auto">
          <a:xfrm>
            <a:off x="5392207" y="1520825"/>
            <a:ext cx="36513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15397</TotalTime>
  <Pages>20</Pages>
  <Words>55</Words>
  <Application>Microsoft Macintosh PowerPoint</Application>
  <PresentationFormat>Letter Paper (8.5x11 in)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291</cp:revision>
  <cp:lastPrinted>2000-07-04T01:11:10Z</cp:lastPrinted>
  <dcterms:created xsi:type="dcterms:W3CDTF">1998-08-11T09:18:51Z</dcterms:created>
  <dcterms:modified xsi:type="dcterms:W3CDTF">2014-12-02T21:16:17Z</dcterms:modified>
</cp:coreProperties>
</file>