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72" y="-552"/>
      </p:cViewPr>
      <p:guideLst>
        <p:guide orient="horz" pos="384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F59B600-89A0-2343-9FA1-FA00D96FAF4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1366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D5D798A-AB1C-5B4F-A13D-2F2A81D67477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00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67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5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1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9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9" name="Rectangle 351"/>
          <p:cNvSpPr>
            <a:spLocks noChangeArrowheads="1"/>
          </p:cNvSpPr>
          <p:nvPr/>
        </p:nvSpPr>
        <p:spPr bwMode="auto">
          <a:xfrm>
            <a:off x="1371600" y="292100"/>
            <a:ext cx="3581400" cy="609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63" name="Rectangle 335"/>
          <p:cNvSpPr>
            <a:spLocks noChangeArrowheads="1"/>
          </p:cNvSpPr>
          <p:nvPr/>
        </p:nvSpPr>
        <p:spPr bwMode="auto">
          <a:xfrm>
            <a:off x="1524000" y="4445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48464" name="Rectangle 336"/>
          <p:cNvSpPr>
            <a:spLocks noChangeArrowheads="1"/>
          </p:cNvSpPr>
          <p:nvPr/>
        </p:nvSpPr>
        <p:spPr bwMode="auto">
          <a:xfrm>
            <a:off x="2362200" y="4445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48465" name="Rectangle 337"/>
          <p:cNvSpPr>
            <a:spLocks noChangeArrowheads="1"/>
          </p:cNvSpPr>
          <p:nvPr/>
        </p:nvSpPr>
        <p:spPr bwMode="auto">
          <a:xfrm>
            <a:off x="3200400" y="4445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14</a:t>
            </a:r>
          </a:p>
        </p:txBody>
      </p:sp>
      <p:sp>
        <p:nvSpPr>
          <p:cNvPr id="48466" name="Rectangle 338"/>
          <p:cNvSpPr>
            <a:spLocks noChangeArrowheads="1"/>
          </p:cNvSpPr>
          <p:nvPr/>
        </p:nvSpPr>
        <p:spPr bwMode="auto">
          <a:xfrm>
            <a:off x="4038600" y="4445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48461" name="Rectangle 333"/>
          <p:cNvSpPr>
            <a:spLocks noChangeArrowheads="1"/>
          </p:cNvSpPr>
          <p:nvPr/>
        </p:nvSpPr>
        <p:spPr bwMode="auto">
          <a:xfrm>
            <a:off x="1066800" y="2514600"/>
            <a:ext cx="4267200" cy="22860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5" name="Rectangle 317"/>
          <p:cNvSpPr>
            <a:spLocks noChangeArrowheads="1"/>
          </p:cNvSpPr>
          <p:nvPr/>
        </p:nvSpPr>
        <p:spPr bwMode="auto">
          <a:xfrm>
            <a:off x="1600200" y="2819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48446" name="Rectangle 318"/>
          <p:cNvSpPr>
            <a:spLocks noChangeArrowheads="1"/>
          </p:cNvSpPr>
          <p:nvPr/>
        </p:nvSpPr>
        <p:spPr bwMode="auto">
          <a:xfrm>
            <a:off x="2438400" y="2819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48447" name="Rectangle 319"/>
          <p:cNvSpPr>
            <a:spLocks noChangeArrowheads="1"/>
          </p:cNvSpPr>
          <p:nvPr/>
        </p:nvSpPr>
        <p:spPr bwMode="auto">
          <a:xfrm>
            <a:off x="3276600" y="2819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4114800" y="2819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48449" name="Rectangle 321"/>
          <p:cNvSpPr>
            <a:spLocks noChangeArrowheads="1"/>
          </p:cNvSpPr>
          <p:nvPr/>
        </p:nvSpPr>
        <p:spPr bwMode="auto">
          <a:xfrm>
            <a:off x="1600200" y="32766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48450" name="Rectangle 322"/>
          <p:cNvSpPr>
            <a:spLocks noChangeArrowheads="1"/>
          </p:cNvSpPr>
          <p:nvPr/>
        </p:nvSpPr>
        <p:spPr bwMode="auto">
          <a:xfrm>
            <a:off x="2438400" y="32766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48451" name="Rectangle 323"/>
          <p:cNvSpPr>
            <a:spLocks noChangeArrowheads="1"/>
          </p:cNvSpPr>
          <p:nvPr/>
        </p:nvSpPr>
        <p:spPr bwMode="auto">
          <a:xfrm>
            <a:off x="3276600" y="32766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6</a:t>
            </a:r>
          </a:p>
        </p:txBody>
      </p:sp>
      <p:sp>
        <p:nvSpPr>
          <p:cNvPr id="48452" name="Rectangle 324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7</a:t>
            </a:r>
          </a:p>
        </p:txBody>
      </p:sp>
      <p:sp>
        <p:nvSpPr>
          <p:cNvPr id="48453" name="Rectangle 325"/>
          <p:cNvSpPr>
            <a:spLocks noChangeArrowheads="1"/>
          </p:cNvSpPr>
          <p:nvPr/>
        </p:nvSpPr>
        <p:spPr bwMode="auto">
          <a:xfrm>
            <a:off x="160020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8</a:t>
            </a:r>
          </a:p>
        </p:txBody>
      </p:sp>
      <p:sp>
        <p:nvSpPr>
          <p:cNvPr id="48454" name="Rectangle 326"/>
          <p:cNvSpPr>
            <a:spLocks noChangeArrowheads="1"/>
          </p:cNvSpPr>
          <p:nvPr/>
        </p:nvSpPr>
        <p:spPr bwMode="auto">
          <a:xfrm>
            <a:off x="243840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48455" name="Rectangle 327"/>
          <p:cNvSpPr>
            <a:spLocks noChangeArrowheads="1"/>
          </p:cNvSpPr>
          <p:nvPr/>
        </p:nvSpPr>
        <p:spPr bwMode="auto">
          <a:xfrm>
            <a:off x="327660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48456" name="Rectangle 328"/>
          <p:cNvSpPr>
            <a:spLocks noChangeArrowheads="1"/>
          </p:cNvSpPr>
          <p:nvPr/>
        </p:nvSpPr>
        <p:spPr bwMode="auto">
          <a:xfrm>
            <a:off x="411480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48457" name="Rectangle 329"/>
          <p:cNvSpPr>
            <a:spLocks noChangeArrowheads="1"/>
          </p:cNvSpPr>
          <p:nvPr/>
        </p:nvSpPr>
        <p:spPr bwMode="auto">
          <a:xfrm>
            <a:off x="160020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12</a:t>
            </a:r>
          </a:p>
        </p:txBody>
      </p:sp>
      <p:sp>
        <p:nvSpPr>
          <p:cNvPr id="48458" name="Rectangle 330"/>
          <p:cNvSpPr>
            <a:spLocks noChangeArrowheads="1"/>
          </p:cNvSpPr>
          <p:nvPr/>
        </p:nvSpPr>
        <p:spPr bwMode="auto">
          <a:xfrm>
            <a:off x="243840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13</a:t>
            </a:r>
          </a:p>
        </p:txBody>
      </p:sp>
      <p:sp>
        <p:nvSpPr>
          <p:cNvPr id="48459" name="Rectangle 331"/>
          <p:cNvSpPr>
            <a:spLocks noChangeArrowheads="1"/>
          </p:cNvSpPr>
          <p:nvPr/>
        </p:nvSpPr>
        <p:spPr bwMode="auto">
          <a:xfrm>
            <a:off x="327660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14</a:t>
            </a:r>
          </a:p>
        </p:txBody>
      </p:sp>
      <p:sp>
        <p:nvSpPr>
          <p:cNvPr id="48460" name="Rectangle 332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48462" name="Text Box 334"/>
          <p:cNvSpPr txBox="1">
            <a:spLocks noChangeArrowheads="1"/>
          </p:cNvSpPr>
          <p:nvPr/>
        </p:nvSpPr>
        <p:spPr bwMode="auto">
          <a:xfrm>
            <a:off x="5327650" y="3227815"/>
            <a:ext cx="3098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dirty="0"/>
              <a:t>Larger, slower, cheaper storage</a:t>
            </a:r>
          </a:p>
          <a:p>
            <a:pPr algn="l"/>
            <a:r>
              <a:rPr lang="en-US" dirty="0"/>
              <a:t>device at level </a:t>
            </a:r>
            <a:r>
              <a:rPr lang="en-US" i="1" dirty="0"/>
              <a:t>k</a:t>
            </a:r>
            <a:r>
              <a:rPr lang="en-US" dirty="0"/>
              <a:t>+1 is partitioned</a:t>
            </a:r>
          </a:p>
          <a:p>
            <a:pPr algn="l"/>
            <a:r>
              <a:rPr lang="en-US" dirty="0"/>
              <a:t>into blocks.</a:t>
            </a:r>
          </a:p>
        </p:txBody>
      </p:sp>
      <p:sp>
        <p:nvSpPr>
          <p:cNvPr id="48480" name="Text Box 352"/>
          <p:cNvSpPr txBox="1">
            <a:spLocks noChangeArrowheads="1"/>
          </p:cNvSpPr>
          <p:nvPr/>
        </p:nvSpPr>
        <p:spPr bwMode="auto">
          <a:xfrm>
            <a:off x="5376863" y="149652"/>
            <a:ext cx="33950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dirty="0"/>
              <a:t>Smaller, faster, more expensive</a:t>
            </a:r>
          </a:p>
          <a:p>
            <a:pPr algn="l"/>
            <a:r>
              <a:rPr lang="en-US" dirty="0"/>
              <a:t>device at level </a:t>
            </a:r>
            <a:r>
              <a:rPr lang="en-US" i="1" dirty="0"/>
              <a:t>k</a:t>
            </a:r>
            <a:r>
              <a:rPr lang="en-US" dirty="0"/>
              <a:t> caches a </a:t>
            </a:r>
          </a:p>
          <a:p>
            <a:pPr algn="l"/>
            <a:r>
              <a:rPr lang="en-US" dirty="0"/>
              <a:t>subset of the blocks from level </a:t>
            </a:r>
            <a:r>
              <a:rPr lang="en-US" i="1" dirty="0"/>
              <a:t>k</a:t>
            </a:r>
            <a:r>
              <a:rPr lang="en-US" dirty="0"/>
              <a:t>+</a:t>
            </a:r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8481" name="Line 353"/>
          <p:cNvSpPr>
            <a:spLocks noChangeShapeType="1"/>
          </p:cNvSpPr>
          <p:nvPr/>
        </p:nvSpPr>
        <p:spPr bwMode="auto">
          <a:xfrm>
            <a:off x="3200400" y="914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3" name="Rectangle 355"/>
          <p:cNvSpPr>
            <a:spLocks noChangeArrowheads="1"/>
          </p:cNvSpPr>
          <p:nvPr/>
        </p:nvSpPr>
        <p:spPr bwMode="auto">
          <a:xfrm>
            <a:off x="2362200" y="1447800"/>
            <a:ext cx="685800" cy="3048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5" name="Text Box 357"/>
          <p:cNvSpPr txBox="1">
            <a:spLocks noChangeArrowheads="1"/>
          </p:cNvSpPr>
          <p:nvPr/>
        </p:nvSpPr>
        <p:spPr bwMode="auto">
          <a:xfrm>
            <a:off x="3214688" y="1295400"/>
            <a:ext cx="33385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dirty="0"/>
              <a:t>Data </a:t>
            </a:r>
            <a:r>
              <a:rPr lang="en-US" dirty="0" smtClean="0"/>
              <a:t>are </a:t>
            </a:r>
            <a:r>
              <a:rPr lang="en-US" dirty="0" smtClean="0"/>
              <a:t>copied </a:t>
            </a:r>
            <a:r>
              <a:rPr lang="en-US" dirty="0"/>
              <a:t>between</a:t>
            </a:r>
          </a:p>
          <a:p>
            <a:pPr algn="l"/>
            <a:r>
              <a:rPr lang="en-US" dirty="0"/>
              <a:t>levels in block-sized transfer </a:t>
            </a:r>
            <a:r>
              <a:rPr lang="en-US" dirty="0" smtClean="0"/>
              <a:t>units.</a:t>
            </a:r>
            <a:endParaRPr lang="en-US" dirty="0"/>
          </a:p>
        </p:txBody>
      </p:sp>
      <p:sp>
        <p:nvSpPr>
          <p:cNvPr id="48486" name="Text Box 358"/>
          <p:cNvSpPr txBox="1">
            <a:spLocks noChangeArrowheads="1"/>
          </p:cNvSpPr>
          <p:nvPr/>
        </p:nvSpPr>
        <p:spPr bwMode="auto">
          <a:xfrm>
            <a:off x="334963" y="441325"/>
            <a:ext cx="884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Level </a:t>
            </a:r>
            <a:r>
              <a:rPr lang="en-US" i="1" dirty="0"/>
              <a:t>k</a:t>
            </a:r>
            <a:r>
              <a:rPr lang="en-US" dirty="0"/>
              <a:t>:</a:t>
            </a:r>
          </a:p>
        </p:txBody>
      </p:sp>
      <p:sp>
        <p:nvSpPr>
          <p:cNvPr id="48487" name="Text Box 359"/>
          <p:cNvSpPr txBox="1">
            <a:spLocks noChangeArrowheads="1"/>
          </p:cNvSpPr>
          <p:nvPr/>
        </p:nvSpPr>
        <p:spPr bwMode="auto">
          <a:xfrm>
            <a:off x="-66675" y="3352800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Level </a:t>
            </a:r>
            <a:r>
              <a:rPr lang="en-US" i="1" dirty="0"/>
              <a:t>k</a:t>
            </a:r>
            <a:r>
              <a:rPr lang="en-US" dirty="0"/>
              <a:t>+1: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22706</TotalTime>
  <Pages>20</Pages>
  <Words>79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327</cp:revision>
  <cp:lastPrinted>2001-05-10T19:37:08Z</cp:lastPrinted>
  <dcterms:created xsi:type="dcterms:W3CDTF">1998-08-11T09:18:51Z</dcterms:created>
  <dcterms:modified xsi:type="dcterms:W3CDTF">2014-12-02T21:41:59Z</dcterms:modified>
</cp:coreProperties>
</file>