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152" y="1864"/>
      </p:cViewPr>
      <p:guideLst>
        <p:guide orient="horz" pos="384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C912A936-15AC-5647-80CF-4D428C1ACD3D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0095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55D6BB94-8D9B-A14F-ADE4-ADD7561EA920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41968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1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48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0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4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6" name="Rectangle 278"/>
          <p:cNvSpPr>
            <a:spLocks noChangeArrowheads="1"/>
          </p:cNvSpPr>
          <p:nvPr/>
        </p:nvSpPr>
        <p:spPr bwMode="auto">
          <a:xfrm>
            <a:off x="2155825" y="747713"/>
            <a:ext cx="4267200" cy="120808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48408" name="Rectangle 280"/>
          <p:cNvSpPr>
            <a:spLocks noChangeArrowheads="1"/>
          </p:cNvSpPr>
          <p:nvPr/>
        </p:nvSpPr>
        <p:spPr bwMode="auto">
          <a:xfrm>
            <a:off x="5051425" y="8239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• • •</a:t>
            </a:r>
          </a:p>
        </p:txBody>
      </p:sp>
      <p:sp>
        <p:nvSpPr>
          <p:cNvPr id="48409" name="Rectangle 281"/>
          <p:cNvSpPr>
            <a:spLocks noChangeArrowheads="1"/>
          </p:cNvSpPr>
          <p:nvPr/>
        </p:nvSpPr>
        <p:spPr bwMode="auto">
          <a:xfrm>
            <a:off x="5737225" y="8239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/>
              <a:t>B</a:t>
            </a:r>
            <a:r>
              <a:rPr lang="en-US"/>
              <a:t>–1</a:t>
            </a:r>
          </a:p>
        </p:txBody>
      </p:sp>
      <p:sp>
        <p:nvSpPr>
          <p:cNvPr id="48410" name="Rectangle 282"/>
          <p:cNvSpPr>
            <a:spLocks noChangeArrowheads="1"/>
          </p:cNvSpPr>
          <p:nvPr/>
        </p:nvSpPr>
        <p:spPr bwMode="auto">
          <a:xfrm>
            <a:off x="4594225" y="8239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411" name="Rectangle 283"/>
          <p:cNvSpPr>
            <a:spLocks noChangeArrowheads="1"/>
          </p:cNvSpPr>
          <p:nvPr/>
        </p:nvSpPr>
        <p:spPr bwMode="auto">
          <a:xfrm>
            <a:off x="4137025" y="8239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48421" name="Rectangle 293"/>
          <p:cNvSpPr>
            <a:spLocks noChangeArrowheads="1"/>
          </p:cNvSpPr>
          <p:nvPr/>
        </p:nvSpPr>
        <p:spPr bwMode="auto">
          <a:xfrm>
            <a:off x="5051425" y="14970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• • •</a:t>
            </a:r>
          </a:p>
        </p:txBody>
      </p:sp>
      <p:sp>
        <p:nvSpPr>
          <p:cNvPr id="48422" name="Rectangle 294"/>
          <p:cNvSpPr>
            <a:spLocks noChangeArrowheads="1"/>
          </p:cNvSpPr>
          <p:nvPr/>
        </p:nvSpPr>
        <p:spPr bwMode="auto">
          <a:xfrm>
            <a:off x="5737225" y="1497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/>
              <a:t>B</a:t>
            </a:r>
            <a:r>
              <a:rPr lang="en-US"/>
              <a:t>–1</a:t>
            </a:r>
          </a:p>
        </p:txBody>
      </p:sp>
      <p:sp>
        <p:nvSpPr>
          <p:cNvPr id="48423" name="Rectangle 295"/>
          <p:cNvSpPr>
            <a:spLocks noChangeArrowheads="1"/>
          </p:cNvSpPr>
          <p:nvPr/>
        </p:nvSpPr>
        <p:spPr bwMode="auto">
          <a:xfrm>
            <a:off x="4594225" y="1497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424" name="Rectangle 296"/>
          <p:cNvSpPr>
            <a:spLocks noChangeArrowheads="1"/>
          </p:cNvSpPr>
          <p:nvPr/>
        </p:nvSpPr>
        <p:spPr bwMode="auto">
          <a:xfrm>
            <a:off x="4137025" y="14970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48412" name="Rectangle 284"/>
          <p:cNvSpPr>
            <a:spLocks noChangeArrowheads="1"/>
          </p:cNvSpPr>
          <p:nvPr/>
        </p:nvSpPr>
        <p:spPr bwMode="auto">
          <a:xfrm>
            <a:off x="2286000" y="823913"/>
            <a:ext cx="55562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25" name="Rectangle 297"/>
          <p:cNvSpPr>
            <a:spLocks noChangeArrowheads="1"/>
          </p:cNvSpPr>
          <p:nvPr/>
        </p:nvSpPr>
        <p:spPr bwMode="auto">
          <a:xfrm>
            <a:off x="2286000" y="1497013"/>
            <a:ext cx="55562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13" name="Rectangle 285"/>
          <p:cNvSpPr>
            <a:spLocks noChangeArrowheads="1"/>
          </p:cNvSpPr>
          <p:nvPr/>
        </p:nvSpPr>
        <p:spPr bwMode="auto">
          <a:xfrm>
            <a:off x="3070225" y="8239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26" name="Rectangle 298"/>
          <p:cNvSpPr>
            <a:spLocks noChangeArrowheads="1"/>
          </p:cNvSpPr>
          <p:nvPr/>
        </p:nvSpPr>
        <p:spPr bwMode="auto">
          <a:xfrm>
            <a:off x="3070225" y="14970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78" name="Text Box 350"/>
          <p:cNvSpPr txBox="1">
            <a:spLocks noChangeArrowheads="1"/>
          </p:cNvSpPr>
          <p:nvPr/>
        </p:nvSpPr>
        <p:spPr bwMode="auto">
          <a:xfrm>
            <a:off x="1431925" y="1219200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Set 0:</a:t>
            </a:r>
          </a:p>
        </p:txBody>
      </p:sp>
      <p:sp>
        <p:nvSpPr>
          <p:cNvPr id="48483" name="AutoShape 355"/>
          <p:cNvSpPr>
            <a:spLocks/>
          </p:cNvSpPr>
          <p:nvPr/>
        </p:nvSpPr>
        <p:spPr bwMode="auto">
          <a:xfrm rot="-5400000">
            <a:off x="5051425" y="-395287"/>
            <a:ext cx="152400" cy="1981200"/>
          </a:xfrm>
          <a:prstGeom prst="rightBrace">
            <a:avLst>
              <a:gd name="adj1" fmla="val 108333"/>
              <a:gd name="adj2" fmla="val 5231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4" name="Text Box 356"/>
          <p:cNvSpPr txBox="1">
            <a:spLocks noChangeArrowheads="1"/>
          </p:cNvSpPr>
          <p:nvPr/>
        </p:nvSpPr>
        <p:spPr bwMode="auto">
          <a:xfrm>
            <a:off x="4391025" y="-16163"/>
            <a:ext cx="1632653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i="1" dirty="0"/>
              <a:t>B = </a:t>
            </a:r>
            <a:r>
              <a:rPr lang="en-US" dirty="0"/>
              <a:t>2</a:t>
            </a:r>
            <a:r>
              <a:rPr lang="en-US" i="1" baseline="30000" dirty="0"/>
              <a:t>b</a:t>
            </a:r>
            <a:r>
              <a:rPr lang="en-US" dirty="0"/>
              <a:t> bytes</a:t>
            </a:r>
          </a:p>
          <a:p>
            <a:pPr algn="l"/>
            <a:r>
              <a:rPr lang="en-US" dirty="0"/>
              <a:t>per cache block</a:t>
            </a:r>
          </a:p>
        </p:txBody>
      </p:sp>
      <p:sp>
        <p:nvSpPr>
          <p:cNvPr id="48485" name="AutoShape 357"/>
          <p:cNvSpPr>
            <a:spLocks/>
          </p:cNvSpPr>
          <p:nvPr/>
        </p:nvSpPr>
        <p:spPr bwMode="auto">
          <a:xfrm>
            <a:off x="6499225" y="747713"/>
            <a:ext cx="152400" cy="1208087"/>
          </a:xfrm>
          <a:prstGeom prst="rightBrace">
            <a:avLst>
              <a:gd name="adj1" fmla="val 6605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6" name="Text Box 358"/>
          <p:cNvSpPr txBox="1">
            <a:spLocks noChangeArrowheads="1"/>
          </p:cNvSpPr>
          <p:nvPr/>
        </p:nvSpPr>
        <p:spPr bwMode="auto">
          <a:xfrm>
            <a:off x="6624638" y="1173163"/>
            <a:ext cx="1528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i="1"/>
              <a:t>E</a:t>
            </a:r>
            <a:r>
              <a:rPr lang="en-US"/>
              <a:t>  lines per set</a:t>
            </a:r>
          </a:p>
        </p:txBody>
      </p:sp>
      <p:sp>
        <p:nvSpPr>
          <p:cNvPr id="48487" name="AutoShape 359"/>
          <p:cNvSpPr>
            <a:spLocks/>
          </p:cNvSpPr>
          <p:nvPr/>
        </p:nvSpPr>
        <p:spPr bwMode="auto">
          <a:xfrm>
            <a:off x="1066800" y="823913"/>
            <a:ext cx="228600" cy="4281487"/>
          </a:xfrm>
          <a:prstGeom prst="leftBrace">
            <a:avLst>
              <a:gd name="adj1" fmla="val 15607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8" name="Text Box 360"/>
          <p:cNvSpPr txBox="1">
            <a:spLocks noChangeArrowheads="1"/>
          </p:cNvSpPr>
          <p:nvPr/>
        </p:nvSpPr>
        <p:spPr bwMode="auto">
          <a:xfrm>
            <a:off x="-76200" y="2786648"/>
            <a:ext cx="11830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i="1" dirty="0"/>
              <a:t>S = </a:t>
            </a:r>
            <a:r>
              <a:rPr lang="en-US" dirty="0" smtClean="0"/>
              <a:t>2</a:t>
            </a:r>
            <a:r>
              <a:rPr lang="en-US" baseline="30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sets</a:t>
            </a:r>
          </a:p>
        </p:txBody>
      </p:sp>
      <p:sp>
        <p:nvSpPr>
          <p:cNvPr id="48489" name="AutoShape 361"/>
          <p:cNvSpPr>
            <a:spLocks/>
          </p:cNvSpPr>
          <p:nvPr/>
        </p:nvSpPr>
        <p:spPr bwMode="auto">
          <a:xfrm rot="-5400000">
            <a:off x="3411538" y="138113"/>
            <a:ext cx="152400" cy="914400"/>
          </a:xfrm>
          <a:prstGeom prst="rightBrace">
            <a:avLst>
              <a:gd name="adj1" fmla="val 50000"/>
              <a:gd name="adj2" fmla="val 5231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90" name="Text Box 362"/>
          <p:cNvSpPr txBox="1">
            <a:spLocks noChangeArrowheads="1"/>
          </p:cNvSpPr>
          <p:nvPr/>
        </p:nvSpPr>
        <p:spPr bwMode="auto">
          <a:xfrm>
            <a:off x="3106738" y="-76200"/>
            <a:ext cx="954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i="1"/>
              <a:t>t </a:t>
            </a:r>
            <a:r>
              <a:rPr lang="en-US"/>
              <a:t>tag bits</a:t>
            </a:r>
          </a:p>
          <a:p>
            <a:pPr algn="l"/>
            <a:r>
              <a:rPr lang="en-US"/>
              <a:t>per line</a:t>
            </a:r>
          </a:p>
        </p:txBody>
      </p:sp>
      <p:sp>
        <p:nvSpPr>
          <p:cNvPr id="48491" name="AutoShape 363"/>
          <p:cNvSpPr>
            <a:spLocks/>
          </p:cNvSpPr>
          <p:nvPr/>
        </p:nvSpPr>
        <p:spPr bwMode="auto">
          <a:xfrm rot="-5400000" flipH="1" flipV="1">
            <a:off x="2505075" y="309563"/>
            <a:ext cx="190500" cy="5334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92" name="Text Box 364"/>
          <p:cNvSpPr txBox="1">
            <a:spLocks noChangeArrowheads="1"/>
          </p:cNvSpPr>
          <p:nvPr/>
        </p:nvSpPr>
        <p:spPr bwMode="auto">
          <a:xfrm>
            <a:off x="2003425" y="-61913"/>
            <a:ext cx="1041400" cy="5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1 valid bit</a:t>
            </a:r>
          </a:p>
          <a:p>
            <a:pPr algn="l"/>
            <a:r>
              <a:rPr lang="en-US"/>
              <a:t>per line</a:t>
            </a:r>
          </a:p>
        </p:txBody>
      </p:sp>
      <p:sp>
        <p:nvSpPr>
          <p:cNvPr id="48497" name="Text Box 369"/>
          <p:cNvSpPr txBox="1">
            <a:spLocks noChangeArrowheads="1"/>
          </p:cNvSpPr>
          <p:nvPr/>
        </p:nvSpPr>
        <p:spPr bwMode="auto">
          <a:xfrm>
            <a:off x="2514600" y="5226050"/>
            <a:ext cx="357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Cache size:  </a:t>
            </a:r>
            <a:r>
              <a:rPr lang="en-US" i="1"/>
              <a:t>C = B x E x S </a:t>
            </a:r>
            <a:r>
              <a:rPr lang="en-US"/>
              <a:t>data bytes</a:t>
            </a:r>
            <a:endParaRPr lang="en-US" i="1"/>
          </a:p>
        </p:txBody>
      </p:sp>
      <p:sp>
        <p:nvSpPr>
          <p:cNvPr id="48500" name="Rectangle 372"/>
          <p:cNvSpPr>
            <a:spLocks noChangeArrowheads="1"/>
          </p:cNvSpPr>
          <p:nvPr/>
        </p:nvSpPr>
        <p:spPr bwMode="auto">
          <a:xfrm>
            <a:off x="3957638" y="116681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l"/>
            <a:r>
              <a:rPr lang="en-US" sz="1000"/>
              <a:t>• • •</a:t>
            </a:r>
          </a:p>
        </p:txBody>
      </p:sp>
      <p:sp>
        <p:nvSpPr>
          <p:cNvPr id="48501" name="Rectangle 373"/>
          <p:cNvSpPr>
            <a:spLocks noChangeArrowheads="1"/>
          </p:cNvSpPr>
          <p:nvPr/>
        </p:nvSpPr>
        <p:spPr bwMode="auto">
          <a:xfrm>
            <a:off x="2152650" y="2133600"/>
            <a:ext cx="4267200" cy="120808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48502" name="Rectangle 374"/>
          <p:cNvSpPr>
            <a:spLocks noChangeArrowheads="1"/>
          </p:cNvSpPr>
          <p:nvPr/>
        </p:nvSpPr>
        <p:spPr bwMode="auto">
          <a:xfrm>
            <a:off x="5048250" y="2209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• • •</a:t>
            </a:r>
          </a:p>
        </p:txBody>
      </p:sp>
      <p:sp>
        <p:nvSpPr>
          <p:cNvPr id="48503" name="Rectangle 375"/>
          <p:cNvSpPr>
            <a:spLocks noChangeArrowheads="1"/>
          </p:cNvSpPr>
          <p:nvPr/>
        </p:nvSpPr>
        <p:spPr bwMode="auto">
          <a:xfrm>
            <a:off x="573405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/>
              <a:t>B</a:t>
            </a:r>
            <a:r>
              <a:rPr lang="en-US"/>
              <a:t>–1</a:t>
            </a:r>
          </a:p>
        </p:txBody>
      </p:sp>
      <p:sp>
        <p:nvSpPr>
          <p:cNvPr id="48504" name="Rectangle 376"/>
          <p:cNvSpPr>
            <a:spLocks noChangeArrowheads="1"/>
          </p:cNvSpPr>
          <p:nvPr/>
        </p:nvSpPr>
        <p:spPr bwMode="auto">
          <a:xfrm>
            <a:off x="459105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505" name="Rectangle 377"/>
          <p:cNvSpPr>
            <a:spLocks noChangeArrowheads="1"/>
          </p:cNvSpPr>
          <p:nvPr/>
        </p:nvSpPr>
        <p:spPr bwMode="auto">
          <a:xfrm>
            <a:off x="413385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48506" name="Rectangle 378"/>
          <p:cNvSpPr>
            <a:spLocks noChangeArrowheads="1"/>
          </p:cNvSpPr>
          <p:nvPr/>
        </p:nvSpPr>
        <p:spPr bwMode="auto">
          <a:xfrm>
            <a:off x="5048250" y="28829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• • •</a:t>
            </a:r>
          </a:p>
        </p:txBody>
      </p:sp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5734050" y="28829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/>
              <a:t>B</a:t>
            </a:r>
            <a:r>
              <a:rPr lang="en-US"/>
              <a:t>–1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4591050" y="28829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4133850" y="28829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2286000" y="2209800"/>
            <a:ext cx="5524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2286000" y="2882900"/>
            <a:ext cx="5524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3067050" y="22098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3067050" y="28829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14" name="Text Box 386"/>
          <p:cNvSpPr txBox="1">
            <a:spLocks noChangeArrowheads="1"/>
          </p:cNvSpPr>
          <p:nvPr/>
        </p:nvSpPr>
        <p:spPr bwMode="auto">
          <a:xfrm>
            <a:off x="1431925" y="2605088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Set 1:</a:t>
            </a:r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3957638" y="25527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l"/>
            <a:r>
              <a:rPr lang="en-US" sz="1000"/>
              <a:t>• • •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152650" y="3897313"/>
            <a:ext cx="4267200" cy="120808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5048250" y="39735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• • •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5734050" y="39735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/>
              <a:t>B</a:t>
            </a:r>
            <a:r>
              <a:rPr lang="en-US"/>
              <a:t>–1</a:t>
            </a:r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4591050" y="39735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4133850" y="39735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5048250" y="464661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• • •</a:t>
            </a:r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5734050" y="46466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/>
              <a:t>B</a:t>
            </a:r>
            <a:r>
              <a:rPr lang="en-US"/>
              <a:t>–1</a:t>
            </a:r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4591050" y="46466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4133850" y="4646613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2286000" y="3973513"/>
            <a:ext cx="5524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2286000" y="4646613"/>
            <a:ext cx="5524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3067050" y="39735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3067050" y="46466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1171575" y="4368800"/>
            <a:ext cx="976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Set </a:t>
            </a:r>
            <a:r>
              <a:rPr lang="en-US" i="1"/>
              <a:t>S </a:t>
            </a:r>
            <a:r>
              <a:rPr lang="en-US"/>
              <a:t>-1:</a:t>
            </a:r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3957638" y="431641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l"/>
            <a:r>
              <a:rPr lang="en-US" sz="1000"/>
              <a:t>• • •</a:t>
            </a:r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3957638" y="3505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l"/>
            <a:r>
              <a:rPr lang="en-US" sz="1000"/>
              <a:t>• • 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19873</TotalTime>
  <Pages>20</Pages>
  <Words>100</Words>
  <Application>Microsoft Macintosh PowerPoint</Application>
  <PresentationFormat>Letter Paper (8.5x11 in)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2002-01-24T02:42:03Z</cp:lastPrinted>
  <dcterms:created xsi:type="dcterms:W3CDTF">1998-08-11T09:18:51Z</dcterms:created>
  <dcterms:modified xsi:type="dcterms:W3CDTF">2014-12-02T22:01:35Z</dcterms:modified>
</cp:coreProperties>
</file>