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360" y="2352"/>
      </p:cViewPr>
      <p:guideLst>
        <p:guide orient="horz" pos="2968"/>
        <p:guide pos="56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959E039E-33AF-CA47-954D-8C077D963FAC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8820192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74AD18F6-2FDD-CB46-A796-BF4BBA357734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181792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71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2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4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2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406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0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2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2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8923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907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593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46" name="Rectangle 418"/>
          <p:cNvSpPr>
            <a:spLocks noChangeArrowheads="1"/>
          </p:cNvSpPr>
          <p:nvPr/>
        </p:nvSpPr>
        <p:spPr bwMode="auto">
          <a:xfrm>
            <a:off x="488950" y="38100"/>
            <a:ext cx="6330950" cy="3365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64" name="Rectangle 436"/>
          <p:cNvSpPr>
            <a:spLocks noChangeArrowheads="1"/>
          </p:cNvSpPr>
          <p:nvPr/>
        </p:nvSpPr>
        <p:spPr bwMode="auto">
          <a:xfrm>
            <a:off x="1108075" y="4267200"/>
            <a:ext cx="5638800" cy="1600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02" name="Rectangle 274"/>
          <p:cNvSpPr>
            <a:spLocks noChangeArrowheads="1"/>
          </p:cNvSpPr>
          <p:nvPr/>
        </p:nvSpPr>
        <p:spPr bwMode="auto">
          <a:xfrm>
            <a:off x="4927600" y="971550"/>
            <a:ext cx="13716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08" name="Rectangle 280"/>
          <p:cNvSpPr>
            <a:spLocks noChangeArrowheads="1"/>
          </p:cNvSpPr>
          <p:nvPr/>
        </p:nvSpPr>
        <p:spPr bwMode="auto">
          <a:xfrm>
            <a:off x="4318000" y="1123950"/>
            <a:ext cx="13716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07" name="Rectangle 279"/>
          <p:cNvSpPr>
            <a:spLocks noChangeArrowheads="1"/>
          </p:cNvSpPr>
          <p:nvPr/>
        </p:nvSpPr>
        <p:spPr bwMode="auto">
          <a:xfrm>
            <a:off x="3708400" y="1276350"/>
            <a:ext cx="13716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06" name="Rectangle 278"/>
          <p:cNvSpPr>
            <a:spLocks noChangeArrowheads="1"/>
          </p:cNvSpPr>
          <p:nvPr/>
        </p:nvSpPr>
        <p:spPr bwMode="auto">
          <a:xfrm>
            <a:off x="3098800" y="1428750"/>
            <a:ext cx="13716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05" name="Rectangle 277"/>
          <p:cNvSpPr>
            <a:spLocks noChangeArrowheads="1"/>
          </p:cNvSpPr>
          <p:nvPr/>
        </p:nvSpPr>
        <p:spPr bwMode="auto">
          <a:xfrm>
            <a:off x="2489200" y="1581150"/>
            <a:ext cx="13716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04" name="Rectangle 276"/>
          <p:cNvSpPr>
            <a:spLocks noChangeArrowheads="1"/>
          </p:cNvSpPr>
          <p:nvPr/>
        </p:nvSpPr>
        <p:spPr bwMode="auto">
          <a:xfrm>
            <a:off x="1879600" y="1733550"/>
            <a:ext cx="13716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03" name="Rectangle 275"/>
          <p:cNvSpPr>
            <a:spLocks noChangeArrowheads="1"/>
          </p:cNvSpPr>
          <p:nvPr/>
        </p:nvSpPr>
        <p:spPr bwMode="auto">
          <a:xfrm>
            <a:off x="1270000" y="1885950"/>
            <a:ext cx="13716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01" name="Rectangle 273"/>
          <p:cNvSpPr>
            <a:spLocks noChangeArrowheads="1"/>
          </p:cNvSpPr>
          <p:nvPr/>
        </p:nvSpPr>
        <p:spPr bwMode="auto">
          <a:xfrm>
            <a:off x="660400" y="2038350"/>
            <a:ext cx="13716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573" name="Group 445"/>
          <p:cNvGrpSpPr>
            <a:grpSpLocks/>
          </p:cNvGrpSpPr>
          <p:nvPr/>
        </p:nvGrpSpPr>
        <p:grpSpPr bwMode="auto">
          <a:xfrm>
            <a:off x="6985000" y="419100"/>
            <a:ext cx="1566863" cy="336550"/>
            <a:chOff x="4608" y="560"/>
            <a:chExt cx="987" cy="212"/>
          </a:xfrm>
        </p:grpSpPr>
        <p:sp>
          <p:nvSpPr>
            <p:cNvPr id="48443" name="Rectangle 315"/>
            <p:cNvSpPr>
              <a:spLocks noChangeArrowheads="1"/>
            </p:cNvSpPr>
            <p:nvPr/>
          </p:nvSpPr>
          <p:spPr bwMode="auto">
            <a:xfrm>
              <a:off x="4608" y="624"/>
              <a:ext cx="80" cy="88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44" name="Text Box 316"/>
            <p:cNvSpPr txBox="1">
              <a:spLocks noChangeArrowheads="1"/>
            </p:cNvSpPr>
            <p:nvPr/>
          </p:nvSpPr>
          <p:spPr bwMode="auto">
            <a:xfrm>
              <a:off x="4661" y="560"/>
              <a:ext cx="9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dirty="0"/>
                <a:t>: </a:t>
              </a:r>
              <a:r>
                <a:rPr lang="en-US" dirty="0" err="1"/>
                <a:t>Supercell</a:t>
              </a:r>
              <a:r>
                <a:rPr lang="en-US" dirty="0"/>
                <a:t> (</a:t>
              </a:r>
              <a:r>
                <a:rPr lang="en-US" i="1" dirty="0" err="1"/>
                <a:t>i</a:t>
              </a:r>
              <a:r>
                <a:rPr lang="en-US" dirty="0" err="1"/>
                <a:t>,</a:t>
              </a:r>
              <a:r>
                <a:rPr lang="en-US" i="1" dirty="0" err="1"/>
                <a:t>j</a:t>
              </a:r>
              <a:r>
                <a:rPr lang="en-US" dirty="0"/>
                <a:t>)</a:t>
              </a:r>
            </a:p>
          </p:txBody>
        </p:sp>
      </p:grpSp>
      <p:sp>
        <p:nvSpPr>
          <p:cNvPr id="48514" name="Text Box 386"/>
          <p:cNvSpPr txBox="1">
            <a:spLocks noChangeArrowheads="1"/>
          </p:cNvSpPr>
          <p:nvPr/>
        </p:nvSpPr>
        <p:spPr bwMode="auto">
          <a:xfrm>
            <a:off x="6302375" y="4598988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/>
              <a:t>0</a:t>
            </a:r>
          </a:p>
        </p:txBody>
      </p:sp>
      <p:sp>
        <p:nvSpPr>
          <p:cNvPr id="48515" name="Text Box 387"/>
          <p:cNvSpPr txBox="1">
            <a:spLocks noChangeArrowheads="1"/>
          </p:cNvSpPr>
          <p:nvPr/>
        </p:nvSpPr>
        <p:spPr bwMode="auto">
          <a:xfrm>
            <a:off x="3940175" y="4598988"/>
            <a:ext cx="323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/>
              <a:t>31</a:t>
            </a:r>
          </a:p>
        </p:txBody>
      </p:sp>
      <p:sp>
        <p:nvSpPr>
          <p:cNvPr id="48516" name="Rectangle 388"/>
          <p:cNvSpPr>
            <a:spLocks noChangeArrowheads="1"/>
          </p:cNvSpPr>
          <p:nvPr/>
        </p:nvSpPr>
        <p:spPr bwMode="auto">
          <a:xfrm>
            <a:off x="4016375" y="4827588"/>
            <a:ext cx="6096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0" name="Rectangle 392"/>
          <p:cNvSpPr>
            <a:spLocks noChangeArrowheads="1"/>
          </p:cNvSpPr>
          <p:nvPr/>
        </p:nvSpPr>
        <p:spPr bwMode="auto">
          <a:xfrm>
            <a:off x="4625975" y="4827588"/>
            <a:ext cx="6096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1" name="Rectangle 393"/>
          <p:cNvSpPr>
            <a:spLocks noChangeArrowheads="1"/>
          </p:cNvSpPr>
          <p:nvPr/>
        </p:nvSpPr>
        <p:spPr bwMode="auto">
          <a:xfrm>
            <a:off x="5235575" y="4827588"/>
            <a:ext cx="6096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2" name="Rectangle 394"/>
          <p:cNvSpPr>
            <a:spLocks noChangeArrowheads="1"/>
          </p:cNvSpPr>
          <p:nvPr/>
        </p:nvSpPr>
        <p:spPr bwMode="auto">
          <a:xfrm>
            <a:off x="5845175" y="4827588"/>
            <a:ext cx="6096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3" name="Text Box 395"/>
          <p:cNvSpPr txBox="1">
            <a:spLocks noChangeArrowheads="1"/>
          </p:cNvSpPr>
          <p:nvPr/>
        </p:nvSpPr>
        <p:spPr bwMode="auto">
          <a:xfrm>
            <a:off x="5819775" y="4598988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/>
              <a:t>7</a:t>
            </a:r>
          </a:p>
        </p:txBody>
      </p:sp>
      <p:sp>
        <p:nvSpPr>
          <p:cNvPr id="48524" name="Text Box 396"/>
          <p:cNvSpPr txBox="1">
            <a:spLocks noChangeArrowheads="1"/>
          </p:cNvSpPr>
          <p:nvPr/>
        </p:nvSpPr>
        <p:spPr bwMode="auto">
          <a:xfrm>
            <a:off x="5638800" y="4598988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/>
              <a:t>8</a:t>
            </a:r>
          </a:p>
        </p:txBody>
      </p:sp>
      <p:sp>
        <p:nvSpPr>
          <p:cNvPr id="48525" name="Text Box 397"/>
          <p:cNvSpPr txBox="1">
            <a:spLocks noChangeArrowheads="1"/>
          </p:cNvSpPr>
          <p:nvPr/>
        </p:nvSpPr>
        <p:spPr bwMode="auto">
          <a:xfrm>
            <a:off x="5159375" y="4598988"/>
            <a:ext cx="323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/>
              <a:t>15</a:t>
            </a:r>
          </a:p>
        </p:txBody>
      </p:sp>
      <p:sp>
        <p:nvSpPr>
          <p:cNvPr id="48526" name="Text Box 398"/>
          <p:cNvSpPr txBox="1">
            <a:spLocks noChangeArrowheads="1"/>
          </p:cNvSpPr>
          <p:nvPr/>
        </p:nvSpPr>
        <p:spPr bwMode="auto">
          <a:xfrm>
            <a:off x="4930775" y="4598988"/>
            <a:ext cx="323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/>
              <a:t>16</a:t>
            </a:r>
          </a:p>
        </p:txBody>
      </p:sp>
      <p:sp>
        <p:nvSpPr>
          <p:cNvPr id="48527" name="Text Box 399"/>
          <p:cNvSpPr txBox="1">
            <a:spLocks noChangeArrowheads="1"/>
          </p:cNvSpPr>
          <p:nvPr/>
        </p:nvSpPr>
        <p:spPr bwMode="auto">
          <a:xfrm>
            <a:off x="4606925" y="4598988"/>
            <a:ext cx="323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/>
              <a:t>23</a:t>
            </a:r>
          </a:p>
        </p:txBody>
      </p:sp>
      <p:sp>
        <p:nvSpPr>
          <p:cNvPr id="48528" name="Text Box 400"/>
          <p:cNvSpPr txBox="1">
            <a:spLocks noChangeArrowheads="1"/>
          </p:cNvSpPr>
          <p:nvPr/>
        </p:nvSpPr>
        <p:spPr bwMode="auto">
          <a:xfrm>
            <a:off x="4397375" y="4598988"/>
            <a:ext cx="323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/>
              <a:t>24</a:t>
            </a:r>
          </a:p>
        </p:txBody>
      </p:sp>
      <p:sp>
        <p:nvSpPr>
          <p:cNvPr id="48529" name="Text Box 401"/>
          <p:cNvSpPr txBox="1">
            <a:spLocks noChangeArrowheads="1"/>
          </p:cNvSpPr>
          <p:nvPr/>
        </p:nvSpPr>
        <p:spPr bwMode="auto">
          <a:xfrm>
            <a:off x="3733800" y="4598988"/>
            <a:ext cx="323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/>
              <a:t>32</a:t>
            </a:r>
          </a:p>
        </p:txBody>
      </p:sp>
      <p:sp>
        <p:nvSpPr>
          <p:cNvPr id="48530" name="Text Box 402"/>
          <p:cNvSpPr txBox="1">
            <a:spLocks noChangeArrowheads="1"/>
          </p:cNvSpPr>
          <p:nvPr/>
        </p:nvSpPr>
        <p:spPr bwMode="auto">
          <a:xfrm>
            <a:off x="1504950" y="4598988"/>
            <a:ext cx="323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/>
              <a:t>63</a:t>
            </a:r>
          </a:p>
        </p:txBody>
      </p:sp>
      <p:sp>
        <p:nvSpPr>
          <p:cNvPr id="48531" name="Rectangle 403"/>
          <p:cNvSpPr>
            <a:spLocks noChangeArrowheads="1"/>
          </p:cNvSpPr>
          <p:nvPr/>
        </p:nvSpPr>
        <p:spPr bwMode="auto">
          <a:xfrm>
            <a:off x="1600200" y="4827588"/>
            <a:ext cx="6096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2" name="Rectangle 404"/>
          <p:cNvSpPr>
            <a:spLocks noChangeArrowheads="1"/>
          </p:cNvSpPr>
          <p:nvPr/>
        </p:nvSpPr>
        <p:spPr bwMode="auto">
          <a:xfrm>
            <a:off x="2209800" y="4827588"/>
            <a:ext cx="6096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3" name="Rectangle 405"/>
          <p:cNvSpPr>
            <a:spLocks noChangeArrowheads="1"/>
          </p:cNvSpPr>
          <p:nvPr/>
        </p:nvSpPr>
        <p:spPr bwMode="auto">
          <a:xfrm>
            <a:off x="2819400" y="4827588"/>
            <a:ext cx="6096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4" name="Rectangle 406"/>
          <p:cNvSpPr>
            <a:spLocks noChangeArrowheads="1"/>
          </p:cNvSpPr>
          <p:nvPr/>
        </p:nvSpPr>
        <p:spPr bwMode="auto">
          <a:xfrm>
            <a:off x="3429000" y="4827588"/>
            <a:ext cx="6096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5" name="Text Box 407"/>
          <p:cNvSpPr txBox="1">
            <a:spLocks noChangeArrowheads="1"/>
          </p:cNvSpPr>
          <p:nvPr/>
        </p:nvSpPr>
        <p:spPr bwMode="auto">
          <a:xfrm>
            <a:off x="3368675" y="4598988"/>
            <a:ext cx="323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/>
              <a:t>39</a:t>
            </a:r>
          </a:p>
        </p:txBody>
      </p:sp>
      <p:sp>
        <p:nvSpPr>
          <p:cNvPr id="48536" name="Text Box 408"/>
          <p:cNvSpPr txBox="1">
            <a:spLocks noChangeArrowheads="1"/>
          </p:cNvSpPr>
          <p:nvPr/>
        </p:nvSpPr>
        <p:spPr bwMode="auto">
          <a:xfrm>
            <a:off x="3124200" y="4598988"/>
            <a:ext cx="323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/>
              <a:t>40</a:t>
            </a:r>
          </a:p>
        </p:txBody>
      </p:sp>
      <p:sp>
        <p:nvSpPr>
          <p:cNvPr id="48537" name="Text Box 409"/>
          <p:cNvSpPr txBox="1">
            <a:spLocks noChangeArrowheads="1"/>
          </p:cNvSpPr>
          <p:nvPr/>
        </p:nvSpPr>
        <p:spPr bwMode="auto">
          <a:xfrm>
            <a:off x="2724150" y="4598988"/>
            <a:ext cx="323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/>
              <a:t>47</a:t>
            </a:r>
          </a:p>
        </p:txBody>
      </p:sp>
      <p:sp>
        <p:nvSpPr>
          <p:cNvPr id="48538" name="Text Box 410"/>
          <p:cNvSpPr txBox="1">
            <a:spLocks noChangeArrowheads="1"/>
          </p:cNvSpPr>
          <p:nvPr/>
        </p:nvSpPr>
        <p:spPr bwMode="auto">
          <a:xfrm>
            <a:off x="2514600" y="4598988"/>
            <a:ext cx="323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/>
              <a:t>48</a:t>
            </a:r>
          </a:p>
        </p:txBody>
      </p:sp>
      <p:sp>
        <p:nvSpPr>
          <p:cNvPr id="48539" name="Text Box 411"/>
          <p:cNvSpPr txBox="1">
            <a:spLocks noChangeArrowheads="1"/>
          </p:cNvSpPr>
          <p:nvPr/>
        </p:nvSpPr>
        <p:spPr bwMode="auto">
          <a:xfrm>
            <a:off x="2133600" y="4598988"/>
            <a:ext cx="323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/>
              <a:t>55</a:t>
            </a:r>
          </a:p>
        </p:txBody>
      </p:sp>
      <p:sp>
        <p:nvSpPr>
          <p:cNvPr id="48540" name="Text Box 412"/>
          <p:cNvSpPr txBox="1">
            <a:spLocks noChangeArrowheads="1"/>
          </p:cNvSpPr>
          <p:nvPr/>
        </p:nvSpPr>
        <p:spPr bwMode="auto">
          <a:xfrm>
            <a:off x="1882775" y="4598988"/>
            <a:ext cx="323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/>
              <a:t>56</a:t>
            </a:r>
          </a:p>
        </p:txBody>
      </p:sp>
      <p:sp>
        <p:nvSpPr>
          <p:cNvPr id="48542" name="Text Box 414"/>
          <p:cNvSpPr txBox="1">
            <a:spLocks noChangeArrowheads="1"/>
          </p:cNvSpPr>
          <p:nvPr/>
        </p:nvSpPr>
        <p:spPr bwMode="auto">
          <a:xfrm>
            <a:off x="2102285" y="5164723"/>
            <a:ext cx="385516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dirty="0"/>
              <a:t>64-bit </a:t>
            </a:r>
            <a:r>
              <a:rPr lang="en-US" dirty="0" smtClean="0"/>
              <a:t>word </a:t>
            </a:r>
            <a:r>
              <a:rPr lang="en-US" dirty="0"/>
              <a:t>at main memory address </a:t>
            </a:r>
            <a:r>
              <a:rPr lang="en-US" i="1" dirty="0"/>
              <a:t>A</a:t>
            </a:r>
          </a:p>
        </p:txBody>
      </p:sp>
      <p:sp>
        <p:nvSpPr>
          <p:cNvPr id="48544" name="Line 416"/>
          <p:cNvSpPr>
            <a:spLocks noChangeShapeType="1"/>
          </p:cNvSpPr>
          <p:nvPr/>
        </p:nvSpPr>
        <p:spPr bwMode="auto">
          <a:xfrm>
            <a:off x="76200" y="381000"/>
            <a:ext cx="5207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5" name="Text Box 417"/>
          <p:cNvSpPr txBox="1">
            <a:spLocks noChangeArrowheads="1"/>
          </p:cNvSpPr>
          <p:nvPr/>
        </p:nvSpPr>
        <p:spPr bwMode="auto">
          <a:xfrm>
            <a:off x="1768475" y="38100"/>
            <a:ext cx="29956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latin typeface="Courier New" charset="0"/>
              </a:rPr>
              <a:t>addr (row = i, col = j)</a:t>
            </a:r>
          </a:p>
        </p:txBody>
      </p:sp>
      <p:sp>
        <p:nvSpPr>
          <p:cNvPr id="48547" name="Line 419"/>
          <p:cNvSpPr>
            <a:spLocks noChangeShapeType="1"/>
          </p:cNvSpPr>
          <p:nvPr/>
        </p:nvSpPr>
        <p:spPr bwMode="auto">
          <a:xfrm>
            <a:off x="6121400" y="1600200"/>
            <a:ext cx="0" cy="297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8" name="Line 420"/>
          <p:cNvSpPr>
            <a:spLocks noChangeShapeType="1"/>
          </p:cNvSpPr>
          <p:nvPr/>
        </p:nvSpPr>
        <p:spPr bwMode="auto">
          <a:xfrm>
            <a:off x="5524500" y="1752600"/>
            <a:ext cx="0" cy="2806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9" name="Line 421"/>
          <p:cNvSpPr>
            <a:spLocks noChangeShapeType="1"/>
          </p:cNvSpPr>
          <p:nvPr/>
        </p:nvSpPr>
        <p:spPr bwMode="auto">
          <a:xfrm flipH="1">
            <a:off x="4914900" y="1905000"/>
            <a:ext cx="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0" name="Line 422"/>
          <p:cNvSpPr>
            <a:spLocks noChangeShapeType="1"/>
          </p:cNvSpPr>
          <p:nvPr/>
        </p:nvSpPr>
        <p:spPr bwMode="auto">
          <a:xfrm>
            <a:off x="4318000" y="2057400"/>
            <a:ext cx="0" cy="2501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1" name="Line 423"/>
          <p:cNvSpPr>
            <a:spLocks noChangeShapeType="1"/>
          </p:cNvSpPr>
          <p:nvPr/>
        </p:nvSpPr>
        <p:spPr bwMode="auto">
          <a:xfrm>
            <a:off x="3695700" y="2209800"/>
            <a:ext cx="0" cy="2362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2" name="Line 424"/>
          <p:cNvSpPr>
            <a:spLocks noChangeShapeType="1"/>
          </p:cNvSpPr>
          <p:nvPr/>
        </p:nvSpPr>
        <p:spPr bwMode="auto">
          <a:xfrm>
            <a:off x="3073400" y="2362200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3" name="Line 425"/>
          <p:cNvSpPr>
            <a:spLocks noChangeShapeType="1"/>
          </p:cNvSpPr>
          <p:nvPr/>
        </p:nvSpPr>
        <p:spPr bwMode="auto">
          <a:xfrm flipH="1">
            <a:off x="2463800" y="25146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4" name="Line 426"/>
          <p:cNvSpPr>
            <a:spLocks noChangeShapeType="1"/>
          </p:cNvSpPr>
          <p:nvPr/>
        </p:nvSpPr>
        <p:spPr bwMode="auto">
          <a:xfrm>
            <a:off x="1879600" y="2667000"/>
            <a:ext cx="0" cy="1892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5" name="Text Box 427"/>
          <p:cNvSpPr txBox="1">
            <a:spLocks noChangeArrowheads="1"/>
          </p:cNvSpPr>
          <p:nvPr/>
        </p:nvSpPr>
        <p:spPr bwMode="auto">
          <a:xfrm>
            <a:off x="6108700" y="2524125"/>
            <a:ext cx="673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latin typeface="Courier New" charset="0"/>
              </a:rPr>
              <a:t>data</a:t>
            </a:r>
          </a:p>
        </p:txBody>
      </p:sp>
      <p:sp>
        <p:nvSpPr>
          <p:cNvPr id="48556" name="Line 428"/>
          <p:cNvSpPr>
            <a:spLocks noChangeShapeType="1"/>
          </p:cNvSpPr>
          <p:nvPr/>
        </p:nvSpPr>
        <p:spPr bwMode="auto">
          <a:xfrm>
            <a:off x="5257800" y="381000"/>
            <a:ext cx="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7" name="Line 429"/>
          <p:cNvSpPr>
            <a:spLocks noChangeShapeType="1"/>
          </p:cNvSpPr>
          <p:nvPr/>
        </p:nvSpPr>
        <p:spPr bwMode="auto">
          <a:xfrm>
            <a:off x="4572000" y="381000"/>
            <a:ext cx="0" cy="749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8" name="Line 430"/>
          <p:cNvSpPr>
            <a:spLocks noChangeShapeType="1"/>
          </p:cNvSpPr>
          <p:nvPr/>
        </p:nvSpPr>
        <p:spPr bwMode="auto">
          <a:xfrm>
            <a:off x="3962400" y="3810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9" name="Line 431"/>
          <p:cNvSpPr>
            <a:spLocks noChangeShapeType="1"/>
          </p:cNvSpPr>
          <p:nvPr/>
        </p:nvSpPr>
        <p:spPr bwMode="auto">
          <a:xfrm>
            <a:off x="3352800" y="3810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60" name="Line 432"/>
          <p:cNvSpPr>
            <a:spLocks noChangeShapeType="1"/>
          </p:cNvSpPr>
          <p:nvPr/>
        </p:nvSpPr>
        <p:spPr bwMode="auto">
          <a:xfrm>
            <a:off x="2743200" y="3810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61" name="Line 433"/>
          <p:cNvSpPr>
            <a:spLocks noChangeShapeType="1"/>
          </p:cNvSpPr>
          <p:nvPr/>
        </p:nvSpPr>
        <p:spPr bwMode="auto">
          <a:xfrm>
            <a:off x="2057400" y="381000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62" name="Line 434"/>
          <p:cNvSpPr>
            <a:spLocks noChangeShapeType="1"/>
          </p:cNvSpPr>
          <p:nvPr/>
        </p:nvSpPr>
        <p:spPr bwMode="auto">
          <a:xfrm>
            <a:off x="1524000" y="3810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63" name="Line 435"/>
          <p:cNvSpPr>
            <a:spLocks noChangeShapeType="1"/>
          </p:cNvSpPr>
          <p:nvPr/>
        </p:nvSpPr>
        <p:spPr bwMode="auto">
          <a:xfrm>
            <a:off x="914400" y="3810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65" name="Text Box 437"/>
          <p:cNvSpPr txBox="1">
            <a:spLocks noChangeArrowheads="1"/>
          </p:cNvSpPr>
          <p:nvPr/>
        </p:nvSpPr>
        <p:spPr bwMode="auto">
          <a:xfrm>
            <a:off x="6891338" y="1350517"/>
            <a:ext cx="206979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dirty="0"/>
              <a:t>64 MB  </a:t>
            </a:r>
          </a:p>
          <a:p>
            <a:pPr algn="l"/>
            <a:r>
              <a:rPr lang="en-US" dirty="0"/>
              <a:t>memory module</a:t>
            </a:r>
          </a:p>
          <a:p>
            <a:pPr algn="l"/>
            <a:r>
              <a:rPr lang="en-US" dirty="0"/>
              <a:t>consisting of</a:t>
            </a:r>
          </a:p>
          <a:p>
            <a:pPr algn="l"/>
            <a:r>
              <a:rPr lang="en-US" dirty="0" smtClean="0"/>
              <a:t>eight 8M x 8 </a:t>
            </a:r>
            <a:r>
              <a:rPr lang="en-US" dirty="0"/>
              <a:t>DRAMs</a:t>
            </a:r>
          </a:p>
        </p:txBody>
      </p:sp>
      <p:sp>
        <p:nvSpPr>
          <p:cNvPr id="48566" name="Line 438"/>
          <p:cNvSpPr>
            <a:spLocks noChangeShapeType="1"/>
          </p:cNvSpPr>
          <p:nvPr/>
        </p:nvSpPr>
        <p:spPr bwMode="auto">
          <a:xfrm flipH="1" flipV="1">
            <a:off x="76200" y="5029200"/>
            <a:ext cx="1028700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67" name="Line 439"/>
          <p:cNvSpPr>
            <a:spLocks noChangeShapeType="1"/>
          </p:cNvSpPr>
          <p:nvPr/>
        </p:nvSpPr>
        <p:spPr bwMode="auto">
          <a:xfrm flipV="1">
            <a:off x="76200" y="381000"/>
            <a:ext cx="0" cy="464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68" name="Text Box 440"/>
          <p:cNvSpPr txBox="1">
            <a:spLocks noChangeArrowheads="1"/>
          </p:cNvSpPr>
          <p:nvPr/>
        </p:nvSpPr>
        <p:spPr bwMode="auto">
          <a:xfrm>
            <a:off x="6777038" y="4694238"/>
            <a:ext cx="10191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/>
              <a:t>Memory</a:t>
            </a:r>
          </a:p>
          <a:p>
            <a:pPr algn="l"/>
            <a:r>
              <a:rPr lang="en-US"/>
              <a:t>controller</a:t>
            </a:r>
          </a:p>
        </p:txBody>
      </p:sp>
      <p:sp>
        <p:nvSpPr>
          <p:cNvPr id="48474" name="Rectangle 346"/>
          <p:cNvSpPr>
            <a:spLocks noChangeArrowheads="1"/>
          </p:cNvSpPr>
          <p:nvPr/>
        </p:nvSpPr>
        <p:spPr bwMode="auto">
          <a:xfrm>
            <a:off x="2400300" y="2406650"/>
            <a:ext cx="127000" cy="1397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78" name="Rectangle 350"/>
          <p:cNvSpPr>
            <a:spLocks noChangeArrowheads="1"/>
          </p:cNvSpPr>
          <p:nvPr/>
        </p:nvSpPr>
        <p:spPr bwMode="auto">
          <a:xfrm>
            <a:off x="1816100" y="2552700"/>
            <a:ext cx="127000" cy="1397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81" name="Rectangle 353"/>
          <p:cNvSpPr>
            <a:spLocks noChangeArrowheads="1"/>
          </p:cNvSpPr>
          <p:nvPr/>
        </p:nvSpPr>
        <p:spPr bwMode="auto">
          <a:xfrm>
            <a:off x="3009900" y="2247900"/>
            <a:ext cx="127000" cy="1397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84" name="Rectangle 356"/>
          <p:cNvSpPr>
            <a:spLocks noChangeArrowheads="1"/>
          </p:cNvSpPr>
          <p:nvPr/>
        </p:nvSpPr>
        <p:spPr bwMode="auto">
          <a:xfrm>
            <a:off x="3625850" y="2089150"/>
            <a:ext cx="127000" cy="1397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87" name="Rectangle 359"/>
          <p:cNvSpPr>
            <a:spLocks noChangeArrowheads="1"/>
          </p:cNvSpPr>
          <p:nvPr/>
        </p:nvSpPr>
        <p:spPr bwMode="auto">
          <a:xfrm>
            <a:off x="4254500" y="1924050"/>
            <a:ext cx="127000" cy="1397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90" name="Rectangle 362"/>
          <p:cNvSpPr>
            <a:spLocks noChangeArrowheads="1"/>
          </p:cNvSpPr>
          <p:nvPr/>
        </p:nvSpPr>
        <p:spPr bwMode="auto">
          <a:xfrm>
            <a:off x="4851400" y="1784350"/>
            <a:ext cx="127000" cy="1397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93" name="Rectangle 365"/>
          <p:cNvSpPr>
            <a:spLocks noChangeArrowheads="1"/>
          </p:cNvSpPr>
          <p:nvPr/>
        </p:nvSpPr>
        <p:spPr bwMode="auto">
          <a:xfrm>
            <a:off x="5461000" y="1619250"/>
            <a:ext cx="127000" cy="1397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96" name="Rectangle 368"/>
          <p:cNvSpPr>
            <a:spLocks noChangeArrowheads="1"/>
          </p:cNvSpPr>
          <p:nvPr/>
        </p:nvSpPr>
        <p:spPr bwMode="auto">
          <a:xfrm>
            <a:off x="6057900" y="1466850"/>
            <a:ext cx="127000" cy="1397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69" name="Text Box 441"/>
          <p:cNvSpPr txBox="1">
            <a:spLocks noChangeArrowheads="1"/>
          </p:cNvSpPr>
          <p:nvPr/>
        </p:nvSpPr>
        <p:spPr bwMode="auto">
          <a:xfrm>
            <a:off x="6078538" y="3579168"/>
            <a:ext cx="4411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200" dirty="0"/>
              <a:t>B</a:t>
            </a:r>
            <a:r>
              <a:rPr lang="en-US" sz="1200" dirty="0" smtClean="0"/>
              <a:t>its</a:t>
            </a:r>
            <a:endParaRPr lang="en-US" sz="1200" dirty="0"/>
          </a:p>
          <a:p>
            <a:pPr algn="l"/>
            <a:r>
              <a:rPr lang="en-US" sz="1200" dirty="0"/>
              <a:t>0-7</a:t>
            </a:r>
          </a:p>
        </p:txBody>
      </p:sp>
      <p:sp>
        <p:nvSpPr>
          <p:cNvPr id="48571" name="Text Box 443"/>
          <p:cNvSpPr txBox="1">
            <a:spLocks noChangeArrowheads="1"/>
          </p:cNvSpPr>
          <p:nvPr/>
        </p:nvSpPr>
        <p:spPr bwMode="auto">
          <a:xfrm>
            <a:off x="1323975" y="2058988"/>
            <a:ext cx="758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200"/>
              <a:t>DRAM 7</a:t>
            </a:r>
          </a:p>
        </p:txBody>
      </p:sp>
      <p:sp>
        <p:nvSpPr>
          <p:cNvPr id="48572" name="Text Box 444"/>
          <p:cNvSpPr txBox="1">
            <a:spLocks noChangeArrowheads="1"/>
          </p:cNvSpPr>
          <p:nvPr/>
        </p:nvSpPr>
        <p:spPr bwMode="auto">
          <a:xfrm>
            <a:off x="5603875" y="941388"/>
            <a:ext cx="758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200"/>
              <a:t>DRAM 0</a:t>
            </a:r>
          </a:p>
        </p:txBody>
      </p:sp>
      <p:sp>
        <p:nvSpPr>
          <p:cNvPr id="48576" name="Text Box 448"/>
          <p:cNvSpPr txBox="1">
            <a:spLocks noChangeArrowheads="1"/>
          </p:cNvSpPr>
          <p:nvPr/>
        </p:nvSpPr>
        <p:spPr bwMode="auto">
          <a:xfrm>
            <a:off x="5486400" y="3579168"/>
            <a:ext cx="4926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200" dirty="0"/>
              <a:t>B</a:t>
            </a:r>
            <a:r>
              <a:rPr lang="en-US" sz="1200" dirty="0" smtClean="0"/>
              <a:t>its</a:t>
            </a:r>
            <a:endParaRPr lang="en-US" sz="1200" dirty="0"/>
          </a:p>
          <a:p>
            <a:pPr algn="l"/>
            <a:r>
              <a:rPr lang="en-US" sz="1200" dirty="0"/>
              <a:t>8-15</a:t>
            </a:r>
          </a:p>
        </p:txBody>
      </p:sp>
      <p:sp>
        <p:nvSpPr>
          <p:cNvPr id="48577" name="Text Box 449"/>
          <p:cNvSpPr txBox="1">
            <a:spLocks noChangeArrowheads="1"/>
          </p:cNvSpPr>
          <p:nvPr/>
        </p:nvSpPr>
        <p:spPr bwMode="auto">
          <a:xfrm>
            <a:off x="4876800" y="3579168"/>
            <a:ext cx="5782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200" dirty="0"/>
              <a:t>B</a:t>
            </a:r>
            <a:r>
              <a:rPr lang="en-US" sz="1200" dirty="0" smtClean="0"/>
              <a:t>its</a:t>
            </a:r>
            <a:endParaRPr lang="en-US" sz="1200" dirty="0"/>
          </a:p>
          <a:p>
            <a:pPr algn="l"/>
            <a:r>
              <a:rPr lang="en-US" sz="1200" dirty="0"/>
              <a:t>16-23</a:t>
            </a:r>
          </a:p>
        </p:txBody>
      </p:sp>
      <p:sp>
        <p:nvSpPr>
          <p:cNvPr id="48578" name="Text Box 450"/>
          <p:cNvSpPr txBox="1">
            <a:spLocks noChangeArrowheads="1"/>
          </p:cNvSpPr>
          <p:nvPr/>
        </p:nvSpPr>
        <p:spPr bwMode="auto">
          <a:xfrm>
            <a:off x="4267200" y="3579168"/>
            <a:ext cx="5782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200" dirty="0"/>
              <a:t>B</a:t>
            </a:r>
            <a:r>
              <a:rPr lang="en-US" sz="1200" dirty="0" smtClean="0"/>
              <a:t>its</a:t>
            </a:r>
            <a:endParaRPr lang="en-US" sz="1200" dirty="0"/>
          </a:p>
          <a:p>
            <a:pPr algn="l"/>
            <a:r>
              <a:rPr lang="en-US" sz="1200" dirty="0"/>
              <a:t>24-31</a:t>
            </a:r>
          </a:p>
        </p:txBody>
      </p:sp>
      <p:sp>
        <p:nvSpPr>
          <p:cNvPr id="48579" name="Text Box 451"/>
          <p:cNvSpPr txBox="1">
            <a:spLocks noChangeArrowheads="1"/>
          </p:cNvSpPr>
          <p:nvPr/>
        </p:nvSpPr>
        <p:spPr bwMode="auto">
          <a:xfrm>
            <a:off x="3657600" y="3579168"/>
            <a:ext cx="5782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200" dirty="0"/>
              <a:t>B</a:t>
            </a:r>
            <a:r>
              <a:rPr lang="en-US" sz="1200" dirty="0" smtClean="0"/>
              <a:t>its</a:t>
            </a:r>
            <a:endParaRPr lang="en-US" sz="1200" dirty="0"/>
          </a:p>
          <a:p>
            <a:pPr algn="l"/>
            <a:r>
              <a:rPr lang="en-US" sz="1200" dirty="0"/>
              <a:t>32-39</a:t>
            </a:r>
          </a:p>
        </p:txBody>
      </p:sp>
      <p:sp>
        <p:nvSpPr>
          <p:cNvPr id="48580" name="Text Box 452"/>
          <p:cNvSpPr txBox="1">
            <a:spLocks noChangeArrowheads="1"/>
          </p:cNvSpPr>
          <p:nvPr/>
        </p:nvSpPr>
        <p:spPr bwMode="auto">
          <a:xfrm>
            <a:off x="3008313" y="3579168"/>
            <a:ext cx="5782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200" dirty="0"/>
              <a:t>B</a:t>
            </a:r>
            <a:r>
              <a:rPr lang="en-US" sz="1200" dirty="0" smtClean="0"/>
              <a:t>its</a:t>
            </a:r>
            <a:endParaRPr lang="en-US" sz="1200" dirty="0"/>
          </a:p>
          <a:p>
            <a:pPr algn="l"/>
            <a:r>
              <a:rPr lang="en-US" sz="1200" dirty="0"/>
              <a:t>40-47</a:t>
            </a:r>
          </a:p>
        </p:txBody>
      </p:sp>
      <p:sp>
        <p:nvSpPr>
          <p:cNvPr id="48581" name="Text Box 453"/>
          <p:cNvSpPr txBox="1">
            <a:spLocks noChangeArrowheads="1"/>
          </p:cNvSpPr>
          <p:nvPr/>
        </p:nvSpPr>
        <p:spPr bwMode="auto">
          <a:xfrm>
            <a:off x="2398713" y="3579168"/>
            <a:ext cx="5782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200" dirty="0"/>
              <a:t>B</a:t>
            </a:r>
            <a:r>
              <a:rPr lang="en-US" sz="1200" dirty="0" smtClean="0"/>
              <a:t>its</a:t>
            </a:r>
            <a:endParaRPr lang="en-US" sz="1200" dirty="0"/>
          </a:p>
          <a:p>
            <a:pPr algn="l"/>
            <a:r>
              <a:rPr lang="en-US" sz="1200" dirty="0"/>
              <a:t>48-55</a:t>
            </a:r>
          </a:p>
        </p:txBody>
      </p:sp>
      <p:sp>
        <p:nvSpPr>
          <p:cNvPr id="48582" name="Text Box 454"/>
          <p:cNvSpPr txBox="1">
            <a:spLocks noChangeArrowheads="1"/>
          </p:cNvSpPr>
          <p:nvPr/>
        </p:nvSpPr>
        <p:spPr bwMode="auto">
          <a:xfrm>
            <a:off x="1828800" y="3579168"/>
            <a:ext cx="5782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200" dirty="0"/>
              <a:t>B</a:t>
            </a:r>
            <a:r>
              <a:rPr lang="en-US" sz="1200" dirty="0" smtClean="0"/>
              <a:t>its</a:t>
            </a:r>
            <a:endParaRPr lang="en-US" sz="1200" dirty="0"/>
          </a:p>
          <a:p>
            <a:pPr algn="l"/>
            <a:r>
              <a:rPr lang="en-US" sz="1200" dirty="0"/>
              <a:t>56-63</a:t>
            </a:r>
          </a:p>
        </p:txBody>
      </p:sp>
      <p:sp>
        <p:nvSpPr>
          <p:cNvPr id="48583" name="AutoShape 455"/>
          <p:cNvSpPr>
            <a:spLocks noChangeArrowheads="1"/>
          </p:cNvSpPr>
          <p:nvPr/>
        </p:nvSpPr>
        <p:spPr bwMode="auto">
          <a:xfrm>
            <a:off x="3467100" y="5867400"/>
            <a:ext cx="1066800" cy="990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84" name="Text Box 456"/>
          <p:cNvSpPr txBox="1">
            <a:spLocks noChangeArrowheads="1"/>
          </p:cNvSpPr>
          <p:nvPr/>
        </p:nvSpPr>
        <p:spPr bwMode="auto">
          <a:xfrm>
            <a:off x="4621838" y="6063248"/>
            <a:ext cx="23514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dirty="0"/>
              <a:t>64-bit </a:t>
            </a:r>
            <a:r>
              <a:rPr lang="en-US" dirty="0" smtClean="0"/>
              <a:t>word </a:t>
            </a:r>
            <a:r>
              <a:rPr lang="en-US" dirty="0"/>
              <a:t>to CPU chip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16060</TotalTime>
  <Pages>20</Pages>
  <Words>99</Words>
  <Application>Microsoft Macintosh PowerPoint</Application>
  <PresentationFormat>Letter Paper (8.5x11 in)</PresentationFormat>
  <Paragraphs>45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334</cp:revision>
  <cp:lastPrinted>2001-05-08T18:15:50Z</cp:lastPrinted>
  <dcterms:created xsi:type="dcterms:W3CDTF">1998-08-11T09:18:51Z</dcterms:created>
  <dcterms:modified xsi:type="dcterms:W3CDTF">2014-12-02T21:12:06Z</dcterms:modified>
</cp:coreProperties>
</file>