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888" y="1072"/>
      </p:cViewPr>
      <p:guideLst>
        <p:guide orient="horz" pos="1908"/>
        <p:guide pos="25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234A5A2D-D653-A64F-BC5C-3F8A7BB1EFDC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8163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0D74D145-25FA-1A46-AE4F-7670A43A181F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67513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9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93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8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1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9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30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94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224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98" name="Rectangle 370"/>
          <p:cNvSpPr>
            <a:spLocks noChangeArrowheads="1"/>
          </p:cNvSpPr>
          <p:nvPr/>
        </p:nvSpPr>
        <p:spPr bwMode="auto">
          <a:xfrm>
            <a:off x="3008313" y="3749675"/>
            <a:ext cx="6111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/>
              <a:t>t</a:t>
            </a:r>
            <a:r>
              <a:rPr lang="en-US"/>
              <a:t> bits</a:t>
            </a:r>
          </a:p>
        </p:txBody>
      </p:sp>
      <p:sp>
        <p:nvSpPr>
          <p:cNvPr id="48500" name="Rectangle 372"/>
          <p:cNvSpPr>
            <a:spLocks noChangeArrowheads="1"/>
          </p:cNvSpPr>
          <p:nvPr/>
        </p:nvSpPr>
        <p:spPr bwMode="auto">
          <a:xfrm>
            <a:off x="4991100" y="4052888"/>
            <a:ext cx="1143000" cy="246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100</a:t>
            </a:r>
          </a:p>
        </p:txBody>
      </p:sp>
      <p:sp>
        <p:nvSpPr>
          <p:cNvPr id="48502" name="Rectangle 374"/>
          <p:cNvSpPr>
            <a:spLocks noChangeArrowheads="1"/>
          </p:cNvSpPr>
          <p:nvPr/>
        </p:nvSpPr>
        <p:spPr bwMode="auto">
          <a:xfrm>
            <a:off x="2705100" y="4052888"/>
            <a:ext cx="2286000" cy="246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0110</a:t>
            </a:r>
          </a:p>
        </p:txBody>
      </p:sp>
      <p:sp>
        <p:nvSpPr>
          <p:cNvPr id="48503" name="Text Box 375"/>
          <p:cNvSpPr txBox="1">
            <a:spLocks noChangeArrowheads="1"/>
          </p:cNvSpPr>
          <p:nvPr/>
        </p:nvSpPr>
        <p:spPr bwMode="auto">
          <a:xfrm>
            <a:off x="6032500" y="42814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504" name="Text Box 376"/>
          <p:cNvSpPr txBox="1">
            <a:spLocks noChangeArrowheads="1"/>
          </p:cNvSpPr>
          <p:nvPr/>
        </p:nvSpPr>
        <p:spPr bwMode="auto">
          <a:xfrm>
            <a:off x="2607568" y="4280615"/>
            <a:ext cx="41096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 i="1" dirty="0"/>
              <a:t>m</a:t>
            </a:r>
            <a:r>
              <a:rPr lang="en-US" sz="1000" dirty="0"/>
              <a:t>-1</a:t>
            </a:r>
          </a:p>
        </p:txBody>
      </p:sp>
      <p:sp>
        <p:nvSpPr>
          <p:cNvPr id="48505" name="Rectangle 377"/>
          <p:cNvSpPr>
            <a:spLocks noChangeArrowheads="1"/>
          </p:cNvSpPr>
          <p:nvPr/>
        </p:nvSpPr>
        <p:spPr bwMode="auto">
          <a:xfrm>
            <a:off x="5219700" y="3763963"/>
            <a:ext cx="666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/>
              <a:t>b</a:t>
            </a:r>
            <a:r>
              <a:rPr lang="en-US"/>
              <a:t> bits</a:t>
            </a:r>
          </a:p>
        </p:txBody>
      </p:sp>
      <p:sp>
        <p:nvSpPr>
          <p:cNvPr id="48506" name="Rectangle 378"/>
          <p:cNvSpPr>
            <a:spLocks noChangeArrowheads="1"/>
          </p:cNvSpPr>
          <p:nvPr/>
        </p:nvSpPr>
        <p:spPr bwMode="auto">
          <a:xfrm>
            <a:off x="3079750" y="4360863"/>
            <a:ext cx="530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Tag</a:t>
            </a:r>
          </a:p>
        </p:txBody>
      </p:sp>
      <p:sp>
        <p:nvSpPr>
          <p:cNvPr id="48508" name="Rectangle 380"/>
          <p:cNvSpPr>
            <a:spLocks noChangeArrowheads="1"/>
          </p:cNvSpPr>
          <p:nvPr/>
        </p:nvSpPr>
        <p:spPr bwMode="auto">
          <a:xfrm>
            <a:off x="4914900" y="4360863"/>
            <a:ext cx="1231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Block offset</a:t>
            </a:r>
          </a:p>
        </p:txBody>
      </p:sp>
      <p:sp>
        <p:nvSpPr>
          <p:cNvPr id="48529" name="Text Box 401"/>
          <p:cNvSpPr txBox="1">
            <a:spLocks noChangeArrowheads="1"/>
          </p:cNvSpPr>
          <p:nvPr/>
        </p:nvSpPr>
        <p:spPr bwMode="auto">
          <a:xfrm>
            <a:off x="554038" y="1381125"/>
            <a:ext cx="1312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Entire cache</a:t>
            </a:r>
          </a:p>
        </p:txBody>
      </p:sp>
      <p:sp>
        <p:nvSpPr>
          <p:cNvPr id="48531" name="Text Box 403"/>
          <p:cNvSpPr txBox="1">
            <a:spLocks noChangeArrowheads="1"/>
          </p:cNvSpPr>
          <p:nvPr/>
        </p:nvSpPr>
        <p:spPr bwMode="auto">
          <a:xfrm>
            <a:off x="2081213" y="-69850"/>
            <a:ext cx="585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=1 ?</a:t>
            </a:r>
          </a:p>
        </p:txBody>
      </p:sp>
      <p:sp>
        <p:nvSpPr>
          <p:cNvPr id="48534" name="AutoShape 406"/>
          <p:cNvSpPr>
            <a:spLocks/>
          </p:cNvSpPr>
          <p:nvPr/>
        </p:nvSpPr>
        <p:spPr bwMode="auto">
          <a:xfrm rot="-5400000">
            <a:off x="5502275" y="3182938"/>
            <a:ext cx="152400" cy="1111250"/>
          </a:xfrm>
          <a:prstGeom prst="rightBrace">
            <a:avLst>
              <a:gd name="adj1" fmla="val 6076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6" name="AutoShape 408"/>
          <p:cNvSpPr>
            <a:spLocks/>
          </p:cNvSpPr>
          <p:nvPr/>
        </p:nvSpPr>
        <p:spPr bwMode="auto">
          <a:xfrm rot="-5400000">
            <a:off x="3184525" y="3182938"/>
            <a:ext cx="152400" cy="1111250"/>
          </a:xfrm>
          <a:prstGeom prst="rightBrace">
            <a:avLst>
              <a:gd name="adj1" fmla="val 6076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8" name="Text Box 410"/>
          <p:cNvSpPr txBox="1">
            <a:spLocks noChangeArrowheads="1"/>
          </p:cNvSpPr>
          <p:nvPr/>
        </p:nvSpPr>
        <p:spPr bwMode="auto">
          <a:xfrm>
            <a:off x="3033713" y="2970213"/>
            <a:ext cx="484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= ?</a:t>
            </a:r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>
            <a:off x="3263900" y="3290888"/>
            <a:ext cx="0" cy="36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0" name="Line 412"/>
          <p:cNvSpPr>
            <a:spLocks noChangeShapeType="1"/>
          </p:cNvSpPr>
          <p:nvPr/>
        </p:nvSpPr>
        <p:spPr bwMode="auto">
          <a:xfrm>
            <a:off x="5575300" y="330676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1" name="Line 413"/>
          <p:cNvSpPr>
            <a:spLocks noChangeShapeType="1"/>
          </p:cNvSpPr>
          <p:nvPr/>
        </p:nvSpPr>
        <p:spPr bwMode="auto">
          <a:xfrm>
            <a:off x="5575300" y="3306763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2" name="Text Box 414"/>
          <p:cNvSpPr txBox="1">
            <a:spLocks noChangeArrowheads="1"/>
          </p:cNvSpPr>
          <p:nvPr/>
        </p:nvSpPr>
        <p:spPr bwMode="auto">
          <a:xfrm>
            <a:off x="6124575" y="2903538"/>
            <a:ext cx="26289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(3) If (1) and (2), then cache hit, and block </a:t>
            </a:r>
          </a:p>
          <a:p>
            <a:r>
              <a:rPr lang="en-US"/>
              <a:t>offset selects </a:t>
            </a:r>
          </a:p>
          <a:p>
            <a:r>
              <a:rPr lang="en-US"/>
              <a:t>starting byte</a:t>
            </a:r>
          </a:p>
        </p:txBody>
      </p:sp>
      <p:sp>
        <p:nvSpPr>
          <p:cNvPr id="48545" name="Text Box 417"/>
          <p:cNvSpPr txBox="1">
            <a:spLocks noChangeArrowheads="1"/>
          </p:cNvSpPr>
          <p:nvPr/>
        </p:nvSpPr>
        <p:spPr bwMode="auto">
          <a:xfrm>
            <a:off x="-215900" y="2911475"/>
            <a:ext cx="32956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(2) The tag bits in one of the cache lines must match the tag bits in the address</a:t>
            </a:r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1920875" y="673100"/>
            <a:ext cx="5927725" cy="1892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5" name="Rectangle 427"/>
          <p:cNvSpPr>
            <a:spLocks noChangeArrowheads="1"/>
          </p:cNvSpPr>
          <p:nvPr/>
        </p:nvSpPr>
        <p:spPr bwMode="auto">
          <a:xfrm>
            <a:off x="2149475" y="7493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48556" name="Rectangle 428"/>
          <p:cNvSpPr>
            <a:spLocks noChangeArrowheads="1"/>
          </p:cNvSpPr>
          <p:nvPr/>
        </p:nvSpPr>
        <p:spPr bwMode="auto">
          <a:xfrm>
            <a:off x="2149475" y="114458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48557" name="Rectangle 429"/>
          <p:cNvSpPr>
            <a:spLocks noChangeArrowheads="1"/>
          </p:cNvSpPr>
          <p:nvPr/>
        </p:nvSpPr>
        <p:spPr bwMode="auto">
          <a:xfrm>
            <a:off x="2835275" y="7493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1001</a:t>
            </a:r>
          </a:p>
        </p:txBody>
      </p:sp>
      <p:sp>
        <p:nvSpPr>
          <p:cNvPr id="48530" name="Line 402"/>
          <p:cNvSpPr>
            <a:spLocks noChangeShapeType="1"/>
          </p:cNvSpPr>
          <p:nvPr/>
        </p:nvSpPr>
        <p:spPr bwMode="auto">
          <a:xfrm flipV="1">
            <a:off x="2168525" y="2889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2" name="Line 434"/>
          <p:cNvSpPr>
            <a:spLocks noChangeShapeType="1"/>
          </p:cNvSpPr>
          <p:nvPr/>
        </p:nvSpPr>
        <p:spPr bwMode="auto">
          <a:xfrm flipV="1">
            <a:off x="2295525" y="288925"/>
            <a:ext cx="0" cy="855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3" name="Text Box 435"/>
          <p:cNvSpPr txBox="1">
            <a:spLocks noChangeArrowheads="1"/>
          </p:cNvSpPr>
          <p:nvPr/>
        </p:nvSpPr>
        <p:spPr bwMode="auto">
          <a:xfrm>
            <a:off x="2730500" y="-84138"/>
            <a:ext cx="2693988" cy="33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(1) The valid bit must be set</a:t>
            </a:r>
          </a:p>
        </p:txBody>
      </p:sp>
      <p:sp>
        <p:nvSpPr>
          <p:cNvPr id="48558" name="Rectangle 430"/>
          <p:cNvSpPr>
            <a:spLocks noChangeArrowheads="1"/>
          </p:cNvSpPr>
          <p:nvPr/>
        </p:nvSpPr>
        <p:spPr bwMode="auto">
          <a:xfrm>
            <a:off x="2835275" y="1144588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0110</a:t>
            </a:r>
          </a:p>
        </p:txBody>
      </p:sp>
      <p:sp>
        <p:nvSpPr>
          <p:cNvPr id="48573" name="Rectangle 445"/>
          <p:cNvSpPr>
            <a:spLocks noChangeArrowheads="1"/>
          </p:cNvSpPr>
          <p:nvPr/>
        </p:nvSpPr>
        <p:spPr bwMode="auto">
          <a:xfrm>
            <a:off x="2149475" y="1600200"/>
            <a:ext cx="4572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48574" name="Rectangle 446"/>
          <p:cNvSpPr>
            <a:spLocks noChangeArrowheads="1"/>
          </p:cNvSpPr>
          <p:nvPr/>
        </p:nvSpPr>
        <p:spPr bwMode="auto">
          <a:xfrm>
            <a:off x="2149475" y="199548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48575" name="Rectangle 447"/>
          <p:cNvSpPr>
            <a:spLocks noChangeArrowheads="1"/>
          </p:cNvSpPr>
          <p:nvPr/>
        </p:nvSpPr>
        <p:spPr bwMode="auto">
          <a:xfrm>
            <a:off x="2835275" y="1600200"/>
            <a:ext cx="914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0110</a:t>
            </a:r>
          </a:p>
        </p:txBody>
      </p:sp>
      <p:sp>
        <p:nvSpPr>
          <p:cNvPr id="48576" name="Rectangle 448"/>
          <p:cNvSpPr>
            <a:spLocks noChangeArrowheads="1"/>
          </p:cNvSpPr>
          <p:nvPr/>
        </p:nvSpPr>
        <p:spPr bwMode="auto">
          <a:xfrm>
            <a:off x="2835275" y="1995488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1110</a:t>
            </a:r>
          </a:p>
        </p:txBody>
      </p:sp>
      <p:sp>
        <p:nvSpPr>
          <p:cNvPr id="48577" name="Line 449"/>
          <p:cNvSpPr>
            <a:spLocks noChangeShapeType="1"/>
          </p:cNvSpPr>
          <p:nvPr/>
        </p:nvSpPr>
        <p:spPr bwMode="auto">
          <a:xfrm flipV="1">
            <a:off x="2447925" y="288925"/>
            <a:ext cx="0" cy="131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8" name="Line 450"/>
          <p:cNvSpPr>
            <a:spLocks noChangeShapeType="1"/>
          </p:cNvSpPr>
          <p:nvPr/>
        </p:nvSpPr>
        <p:spPr bwMode="auto">
          <a:xfrm flipV="1">
            <a:off x="2574925" y="288925"/>
            <a:ext cx="0" cy="1706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9" name="Line 451"/>
          <p:cNvSpPr>
            <a:spLocks noChangeShapeType="1"/>
          </p:cNvSpPr>
          <p:nvPr/>
        </p:nvSpPr>
        <p:spPr bwMode="auto">
          <a:xfrm>
            <a:off x="2957513" y="1054100"/>
            <a:ext cx="0" cy="191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0" name="Line 452"/>
          <p:cNvSpPr>
            <a:spLocks noChangeShapeType="1"/>
          </p:cNvSpPr>
          <p:nvPr/>
        </p:nvSpPr>
        <p:spPr bwMode="auto">
          <a:xfrm flipH="1">
            <a:off x="3054350" y="1449388"/>
            <a:ext cx="0" cy="152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1" name="Line 453"/>
          <p:cNvSpPr>
            <a:spLocks noChangeShapeType="1"/>
          </p:cNvSpPr>
          <p:nvPr/>
        </p:nvSpPr>
        <p:spPr bwMode="auto">
          <a:xfrm flipH="1">
            <a:off x="3543300" y="1905000"/>
            <a:ext cx="0" cy="1065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3" name="Line 455"/>
          <p:cNvSpPr>
            <a:spLocks noChangeShapeType="1"/>
          </p:cNvSpPr>
          <p:nvPr/>
        </p:nvSpPr>
        <p:spPr bwMode="auto">
          <a:xfrm flipH="1">
            <a:off x="3619500" y="2300288"/>
            <a:ext cx="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6" name="Rectangle 458"/>
          <p:cNvSpPr>
            <a:spLocks noChangeArrowheads="1"/>
          </p:cNvSpPr>
          <p:nvPr/>
        </p:nvSpPr>
        <p:spPr bwMode="auto">
          <a:xfrm>
            <a:off x="5343525" y="19970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7" name="Rectangle 459"/>
          <p:cNvSpPr>
            <a:spLocks noChangeArrowheads="1"/>
          </p:cNvSpPr>
          <p:nvPr/>
        </p:nvSpPr>
        <p:spPr bwMode="auto">
          <a:xfrm>
            <a:off x="4022725" y="19970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8" name="Rectangle 460"/>
          <p:cNvSpPr>
            <a:spLocks noChangeArrowheads="1"/>
          </p:cNvSpPr>
          <p:nvPr/>
        </p:nvSpPr>
        <p:spPr bwMode="auto">
          <a:xfrm>
            <a:off x="4479925" y="19970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4886325" y="19970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0" name="Rectangle 462"/>
          <p:cNvSpPr>
            <a:spLocks noChangeArrowheads="1"/>
          </p:cNvSpPr>
          <p:nvPr/>
        </p:nvSpPr>
        <p:spPr bwMode="auto">
          <a:xfrm>
            <a:off x="7096125" y="19970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-25000"/>
          </a:p>
        </p:txBody>
      </p:sp>
      <p:sp>
        <p:nvSpPr>
          <p:cNvPr id="48591" name="Rectangle 463"/>
          <p:cNvSpPr>
            <a:spLocks noChangeArrowheads="1"/>
          </p:cNvSpPr>
          <p:nvPr/>
        </p:nvSpPr>
        <p:spPr bwMode="auto">
          <a:xfrm>
            <a:off x="5775325" y="19970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2" name="Rectangle 464"/>
          <p:cNvSpPr>
            <a:spLocks noChangeArrowheads="1"/>
          </p:cNvSpPr>
          <p:nvPr/>
        </p:nvSpPr>
        <p:spPr bwMode="auto">
          <a:xfrm>
            <a:off x="6232525" y="19970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3" name="Rectangle 465"/>
          <p:cNvSpPr>
            <a:spLocks noChangeArrowheads="1"/>
          </p:cNvSpPr>
          <p:nvPr/>
        </p:nvSpPr>
        <p:spPr bwMode="auto">
          <a:xfrm>
            <a:off x="6638925" y="19970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7" name="Rectangle 469"/>
          <p:cNvSpPr>
            <a:spLocks noChangeArrowheads="1"/>
          </p:cNvSpPr>
          <p:nvPr/>
        </p:nvSpPr>
        <p:spPr bwMode="auto">
          <a:xfrm>
            <a:off x="5356225" y="1565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8" name="Rectangle 470"/>
          <p:cNvSpPr>
            <a:spLocks noChangeArrowheads="1"/>
          </p:cNvSpPr>
          <p:nvPr/>
        </p:nvSpPr>
        <p:spPr bwMode="auto">
          <a:xfrm>
            <a:off x="4035425" y="1565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9" name="Rectangle 471"/>
          <p:cNvSpPr>
            <a:spLocks noChangeArrowheads="1"/>
          </p:cNvSpPr>
          <p:nvPr/>
        </p:nvSpPr>
        <p:spPr bwMode="auto">
          <a:xfrm>
            <a:off x="4492625" y="1565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0" name="Rectangle 472"/>
          <p:cNvSpPr>
            <a:spLocks noChangeArrowheads="1"/>
          </p:cNvSpPr>
          <p:nvPr/>
        </p:nvSpPr>
        <p:spPr bwMode="auto">
          <a:xfrm>
            <a:off x="4899025" y="1565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1" name="Rectangle 473"/>
          <p:cNvSpPr>
            <a:spLocks noChangeArrowheads="1"/>
          </p:cNvSpPr>
          <p:nvPr/>
        </p:nvSpPr>
        <p:spPr bwMode="auto">
          <a:xfrm>
            <a:off x="7108825" y="1565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48602" name="Rectangle 474"/>
          <p:cNvSpPr>
            <a:spLocks noChangeArrowheads="1"/>
          </p:cNvSpPr>
          <p:nvPr/>
        </p:nvSpPr>
        <p:spPr bwMode="auto">
          <a:xfrm>
            <a:off x="5788025" y="1565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dirty="0"/>
              <a:t>w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48603" name="Rectangle 475"/>
          <p:cNvSpPr>
            <a:spLocks noChangeArrowheads="1"/>
          </p:cNvSpPr>
          <p:nvPr/>
        </p:nvSpPr>
        <p:spPr bwMode="auto">
          <a:xfrm>
            <a:off x="6245225" y="1565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8604" name="Rectangle 476"/>
          <p:cNvSpPr>
            <a:spLocks noChangeArrowheads="1"/>
          </p:cNvSpPr>
          <p:nvPr/>
        </p:nvSpPr>
        <p:spPr bwMode="auto">
          <a:xfrm>
            <a:off x="6651625" y="1565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dirty="0"/>
              <a:t>w</a:t>
            </a:r>
            <a:r>
              <a:rPr lang="en-US" baseline="-25000" dirty="0"/>
              <a:t>2</a:t>
            </a:r>
          </a:p>
        </p:txBody>
      </p:sp>
      <p:grpSp>
        <p:nvGrpSpPr>
          <p:cNvPr id="48607" name="Group 479"/>
          <p:cNvGrpSpPr>
            <a:grpSpLocks/>
          </p:cNvGrpSpPr>
          <p:nvPr/>
        </p:nvGrpSpPr>
        <p:grpSpPr bwMode="auto">
          <a:xfrm>
            <a:off x="4035425" y="1146175"/>
            <a:ext cx="3530600" cy="304800"/>
            <a:chOff x="2542" y="1082"/>
            <a:chExt cx="2224" cy="192"/>
          </a:xfrm>
        </p:grpSpPr>
        <p:sp>
          <p:nvSpPr>
            <p:cNvPr id="48608" name="Rectangle 480"/>
            <p:cNvSpPr>
              <a:spLocks noChangeArrowheads="1"/>
            </p:cNvSpPr>
            <p:nvPr/>
          </p:nvSpPr>
          <p:spPr bwMode="auto">
            <a:xfrm>
              <a:off x="3374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9" name="Rectangle 481"/>
            <p:cNvSpPr>
              <a:spLocks noChangeArrowheads="1"/>
            </p:cNvSpPr>
            <p:nvPr/>
          </p:nvSpPr>
          <p:spPr bwMode="auto">
            <a:xfrm>
              <a:off x="2542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10" name="Rectangle 482"/>
            <p:cNvSpPr>
              <a:spLocks noChangeArrowheads="1"/>
            </p:cNvSpPr>
            <p:nvPr/>
          </p:nvSpPr>
          <p:spPr bwMode="auto">
            <a:xfrm>
              <a:off x="2830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11" name="Rectangle 483"/>
            <p:cNvSpPr>
              <a:spLocks noChangeArrowheads="1"/>
            </p:cNvSpPr>
            <p:nvPr/>
          </p:nvSpPr>
          <p:spPr bwMode="auto">
            <a:xfrm>
              <a:off x="3086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12" name="Rectangle 484"/>
            <p:cNvSpPr>
              <a:spLocks noChangeArrowheads="1"/>
            </p:cNvSpPr>
            <p:nvPr/>
          </p:nvSpPr>
          <p:spPr bwMode="auto">
            <a:xfrm>
              <a:off x="4478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-25000"/>
            </a:p>
          </p:txBody>
        </p:sp>
        <p:sp>
          <p:nvSpPr>
            <p:cNvPr id="48613" name="Rectangle 485"/>
            <p:cNvSpPr>
              <a:spLocks noChangeArrowheads="1"/>
            </p:cNvSpPr>
            <p:nvPr/>
          </p:nvSpPr>
          <p:spPr bwMode="auto">
            <a:xfrm>
              <a:off x="3646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14" name="Rectangle 486"/>
            <p:cNvSpPr>
              <a:spLocks noChangeArrowheads="1"/>
            </p:cNvSpPr>
            <p:nvPr/>
          </p:nvSpPr>
          <p:spPr bwMode="auto">
            <a:xfrm>
              <a:off x="3934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15" name="Rectangle 487"/>
            <p:cNvSpPr>
              <a:spLocks noChangeArrowheads="1"/>
            </p:cNvSpPr>
            <p:nvPr/>
          </p:nvSpPr>
          <p:spPr bwMode="auto">
            <a:xfrm>
              <a:off x="4190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616" name="Group 488"/>
          <p:cNvGrpSpPr>
            <a:grpSpLocks/>
          </p:cNvGrpSpPr>
          <p:nvPr/>
        </p:nvGrpSpPr>
        <p:grpSpPr bwMode="auto">
          <a:xfrm>
            <a:off x="4035425" y="752475"/>
            <a:ext cx="3530600" cy="304800"/>
            <a:chOff x="2542" y="1082"/>
            <a:chExt cx="2224" cy="192"/>
          </a:xfrm>
        </p:grpSpPr>
        <p:sp>
          <p:nvSpPr>
            <p:cNvPr id="48617" name="Rectangle 489"/>
            <p:cNvSpPr>
              <a:spLocks noChangeArrowheads="1"/>
            </p:cNvSpPr>
            <p:nvPr/>
          </p:nvSpPr>
          <p:spPr bwMode="auto">
            <a:xfrm>
              <a:off x="3374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18" name="Rectangle 490"/>
            <p:cNvSpPr>
              <a:spLocks noChangeArrowheads="1"/>
            </p:cNvSpPr>
            <p:nvPr/>
          </p:nvSpPr>
          <p:spPr bwMode="auto">
            <a:xfrm>
              <a:off x="2542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19" name="Rectangle 491"/>
            <p:cNvSpPr>
              <a:spLocks noChangeArrowheads="1"/>
            </p:cNvSpPr>
            <p:nvPr/>
          </p:nvSpPr>
          <p:spPr bwMode="auto">
            <a:xfrm>
              <a:off x="2830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20" name="Rectangle 492"/>
            <p:cNvSpPr>
              <a:spLocks noChangeArrowheads="1"/>
            </p:cNvSpPr>
            <p:nvPr/>
          </p:nvSpPr>
          <p:spPr bwMode="auto">
            <a:xfrm>
              <a:off x="3086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21" name="Rectangle 493"/>
            <p:cNvSpPr>
              <a:spLocks noChangeArrowheads="1"/>
            </p:cNvSpPr>
            <p:nvPr/>
          </p:nvSpPr>
          <p:spPr bwMode="auto">
            <a:xfrm>
              <a:off x="4478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-25000"/>
            </a:p>
          </p:txBody>
        </p:sp>
        <p:sp>
          <p:nvSpPr>
            <p:cNvPr id="48622" name="Rectangle 494"/>
            <p:cNvSpPr>
              <a:spLocks noChangeArrowheads="1"/>
            </p:cNvSpPr>
            <p:nvPr/>
          </p:nvSpPr>
          <p:spPr bwMode="auto">
            <a:xfrm>
              <a:off x="3646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23" name="Rectangle 495"/>
            <p:cNvSpPr>
              <a:spLocks noChangeArrowheads="1"/>
            </p:cNvSpPr>
            <p:nvPr/>
          </p:nvSpPr>
          <p:spPr bwMode="auto">
            <a:xfrm>
              <a:off x="3934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24" name="Rectangle 496"/>
            <p:cNvSpPr>
              <a:spLocks noChangeArrowheads="1"/>
            </p:cNvSpPr>
            <p:nvPr/>
          </p:nvSpPr>
          <p:spPr bwMode="auto">
            <a:xfrm>
              <a:off x="4190" y="108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625" name="Rectangle 497"/>
          <p:cNvSpPr>
            <a:spLocks noChangeArrowheads="1"/>
          </p:cNvSpPr>
          <p:nvPr/>
        </p:nvSpPr>
        <p:spPr bwMode="auto">
          <a:xfrm>
            <a:off x="53562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3</a:t>
            </a:r>
          </a:p>
        </p:txBody>
      </p:sp>
      <p:sp>
        <p:nvSpPr>
          <p:cNvPr id="48626" name="Rectangle 498"/>
          <p:cNvSpPr>
            <a:spLocks noChangeArrowheads="1"/>
          </p:cNvSpPr>
          <p:nvPr/>
        </p:nvSpPr>
        <p:spPr bwMode="auto">
          <a:xfrm>
            <a:off x="40354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0</a:t>
            </a:r>
          </a:p>
        </p:txBody>
      </p:sp>
      <p:sp>
        <p:nvSpPr>
          <p:cNvPr id="48627" name="Rectangle 499"/>
          <p:cNvSpPr>
            <a:spLocks noChangeArrowheads="1"/>
          </p:cNvSpPr>
          <p:nvPr/>
        </p:nvSpPr>
        <p:spPr bwMode="auto">
          <a:xfrm>
            <a:off x="44926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1</a:t>
            </a:r>
          </a:p>
        </p:txBody>
      </p:sp>
      <p:sp>
        <p:nvSpPr>
          <p:cNvPr id="48628" name="Rectangle 500"/>
          <p:cNvSpPr>
            <a:spLocks noChangeArrowheads="1"/>
          </p:cNvSpPr>
          <p:nvPr/>
        </p:nvSpPr>
        <p:spPr bwMode="auto">
          <a:xfrm>
            <a:off x="48990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2</a:t>
            </a:r>
          </a:p>
        </p:txBody>
      </p:sp>
      <p:sp>
        <p:nvSpPr>
          <p:cNvPr id="48629" name="Rectangle 501"/>
          <p:cNvSpPr>
            <a:spLocks noChangeArrowheads="1"/>
          </p:cNvSpPr>
          <p:nvPr/>
        </p:nvSpPr>
        <p:spPr bwMode="auto">
          <a:xfrm>
            <a:off x="71088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7</a:t>
            </a:r>
          </a:p>
        </p:txBody>
      </p:sp>
      <p:sp>
        <p:nvSpPr>
          <p:cNvPr id="48630" name="Rectangle 502"/>
          <p:cNvSpPr>
            <a:spLocks noChangeArrowheads="1"/>
          </p:cNvSpPr>
          <p:nvPr/>
        </p:nvSpPr>
        <p:spPr bwMode="auto">
          <a:xfrm>
            <a:off x="57880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4</a:t>
            </a:r>
          </a:p>
        </p:txBody>
      </p:sp>
      <p:sp>
        <p:nvSpPr>
          <p:cNvPr id="48631" name="Rectangle 503"/>
          <p:cNvSpPr>
            <a:spLocks noChangeArrowheads="1"/>
          </p:cNvSpPr>
          <p:nvPr/>
        </p:nvSpPr>
        <p:spPr bwMode="auto">
          <a:xfrm>
            <a:off x="62452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5</a:t>
            </a:r>
          </a:p>
        </p:txBody>
      </p:sp>
      <p:sp>
        <p:nvSpPr>
          <p:cNvPr id="48632" name="Rectangle 504"/>
          <p:cNvSpPr>
            <a:spLocks noChangeArrowheads="1"/>
          </p:cNvSpPr>
          <p:nvPr/>
        </p:nvSpPr>
        <p:spPr bwMode="auto">
          <a:xfrm>
            <a:off x="66516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6</a:t>
            </a:r>
          </a:p>
        </p:txBody>
      </p:sp>
      <p:sp>
        <p:nvSpPr>
          <p:cNvPr id="48594" name="Rectangle 466"/>
          <p:cNvSpPr>
            <a:spLocks noChangeArrowheads="1"/>
          </p:cNvSpPr>
          <p:nvPr/>
        </p:nvSpPr>
        <p:spPr bwMode="auto">
          <a:xfrm>
            <a:off x="5765800" y="1563688"/>
            <a:ext cx="1828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5" name="Line 457"/>
          <p:cNvSpPr>
            <a:spLocks noChangeShapeType="1"/>
          </p:cNvSpPr>
          <p:nvPr/>
        </p:nvSpPr>
        <p:spPr bwMode="auto">
          <a:xfrm flipV="1">
            <a:off x="6032500" y="1870075"/>
            <a:ext cx="0" cy="143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20003</TotalTime>
  <Pages>20</Pages>
  <Words>91</Words>
  <Application>Microsoft Macintosh PowerPoint</Application>
  <PresentationFormat>Letter Paper (8.5x11 in)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322</cp:revision>
  <cp:lastPrinted>2000-10-11T05:00:46Z</cp:lastPrinted>
  <dcterms:created xsi:type="dcterms:W3CDTF">1998-08-11T09:18:51Z</dcterms:created>
  <dcterms:modified xsi:type="dcterms:W3CDTF">2014-12-02T22:28:20Z</dcterms:modified>
</cp:coreProperties>
</file>