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985000" cy="92837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682" autoAdjust="0"/>
    <p:restoredTop sz="90929"/>
  </p:normalViewPr>
  <p:slideViewPr>
    <p:cSldViewPr snapToGrid="0">
      <p:cViewPr>
        <p:scale>
          <a:sx n="100" d="100"/>
          <a:sy n="100" d="100"/>
        </p:scale>
        <p:origin x="-984" y="-88"/>
      </p:cViewPr>
      <p:guideLst>
        <p:guide orient="horz" pos="3066"/>
        <p:guide pos="2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108325" y="8843963"/>
            <a:ext cx="769938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5FE84C00-5953-1D48-81F2-6E27D4FCCB1F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252880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21275" cy="417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84513" y="8843963"/>
            <a:ext cx="8159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CC93ED46-F5A8-FB44-B952-AF8573BC4D91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81100" y="701675"/>
            <a:ext cx="4624388" cy="3468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5387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6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1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56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0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4780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76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3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3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203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468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9392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23" name="AutoShape 195"/>
          <p:cNvSpPr>
            <a:spLocks noChangeAspect="1" noChangeArrowheads="1"/>
          </p:cNvSpPr>
          <p:nvPr/>
        </p:nvSpPr>
        <p:spPr bwMode="auto">
          <a:xfrm>
            <a:off x="552450" y="12700"/>
            <a:ext cx="6902450" cy="6456363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24" name="Text Box 196"/>
          <p:cNvSpPr txBox="1">
            <a:spLocks noChangeAspect="1" noChangeArrowheads="1"/>
          </p:cNvSpPr>
          <p:nvPr/>
        </p:nvSpPr>
        <p:spPr bwMode="auto">
          <a:xfrm>
            <a:off x="3689350" y="520700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Regs</a:t>
            </a:r>
          </a:p>
        </p:txBody>
      </p:sp>
      <p:sp>
        <p:nvSpPr>
          <p:cNvPr id="48326" name="Text Box 198"/>
          <p:cNvSpPr txBox="1">
            <a:spLocks noChangeAspect="1" noChangeArrowheads="1"/>
          </p:cNvSpPr>
          <p:nvPr/>
        </p:nvSpPr>
        <p:spPr bwMode="auto">
          <a:xfrm>
            <a:off x="3500438" y="985838"/>
            <a:ext cx="106521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L1 cache </a:t>
            </a:r>
          </a:p>
          <a:p>
            <a:r>
              <a:rPr lang="en-US"/>
              <a:t>(SRAM)</a:t>
            </a:r>
          </a:p>
        </p:txBody>
      </p:sp>
      <p:sp>
        <p:nvSpPr>
          <p:cNvPr id="48327" name="Text Box 199"/>
          <p:cNvSpPr txBox="1">
            <a:spLocks noChangeAspect="1" noChangeArrowheads="1"/>
          </p:cNvSpPr>
          <p:nvPr/>
        </p:nvSpPr>
        <p:spPr bwMode="auto">
          <a:xfrm>
            <a:off x="3309938" y="3524250"/>
            <a:ext cx="14112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Main memory</a:t>
            </a:r>
          </a:p>
          <a:p>
            <a:r>
              <a:rPr lang="en-US"/>
              <a:t>(DRAM)</a:t>
            </a:r>
          </a:p>
        </p:txBody>
      </p:sp>
      <p:sp>
        <p:nvSpPr>
          <p:cNvPr id="48328" name="Text Box 200"/>
          <p:cNvSpPr txBox="1">
            <a:spLocks noChangeAspect="1" noChangeArrowheads="1"/>
          </p:cNvSpPr>
          <p:nvPr/>
        </p:nvSpPr>
        <p:spPr bwMode="auto">
          <a:xfrm>
            <a:off x="2824163" y="4549775"/>
            <a:ext cx="239236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Local secondary storage</a:t>
            </a:r>
          </a:p>
          <a:p>
            <a:r>
              <a:rPr lang="en-US"/>
              <a:t>(local disks)</a:t>
            </a:r>
          </a:p>
        </p:txBody>
      </p:sp>
      <p:sp>
        <p:nvSpPr>
          <p:cNvPr id="48331" name="Line 203"/>
          <p:cNvSpPr>
            <a:spLocks noChangeAspect="1" noChangeShapeType="1"/>
          </p:cNvSpPr>
          <p:nvPr/>
        </p:nvSpPr>
        <p:spPr bwMode="auto">
          <a:xfrm>
            <a:off x="3513138" y="935038"/>
            <a:ext cx="981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2" name="Line 204"/>
          <p:cNvSpPr>
            <a:spLocks noChangeAspect="1" noChangeShapeType="1"/>
          </p:cNvSpPr>
          <p:nvPr/>
        </p:nvSpPr>
        <p:spPr bwMode="auto">
          <a:xfrm>
            <a:off x="3162300" y="1573213"/>
            <a:ext cx="16716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3" name="Line 205"/>
          <p:cNvSpPr>
            <a:spLocks noChangeAspect="1" noChangeShapeType="1"/>
          </p:cNvSpPr>
          <p:nvPr/>
        </p:nvSpPr>
        <p:spPr bwMode="auto">
          <a:xfrm>
            <a:off x="2779713" y="2325688"/>
            <a:ext cx="2447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50" name="Line 222"/>
          <p:cNvSpPr>
            <a:spLocks noChangeAspect="1" noChangeShapeType="1"/>
          </p:cNvSpPr>
          <p:nvPr/>
        </p:nvSpPr>
        <p:spPr bwMode="auto">
          <a:xfrm>
            <a:off x="76200" y="3143250"/>
            <a:ext cx="0" cy="2344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51" name="Text Box 223"/>
          <p:cNvSpPr txBox="1">
            <a:spLocks noChangeAspect="1" noChangeArrowheads="1"/>
          </p:cNvSpPr>
          <p:nvPr/>
        </p:nvSpPr>
        <p:spPr bwMode="auto">
          <a:xfrm>
            <a:off x="123825" y="3238500"/>
            <a:ext cx="835025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200"/>
              <a:t>Larger,  </a:t>
            </a:r>
          </a:p>
          <a:p>
            <a:r>
              <a:rPr lang="en-US" sz="1200"/>
              <a:t>slower, </a:t>
            </a:r>
          </a:p>
          <a:p>
            <a:r>
              <a:rPr lang="en-US" sz="1200"/>
              <a:t>and </a:t>
            </a:r>
          </a:p>
          <a:p>
            <a:r>
              <a:rPr lang="en-US" sz="1200"/>
              <a:t>cheaper </a:t>
            </a:r>
          </a:p>
          <a:p>
            <a:r>
              <a:rPr lang="en-US" sz="1200"/>
              <a:t>(per byte)</a:t>
            </a:r>
          </a:p>
          <a:p>
            <a:r>
              <a:rPr lang="en-US" sz="1200"/>
              <a:t>storage</a:t>
            </a:r>
          </a:p>
          <a:p>
            <a:r>
              <a:rPr lang="en-US" sz="1200"/>
              <a:t>devices</a:t>
            </a:r>
          </a:p>
        </p:txBody>
      </p:sp>
      <p:sp>
        <p:nvSpPr>
          <p:cNvPr id="48352" name="Line 224"/>
          <p:cNvSpPr>
            <a:spLocks noChangeAspect="1" noChangeShapeType="1"/>
          </p:cNvSpPr>
          <p:nvPr/>
        </p:nvSpPr>
        <p:spPr bwMode="auto">
          <a:xfrm>
            <a:off x="2255838" y="3255963"/>
            <a:ext cx="3475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53" name="Text Box 225"/>
          <p:cNvSpPr txBox="1">
            <a:spLocks noChangeAspect="1" noChangeArrowheads="1"/>
          </p:cNvSpPr>
          <p:nvPr/>
        </p:nvSpPr>
        <p:spPr bwMode="auto">
          <a:xfrm>
            <a:off x="2197100" y="5649913"/>
            <a:ext cx="3632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Remote secondary storage</a:t>
            </a:r>
          </a:p>
          <a:p>
            <a:r>
              <a:rPr lang="en-US"/>
              <a:t>(distributed file systems, Web servers)</a:t>
            </a:r>
          </a:p>
        </p:txBody>
      </p:sp>
      <p:grpSp>
        <p:nvGrpSpPr>
          <p:cNvPr id="48368" name="Group 240"/>
          <p:cNvGrpSpPr>
            <a:grpSpLocks noChangeAspect="1"/>
          </p:cNvGrpSpPr>
          <p:nvPr/>
        </p:nvGrpSpPr>
        <p:grpSpPr bwMode="auto">
          <a:xfrm>
            <a:off x="7265988" y="4999038"/>
            <a:ext cx="2200275" cy="852487"/>
            <a:chOff x="4176" y="2648"/>
            <a:chExt cx="1488" cy="576"/>
          </a:xfrm>
        </p:grpSpPr>
        <p:sp>
          <p:nvSpPr>
            <p:cNvPr id="48354" name="AutoShape 226"/>
            <p:cNvSpPr>
              <a:spLocks noChangeAspect="1"/>
            </p:cNvSpPr>
            <p:nvPr/>
          </p:nvSpPr>
          <p:spPr bwMode="auto">
            <a:xfrm>
              <a:off x="4176" y="2648"/>
              <a:ext cx="48" cy="576"/>
            </a:xfrm>
            <a:prstGeom prst="rightBrace">
              <a:avLst>
                <a:gd name="adj1" fmla="val 10000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55" name="Text Box 227"/>
            <p:cNvSpPr txBox="1">
              <a:spLocks noChangeAspect="1" noChangeArrowheads="1"/>
            </p:cNvSpPr>
            <p:nvPr/>
          </p:nvSpPr>
          <p:spPr bwMode="auto">
            <a:xfrm>
              <a:off x="4269" y="2711"/>
              <a:ext cx="1395" cy="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en-US" sz="1200"/>
                <a:t>Local disks hold files retrieved from disks on remote network servers.</a:t>
              </a:r>
            </a:p>
          </p:txBody>
        </p:sp>
      </p:grpSp>
      <p:grpSp>
        <p:nvGrpSpPr>
          <p:cNvPr id="48367" name="Group 239"/>
          <p:cNvGrpSpPr>
            <a:grpSpLocks noChangeAspect="1"/>
          </p:cNvGrpSpPr>
          <p:nvPr/>
        </p:nvGrpSpPr>
        <p:grpSpPr bwMode="auto">
          <a:xfrm>
            <a:off x="6629400" y="3849688"/>
            <a:ext cx="2908300" cy="852487"/>
            <a:chOff x="3696" y="1968"/>
            <a:chExt cx="1968" cy="576"/>
          </a:xfrm>
        </p:grpSpPr>
        <p:sp>
          <p:nvSpPr>
            <p:cNvPr id="48356" name="AutoShape 228"/>
            <p:cNvSpPr>
              <a:spLocks noChangeAspect="1"/>
            </p:cNvSpPr>
            <p:nvPr/>
          </p:nvSpPr>
          <p:spPr bwMode="auto">
            <a:xfrm>
              <a:off x="3696" y="1968"/>
              <a:ext cx="48" cy="576"/>
            </a:xfrm>
            <a:prstGeom prst="rightBrace">
              <a:avLst>
                <a:gd name="adj1" fmla="val 10000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57" name="Text Box 229"/>
            <p:cNvSpPr txBox="1">
              <a:spLocks noChangeAspect="1" noChangeArrowheads="1"/>
            </p:cNvSpPr>
            <p:nvPr/>
          </p:nvSpPr>
          <p:spPr bwMode="auto">
            <a:xfrm>
              <a:off x="3791" y="2032"/>
              <a:ext cx="1873" cy="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en-US" sz="1200"/>
                <a:t>Main memory holds disk </a:t>
              </a:r>
            </a:p>
            <a:p>
              <a:pPr algn="l"/>
              <a:r>
                <a:rPr lang="en-US" sz="1200"/>
                <a:t>blocks retrieved from local </a:t>
              </a:r>
            </a:p>
            <a:p>
              <a:pPr algn="l"/>
              <a:r>
                <a:rPr lang="en-US" sz="1200"/>
                <a:t>disks.</a:t>
              </a:r>
            </a:p>
          </p:txBody>
        </p:sp>
      </p:grpSp>
      <p:sp>
        <p:nvSpPr>
          <p:cNvPr id="48363" name="Line 235"/>
          <p:cNvSpPr>
            <a:spLocks noChangeAspect="1" noChangeShapeType="1"/>
          </p:cNvSpPr>
          <p:nvPr/>
        </p:nvSpPr>
        <p:spPr bwMode="auto">
          <a:xfrm>
            <a:off x="1708150" y="4302125"/>
            <a:ext cx="4576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64" name="Text Box 236"/>
          <p:cNvSpPr txBox="1">
            <a:spLocks noChangeAspect="1" noChangeArrowheads="1"/>
          </p:cNvSpPr>
          <p:nvPr/>
        </p:nvSpPr>
        <p:spPr bwMode="auto">
          <a:xfrm>
            <a:off x="3449638" y="1651000"/>
            <a:ext cx="106521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L2 cache </a:t>
            </a:r>
          </a:p>
          <a:p>
            <a:r>
              <a:rPr lang="en-US"/>
              <a:t>(SRAM)</a:t>
            </a:r>
          </a:p>
        </p:txBody>
      </p:sp>
      <p:grpSp>
        <p:nvGrpSpPr>
          <p:cNvPr id="48415" name="Group 287"/>
          <p:cNvGrpSpPr>
            <a:grpSpLocks/>
          </p:cNvGrpSpPr>
          <p:nvPr/>
        </p:nvGrpSpPr>
        <p:grpSpPr bwMode="auto">
          <a:xfrm>
            <a:off x="5183188" y="1265238"/>
            <a:ext cx="3011487" cy="615950"/>
            <a:chOff x="2975" y="797"/>
            <a:chExt cx="1897" cy="388"/>
          </a:xfrm>
        </p:grpSpPr>
        <p:sp>
          <p:nvSpPr>
            <p:cNvPr id="48371" name="Text Box 243"/>
            <p:cNvSpPr txBox="1">
              <a:spLocks noChangeAspect="1" noChangeArrowheads="1"/>
            </p:cNvSpPr>
            <p:nvPr/>
          </p:nvSpPr>
          <p:spPr bwMode="auto">
            <a:xfrm>
              <a:off x="3084" y="839"/>
              <a:ext cx="17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en-US" sz="1200"/>
                <a:t>L1 cache holds cache lines retrieved from the L2 cache.</a:t>
              </a:r>
            </a:p>
          </p:txBody>
        </p:sp>
        <p:sp>
          <p:nvSpPr>
            <p:cNvPr id="48372" name="AutoShape 244"/>
            <p:cNvSpPr>
              <a:spLocks noChangeAspect="1"/>
            </p:cNvSpPr>
            <p:nvPr/>
          </p:nvSpPr>
          <p:spPr bwMode="auto">
            <a:xfrm>
              <a:off x="2975" y="797"/>
              <a:ext cx="45" cy="388"/>
            </a:xfrm>
            <a:prstGeom prst="rightBrace">
              <a:avLst>
                <a:gd name="adj1" fmla="val 71852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361" name="Text Box 233"/>
          <p:cNvSpPr txBox="1">
            <a:spLocks noChangeAspect="1" noChangeArrowheads="1"/>
          </p:cNvSpPr>
          <p:nvPr/>
        </p:nvSpPr>
        <p:spPr bwMode="auto">
          <a:xfrm>
            <a:off x="4992688" y="650875"/>
            <a:ext cx="2919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sz="1200"/>
              <a:t>CPU registers hold words retrieved from cache memory.</a:t>
            </a:r>
          </a:p>
        </p:txBody>
      </p:sp>
      <p:sp>
        <p:nvSpPr>
          <p:cNvPr id="48373" name="AutoShape 245"/>
          <p:cNvSpPr>
            <a:spLocks noChangeAspect="1"/>
          </p:cNvSpPr>
          <p:nvPr/>
        </p:nvSpPr>
        <p:spPr bwMode="auto">
          <a:xfrm>
            <a:off x="4802188" y="608013"/>
            <a:ext cx="76200" cy="615950"/>
          </a:xfrm>
          <a:prstGeom prst="rightBrace">
            <a:avLst>
              <a:gd name="adj1" fmla="val 6736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416" name="Group 288"/>
          <p:cNvGrpSpPr>
            <a:grpSpLocks/>
          </p:cNvGrpSpPr>
          <p:nvPr/>
        </p:nvGrpSpPr>
        <p:grpSpPr bwMode="auto">
          <a:xfrm>
            <a:off x="5602288" y="2028825"/>
            <a:ext cx="2862262" cy="614363"/>
            <a:chOff x="3198" y="1200"/>
            <a:chExt cx="1803" cy="387"/>
          </a:xfrm>
        </p:grpSpPr>
        <p:sp>
          <p:nvSpPr>
            <p:cNvPr id="48359" name="Text Box 231"/>
            <p:cNvSpPr txBox="1">
              <a:spLocks noChangeAspect="1" noChangeArrowheads="1"/>
            </p:cNvSpPr>
            <p:nvPr/>
          </p:nvSpPr>
          <p:spPr bwMode="auto">
            <a:xfrm>
              <a:off x="3345" y="1249"/>
              <a:ext cx="16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en-US" sz="1200"/>
                <a:t>L2 cache holds cache lines</a:t>
              </a:r>
            </a:p>
            <a:p>
              <a:pPr algn="l"/>
              <a:r>
                <a:rPr lang="en-US" sz="1200"/>
                <a:t> retrieved from L3 cache</a:t>
              </a:r>
            </a:p>
          </p:txBody>
        </p:sp>
        <p:sp>
          <p:nvSpPr>
            <p:cNvPr id="48374" name="AutoShape 246"/>
            <p:cNvSpPr>
              <a:spLocks noChangeAspect="1"/>
            </p:cNvSpPr>
            <p:nvPr/>
          </p:nvSpPr>
          <p:spPr bwMode="auto">
            <a:xfrm>
              <a:off x="3198" y="1200"/>
              <a:ext cx="45" cy="387"/>
            </a:xfrm>
            <a:prstGeom prst="rightBrace">
              <a:avLst>
                <a:gd name="adj1" fmla="val 7166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375" name="Text Box 247"/>
          <p:cNvSpPr txBox="1">
            <a:spLocks noChangeAspect="1" noChangeArrowheads="1"/>
          </p:cNvSpPr>
          <p:nvPr/>
        </p:nvSpPr>
        <p:spPr bwMode="auto">
          <a:xfrm>
            <a:off x="3235325" y="330200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L0:</a:t>
            </a:r>
          </a:p>
        </p:txBody>
      </p:sp>
      <p:sp>
        <p:nvSpPr>
          <p:cNvPr id="48376" name="Text Box 248"/>
          <p:cNvSpPr txBox="1">
            <a:spLocks noChangeAspect="1" noChangeArrowheads="1"/>
          </p:cNvSpPr>
          <p:nvPr/>
        </p:nvSpPr>
        <p:spPr bwMode="auto">
          <a:xfrm>
            <a:off x="2867025" y="1039813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L1:</a:t>
            </a:r>
          </a:p>
        </p:txBody>
      </p:sp>
      <p:sp>
        <p:nvSpPr>
          <p:cNvPr id="48377" name="Text Box 249"/>
          <p:cNvSpPr txBox="1">
            <a:spLocks noChangeAspect="1" noChangeArrowheads="1"/>
          </p:cNvSpPr>
          <p:nvPr/>
        </p:nvSpPr>
        <p:spPr bwMode="auto">
          <a:xfrm>
            <a:off x="2486025" y="1727200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L2:</a:t>
            </a:r>
          </a:p>
        </p:txBody>
      </p:sp>
      <p:sp>
        <p:nvSpPr>
          <p:cNvPr id="48378" name="Text Box 250"/>
          <p:cNvSpPr txBox="1">
            <a:spLocks noChangeAspect="1" noChangeArrowheads="1"/>
          </p:cNvSpPr>
          <p:nvPr/>
        </p:nvSpPr>
        <p:spPr bwMode="auto">
          <a:xfrm>
            <a:off x="2079625" y="2482850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L3:</a:t>
            </a:r>
          </a:p>
        </p:txBody>
      </p:sp>
      <p:sp>
        <p:nvSpPr>
          <p:cNvPr id="48379" name="Text Box 251"/>
          <p:cNvSpPr txBox="1">
            <a:spLocks noChangeAspect="1" noChangeArrowheads="1"/>
          </p:cNvSpPr>
          <p:nvPr/>
        </p:nvSpPr>
        <p:spPr bwMode="auto">
          <a:xfrm>
            <a:off x="1554163" y="3481388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L4:</a:t>
            </a:r>
          </a:p>
        </p:txBody>
      </p:sp>
      <p:sp>
        <p:nvSpPr>
          <p:cNvPr id="48380" name="Text Box 252"/>
          <p:cNvSpPr txBox="1">
            <a:spLocks noChangeAspect="1" noChangeArrowheads="1"/>
          </p:cNvSpPr>
          <p:nvPr/>
        </p:nvSpPr>
        <p:spPr bwMode="auto">
          <a:xfrm>
            <a:off x="933450" y="4598988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L5:</a:t>
            </a:r>
          </a:p>
        </p:txBody>
      </p:sp>
      <p:sp>
        <p:nvSpPr>
          <p:cNvPr id="48417" name="Text Box 289"/>
          <p:cNvSpPr txBox="1">
            <a:spLocks noChangeAspect="1" noChangeArrowheads="1"/>
          </p:cNvSpPr>
          <p:nvPr/>
        </p:nvSpPr>
        <p:spPr bwMode="auto">
          <a:xfrm>
            <a:off x="130175" y="700088"/>
            <a:ext cx="835025" cy="137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200"/>
              <a:t>Smaller,</a:t>
            </a:r>
          </a:p>
          <a:p>
            <a:r>
              <a:rPr lang="en-US" sz="1200"/>
              <a:t>faster,</a:t>
            </a:r>
          </a:p>
          <a:p>
            <a:r>
              <a:rPr lang="en-US" sz="1200"/>
              <a:t>and </a:t>
            </a:r>
          </a:p>
          <a:p>
            <a:r>
              <a:rPr lang="en-US" sz="1200"/>
              <a:t>costlier</a:t>
            </a:r>
          </a:p>
          <a:p>
            <a:r>
              <a:rPr lang="en-US" sz="1200"/>
              <a:t>(per byte)</a:t>
            </a:r>
          </a:p>
          <a:p>
            <a:r>
              <a:rPr lang="en-US" sz="1200"/>
              <a:t>storage </a:t>
            </a:r>
          </a:p>
          <a:p>
            <a:r>
              <a:rPr lang="en-US" sz="1200"/>
              <a:t>devices</a:t>
            </a:r>
          </a:p>
        </p:txBody>
      </p:sp>
      <p:sp>
        <p:nvSpPr>
          <p:cNvPr id="48419" name="Line 291"/>
          <p:cNvSpPr>
            <a:spLocks noChangeShapeType="1"/>
          </p:cNvSpPr>
          <p:nvPr/>
        </p:nvSpPr>
        <p:spPr bwMode="auto">
          <a:xfrm flipH="1" flipV="1">
            <a:off x="90488" y="293688"/>
            <a:ext cx="0" cy="2154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20" name="Line 292"/>
          <p:cNvSpPr>
            <a:spLocks noChangeAspect="1" noChangeShapeType="1"/>
          </p:cNvSpPr>
          <p:nvPr/>
        </p:nvSpPr>
        <p:spPr bwMode="auto">
          <a:xfrm>
            <a:off x="1117600" y="5413375"/>
            <a:ext cx="576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21" name="Text Box 293"/>
          <p:cNvSpPr txBox="1">
            <a:spLocks noChangeAspect="1" noChangeArrowheads="1"/>
          </p:cNvSpPr>
          <p:nvPr/>
        </p:nvSpPr>
        <p:spPr bwMode="auto">
          <a:xfrm>
            <a:off x="3487738" y="2482850"/>
            <a:ext cx="106521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L3 cache </a:t>
            </a:r>
          </a:p>
          <a:p>
            <a:r>
              <a:rPr lang="en-US"/>
              <a:t>(SRAM)</a:t>
            </a:r>
          </a:p>
        </p:txBody>
      </p:sp>
      <p:grpSp>
        <p:nvGrpSpPr>
          <p:cNvPr id="48422" name="Group 294"/>
          <p:cNvGrpSpPr>
            <a:grpSpLocks/>
          </p:cNvGrpSpPr>
          <p:nvPr/>
        </p:nvGrpSpPr>
        <p:grpSpPr bwMode="auto">
          <a:xfrm>
            <a:off x="6046788" y="2930525"/>
            <a:ext cx="2862262" cy="614363"/>
            <a:chOff x="3198" y="1200"/>
            <a:chExt cx="1803" cy="387"/>
          </a:xfrm>
        </p:grpSpPr>
        <p:sp>
          <p:nvSpPr>
            <p:cNvPr id="48423" name="Text Box 295"/>
            <p:cNvSpPr txBox="1">
              <a:spLocks noChangeAspect="1" noChangeArrowheads="1"/>
            </p:cNvSpPr>
            <p:nvPr/>
          </p:nvSpPr>
          <p:spPr bwMode="auto">
            <a:xfrm>
              <a:off x="3345" y="1249"/>
              <a:ext cx="16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en-US" sz="1200"/>
                <a:t>L3 cache holds cache lines</a:t>
              </a:r>
            </a:p>
            <a:p>
              <a:pPr algn="l"/>
              <a:r>
                <a:rPr lang="en-US" sz="1200"/>
                <a:t> retrieved from memory.</a:t>
              </a:r>
            </a:p>
          </p:txBody>
        </p:sp>
        <p:sp>
          <p:nvSpPr>
            <p:cNvPr id="48424" name="AutoShape 296"/>
            <p:cNvSpPr>
              <a:spLocks noChangeAspect="1"/>
            </p:cNvSpPr>
            <p:nvPr/>
          </p:nvSpPr>
          <p:spPr bwMode="auto">
            <a:xfrm>
              <a:off x="3198" y="1200"/>
              <a:ext cx="45" cy="387"/>
            </a:xfrm>
            <a:prstGeom prst="rightBrace">
              <a:avLst>
                <a:gd name="adj1" fmla="val 7166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425" name="Text Box 297"/>
          <p:cNvSpPr txBox="1">
            <a:spLocks noChangeAspect="1" noChangeArrowheads="1"/>
          </p:cNvSpPr>
          <p:nvPr/>
        </p:nvSpPr>
        <p:spPr bwMode="auto">
          <a:xfrm>
            <a:off x="387350" y="5649913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L6: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19233</TotalTime>
  <Pages>20</Pages>
  <Words>139</Words>
  <Application>Microsoft Macintosh PowerPoint</Application>
  <PresentationFormat>Letter Paper (8.5x11 in)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</vt:lpstr>
      <vt:lpstr>Helvetica</vt:lpstr>
      <vt:lpstr>Century Gothic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298</cp:revision>
  <cp:lastPrinted>2001-07-09T20:24:07Z</cp:lastPrinted>
  <dcterms:created xsi:type="dcterms:W3CDTF">1998-08-11T09:18:51Z</dcterms:created>
  <dcterms:modified xsi:type="dcterms:W3CDTF">2014-06-11T15:04:57Z</dcterms:modified>
</cp:coreProperties>
</file>