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88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42CC2514-C57F-3E4A-891E-9A884584025B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9163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08C64B9A-4544-1041-B237-0F3CE920CBC8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26413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241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9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11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3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82" name="Group 454"/>
          <p:cNvGrpSpPr>
            <a:grpSpLocks/>
          </p:cNvGrpSpPr>
          <p:nvPr/>
        </p:nvGrpSpPr>
        <p:grpSpPr bwMode="auto">
          <a:xfrm>
            <a:off x="381000" y="1828800"/>
            <a:ext cx="1752600" cy="1649413"/>
            <a:chOff x="528" y="1649"/>
            <a:chExt cx="1104" cy="1039"/>
          </a:xfrm>
        </p:grpSpPr>
        <p:sp>
          <p:nvSpPr>
            <p:cNvPr id="48507" name="Rectangle 379" descr="Wide upward diagonal"/>
            <p:cNvSpPr>
              <a:spLocks noChangeArrowheads="1"/>
            </p:cNvSpPr>
            <p:nvPr/>
          </p:nvSpPr>
          <p:spPr bwMode="auto">
            <a:xfrm>
              <a:off x="864" y="1920"/>
              <a:ext cx="768" cy="19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08" name="Rectangle 380" descr="Dark vertical"/>
            <p:cNvSpPr>
              <a:spLocks noChangeArrowheads="1"/>
            </p:cNvSpPr>
            <p:nvPr/>
          </p:nvSpPr>
          <p:spPr bwMode="auto">
            <a:xfrm>
              <a:off x="864" y="2112"/>
              <a:ext cx="768" cy="192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09" name="Rectangle 381" descr="Large grid"/>
            <p:cNvSpPr>
              <a:spLocks noChangeArrowheads="1"/>
            </p:cNvSpPr>
            <p:nvPr/>
          </p:nvSpPr>
          <p:spPr bwMode="auto">
            <a:xfrm>
              <a:off x="864" y="2304"/>
              <a:ext cx="768" cy="192"/>
            </a:xfrm>
            <a:prstGeom prst="rect">
              <a:avLst/>
            </a:prstGeom>
            <a:pattFill prst="lgGrid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0" name="Rectangle 382" descr="Wide downward diagonal"/>
            <p:cNvSpPr>
              <a:spLocks noChangeArrowheads="1"/>
            </p:cNvSpPr>
            <p:nvPr/>
          </p:nvSpPr>
          <p:spPr bwMode="auto">
            <a:xfrm>
              <a:off x="864" y="2496"/>
              <a:ext cx="768" cy="192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1" name="Text Box 383"/>
            <p:cNvSpPr txBox="1">
              <a:spLocks noChangeArrowheads="1"/>
            </p:cNvSpPr>
            <p:nvPr/>
          </p:nvSpPr>
          <p:spPr bwMode="auto">
            <a:xfrm>
              <a:off x="829" y="1649"/>
              <a:ext cx="7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4-set cache</a:t>
              </a:r>
            </a:p>
          </p:txBody>
        </p:sp>
        <p:sp>
          <p:nvSpPr>
            <p:cNvPr id="48545" name="Rectangle 417"/>
            <p:cNvSpPr>
              <a:spLocks noChangeArrowheads="1"/>
            </p:cNvSpPr>
            <p:nvPr/>
          </p:nvSpPr>
          <p:spPr bwMode="auto">
            <a:xfrm>
              <a:off x="528" y="1920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00</a:t>
              </a:r>
            </a:p>
          </p:txBody>
        </p:sp>
        <p:sp>
          <p:nvSpPr>
            <p:cNvPr id="48546" name="Rectangle 418"/>
            <p:cNvSpPr>
              <a:spLocks noChangeArrowheads="1"/>
            </p:cNvSpPr>
            <p:nvPr/>
          </p:nvSpPr>
          <p:spPr bwMode="auto">
            <a:xfrm>
              <a:off x="528" y="211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01</a:t>
              </a:r>
            </a:p>
          </p:txBody>
        </p:sp>
        <p:sp>
          <p:nvSpPr>
            <p:cNvPr id="48547" name="Rectangle 419"/>
            <p:cNvSpPr>
              <a:spLocks noChangeArrowheads="1"/>
            </p:cNvSpPr>
            <p:nvPr/>
          </p:nvSpPr>
          <p:spPr bwMode="auto">
            <a:xfrm>
              <a:off x="528" y="2304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10</a:t>
              </a:r>
            </a:p>
          </p:txBody>
        </p:sp>
        <p:sp>
          <p:nvSpPr>
            <p:cNvPr id="48548" name="Rectangle 420"/>
            <p:cNvSpPr>
              <a:spLocks noChangeArrowheads="1"/>
            </p:cNvSpPr>
            <p:nvPr/>
          </p:nvSpPr>
          <p:spPr bwMode="auto">
            <a:xfrm>
              <a:off x="528" y="2496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11</a:t>
              </a:r>
            </a:p>
          </p:txBody>
        </p:sp>
      </p:grpSp>
      <p:grpSp>
        <p:nvGrpSpPr>
          <p:cNvPr id="48583" name="Group 455"/>
          <p:cNvGrpSpPr>
            <a:grpSpLocks/>
          </p:cNvGrpSpPr>
          <p:nvPr/>
        </p:nvGrpSpPr>
        <p:grpSpPr bwMode="auto">
          <a:xfrm>
            <a:off x="3506788" y="-76200"/>
            <a:ext cx="1752600" cy="5459413"/>
            <a:chOff x="2352" y="641"/>
            <a:chExt cx="1104" cy="3439"/>
          </a:xfrm>
        </p:grpSpPr>
        <p:sp>
          <p:nvSpPr>
            <p:cNvPr id="48512" name="Rectangle 384" descr="Wide upward diagonal"/>
            <p:cNvSpPr>
              <a:spLocks noChangeArrowheads="1"/>
            </p:cNvSpPr>
            <p:nvPr/>
          </p:nvSpPr>
          <p:spPr bwMode="auto">
            <a:xfrm>
              <a:off x="2688" y="1008"/>
              <a:ext cx="768" cy="19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3" name="Rectangle 385" descr="Wide upward diagonal"/>
            <p:cNvSpPr>
              <a:spLocks noChangeArrowheads="1"/>
            </p:cNvSpPr>
            <p:nvPr/>
          </p:nvSpPr>
          <p:spPr bwMode="auto">
            <a:xfrm>
              <a:off x="2688" y="1200"/>
              <a:ext cx="768" cy="19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4" name="Rectangle 386" descr="Wide upward diagonal"/>
            <p:cNvSpPr>
              <a:spLocks noChangeArrowheads="1"/>
            </p:cNvSpPr>
            <p:nvPr/>
          </p:nvSpPr>
          <p:spPr bwMode="auto">
            <a:xfrm>
              <a:off x="2688" y="1392"/>
              <a:ext cx="768" cy="19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5" name="Rectangle 387" descr="Wide upward diagonal"/>
            <p:cNvSpPr>
              <a:spLocks noChangeArrowheads="1"/>
            </p:cNvSpPr>
            <p:nvPr/>
          </p:nvSpPr>
          <p:spPr bwMode="auto">
            <a:xfrm>
              <a:off x="2688" y="1584"/>
              <a:ext cx="768" cy="19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6" name="Rectangle 388" descr="Dark vertical"/>
            <p:cNvSpPr>
              <a:spLocks noChangeArrowheads="1"/>
            </p:cNvSpPr>
            <p:nvPr/>
          </p:nvSpPr>
          <p:spPr bwMode="auto">
            <a:xfrm>
              <a:off x="2688" y="1776"/>
              <a:ext cx="768" cy="192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7" name="Rectangle 389" descr="Dark vertical"/>
            <p:cNvSpPr>
              <a:spLocks noChangeArrowheads="1"/>
            </p:cNvSpPr>
            <p:nvPr/>
          </p:nvSpPr>
          <p:spPr bwMode="auto">
            <a:xfrm>
              <a:off x="2688" y="1968"/>
              <a:ext cx="768" cy="192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8" name="Rectangle 390" descr="Dark vertical"/>
            <p:cNvSpPr>
              <a:spLocks noChangeArrowheads="1"/>
            </p:cNvSpPr>
            <p:nvPr/>
          </p:nvSpPr>
          <p:spPr bwMode="auto">
            <a:xfrm>
              <a:off x="2688" y="2160"/>
              <a:ext cx="768" cy="192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9" name="Rectangle 391" descr="Dark vertical"/>
            <p:cNvSpPr>
              <a:spLocks noChangeArrowheads="1"/>
            </p:cNvSpPr>
            <p:nvPr/>
          </p:nvSpPr>
          <p:spPr bwMode="auto">
            <a:xfrm>
              <a:off x="2688" y="2352"/>
              <a:ext cx="768" cy="192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0" name="Rectangle 392" descr="Large grid"/>
            <p:cNvSpPr>
              <a:spLocks noChangeArrowheads="1"/>
            </p:cNvSpPr>
            <p:nvPr/>
          </p:nvSpPr>
          <p:spPr bwMode="auto">
            <a:xfrm>
              <a:off x="2688" y="2544"/>
              <a:ext cx="768" cy="192"/>
            </a:xfrm>
            <a:prstGeom prst="rect">
              <a:avLst/>
            </a:prstGeom>
            <a:pattFill prst="lgGrid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1" name="Rectangle 393" descr="Large grid"/>
            <p:cNvSpPr>
              <a:spLocks noChangeArrowheads="1"/>
            </p:cNvSpPr>
            <p:nvPr/>
          </p:nvSpPr>
          <p:spPr bwMode="auto">
            <a:xfrm>
              <a:off x="2688" y="2736"/>
              <a:ext cx="768" cy="192"/>
            </a:xfrm>
            <a:prstGeom prst="rect">
              <a:avLst/>
            </a:prstGeom>
            <a:pattFill prst="lgGrid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2" name="Rectangle 394" descr="Large grid"/>
            <p:cNvSpPr>
              <a:spLocks noChangeArrowheads="1"/>
            </p:cNvSpPr>
            <p:nvPr/>
          </p:nvSpPr>
          <p:spPr bwMode="auto">
            <a:xfrm>
              <a:off x="2688" y="2928"/>
              <a:ext cx="768" cy="192"/>
            </a:xfrm>
            <a:prstGeom prst="rect">
              <a:avLst/>
            </a:prstGeom>
            <a:pattFill prst="lgGrid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3" name="Rectangle 395" descr="Large grid"/>
            <p:cNvSpPr>
              <a:spLocks noChangeArrowheads="1"/>
            </p:cNvSpPr>
            <p:nvPr/>
          </p:nvSpPr>
          <p:spPr bwMode="auto">
            <a:xfrm>
              <a:off x="2688" y="3120"/>
              <a:ext cx="768" cy="192"/>
            </a:xfrm>
            <a:prstGeom prst="rect">
              <a:avLst/>
            </a:prstGeom>
            <a:pattFill prst="lgGrid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4" name="Rectangle 396" descr="Wide downward diagonal"/>
            <p:cNvSpPr>
              <a:spLocks noChangeArrowheads="1"/>
            </p:cNvSpPr>
            <p:nvPr/>
          </p:nvSpPr>
          <p:spPr bwMode="auto">
            <a:xfrm>
              <a:off x="2688" y="3312"/>
              <a:ext cx="768" cy="192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5" name="Rectangle 397" descr="Wide downward diagonal"/>
            <p:cNvSpPr>
              <a:spLocks noChangeArrowheads="1"/>
            </p:cNvSpPr>
            <p:nvPr/>
          </p:nvSpPr>
          <p:spPr bwMode="auto">
            <a:xfrm>
              <a:off x="2688" y="3504"/>
              <a:ext cx="768" cy="192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6" name="Rectangle 398" descr="Wide downward diagonal"/>
            <p:cNvSpPr>
              <a:spLocks noChangeArrowheads="1"/>
            </p:cNvSpPr>
            <p:nvPr/>
          </p:nvSpPr>
          <p:spPr bwMode="auto">
            <a:xfrm>
              <a:off x="2688" y="3696"/>
              <a:ext cx="768" cy="192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7" name="Rectangle 399" descr="Wide downward diagonal"/>
            <p:cNvSpPr>
              <a:spLocks noChangeArrowheads="1"/>
            </p:cNvSpPr>
            <p:nvPr/>
          </p:nvSpPr>
          <p:spPr bwMode="auto">
            <a:xfrm>
              <a:off x="2688" y="3888"/>
              <a:ext cx="768" cy="192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8" name="Text Box 400"/>
            <p:cNvSpPr txBox="1">
              <a:spLocks noChangeArrowheads="1"/>
            </p:cNvSpPr>
            <p:nvPr/>
          </p:nvSpPr>
          <p:spPr bwMode="auto">
            <a:xfrm>
              <a:off x="2680" y="641"/>
              <a:ext cx="76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High-order</a:t>
              </a:r>
            </a:p>
            <a:p>
              <a:r>
                <a:rPr lang="en-US"/>
                <a:t>bit indexing</a:t>
              </a:r>
            </a:p>
          </p:txBody>
        </p:sp>
        <p:sp>
          <p:nvSpPr>
            <p:cNvPr id="48549" name="Rectangle 421"/>
            <p:cNvSpPr>
              <a:spLocks noChangeArrowheads="1"/>
            </p:cNvSpPr>
            <p:nvPr/>
          </p:nvSpPr>
          <p:spPr bwMode="auto">
            <a:xfrm>
              <a:off x="2352" y="1008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00</a:t>
              </a:r>
              <a:r>
                <a:rPr lang="en-US">
                  <a:latin typeface="Courier New" charset="0"/>
                </a:rPr>
                <a:t>00</a:t>
              </a:r>
            </a:p>
          </p:txBody>
        </p:sp>
        <p:sp>
          <p:nvSpPr>
            <p:cNvPr id="48550" name="Rectangle 422"/>
            <p:cNvSpPr>
              <a:spLocks noChangeArrowheads="1"/>
            </p:cNvSpPr>
            <p:nvPr/>
          </p:nvSpPr>
          <p:spPr bwMode="auto">
            <a:xfrm>
              <a:off x="2352" y="1200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00</a:t>
              </a:r>
              <a:r>
                <a:rPr lang="en-US">
                  <a:latin typeface="Courier New" charset="0"/>
                </a:rPr>
                <a:t>01</a:t>
              </a:r>
            </a:p>
          </p:txBody>
        </p:sp>
        <p:sp>
          <p:nvSpPr>
            <p:cNvPr id="48551" name="Rectangle 423"/>
            <p:cNvSpPr>
              <a:spLocks noChangeArrowheads="1"/>
            </p:cNvSpPr>
            <p:nvPr/>
          </p:nvSpPr>
          <p:spPr bwMode="auto">
            <a:xfrm>
              <a:off x="2352" y="139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00</a:t>
              </a:r>
              <a:r>
                <a:rPr lang="en-US">
                  <a:latin typeface="Courier New" charset="0"/>
                </a:rPr>
                <a:t>10</a:t>
              </a:r>
            </a:p>
          </p:txBody>
        </p:sp>
        <p:sp>
          <p:nvSpPr>
            <p:cNvPr id="48552" name="Rectangle 424"/>
            <p:cNvSpPr>
              <a:spLocks noChangeArrowheads="1"/>
            </p:cNvSpPr>
            <p:nvPr/>
          </p:nvSpPr>
          <p:spPr bwMode="auto">
            <a:xfrm>
              <a:off x="2352" y="1584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00</a:t>
              </a:r>
              <a:r>
                <a:rPr lang="en-US">
                  <a:latin typeface="Courier New" charset="0"/>
                </a:rPr>
                <a:t>11</a:t>
              </a:r>
            </a:p>
          </p:txBody>
        </p:sp>
        <p:sp>
          <p:nvSpPr>
            <p:cNvPr id="48553" name="Rectangle 425"/>
            <p:cNvSpPr>
              <a:spLocks noChangeArrowheads="1"/>
            </p:cNvSpPr>
            <p:nvPr/>
          </p:nvSpPr>
          <p:spPr bwMode="auto">
            <a:xfrm>
              <a:off x="2352" y="1776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01</a:t>
              </a:r>
              <a:r>
                <a:rPr lang="en-US">
                  <a:latin typeface="Courier New" charset="0"/>
                </a:rPr>
                <a:t>00</a:t>
              </a:r>
            </a:p>
          </p:txBody>
        </p:sp>
        <p:sp>
          <p:nvSpPr>
            <p:cNvPr id="48554" name="Rectangle 426"/>
            <p:cNvSpPr>
              <a:spLocks noChangeArrowheads="1"/>
            </p:cNvSpPr>
            <p:nvPr/>
          </p:nvSpPr>
          <p:spPr bwMode="auto">
            <a:xfrm>
              <a:off x="2352" y="1968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01</a:t>
              </a:r>
              <a:r>
                <a:rPr lang="en-US">
                  <a:latin typeface="Courier New" charset="0"/>
                </a:rPr>
                <a:t>01</a:t>
              </a:r>
            </a:p>
          </p:txBody>
        </p:sp>
        <p:sp>
          <p:nvSpPr>
            <p:cNvPr id="48555" name="Rectangle 427"/>
            <p:cNvSpPr>
              <a:spLocks noChangeArrowheads="1"/>
            </p:cNvSpPr>
            <p:nvPr/>
          </p:nvSpPr>
          <p:spPr bwMode="auto">
            <a:xfrm>
              <a:off x="2352" y="2160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01</a:t>
              </a:r>
              <a:r>
                <a:rPr lang="en-US">
                  <a:latin typeface="Courier New" charset="0"/>
                </a:rPr>
                <a:t>10</a:t>
              </a:r>
            </a:p>
          </p:txBody>
        </p:sp>
        <p:sp>
          <p:nvSpPr>
            <p:cNvPr id="48556" name="Rectangle 428"/>
            <p:cNvSpPr>
              <a:spLocks noChangeArrowheads="1"/>
            </p:cNvSpPr>
            <p:nvPr/>
          </p:nvSpPr>
          <p:spPr bwMode="auto">
            <a:xfrm>
              <a:off x="2352" y="235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01</a:t>
              </a:r>
              <a:r>
                <a:rPr lang="en-US">
                  <a:latin typeface="Courier New" charset="0"/>
                </a:rPr>
                <a:t>11</a:t>
              </a:r>
            </a:p>
          </p:txBody>
        </p:sp>
        <p:sp>
          <p:nvSpPr>
            <p:cNvPr id="48557" name="Rectangle 429"/>
            <p:cNvSpPr>
              <a:spLocks noChangeArrowheads="1"/>
            </p:cNvSpPr>
            <p:nvPr/>
          </p:nvSpPr>
          <p:spPr bwMode="auto">
            <a:xfrm>
              <a:off x="2352" y="2544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10</a:t>
              </a:r>
              <a:r>
                <a:rPr lang="en-US">
                  <a:latin typeface="Courier New" charset="0"/>
                </a:rPr>
                <a:t>00</a:t>
              </a:r>
            </a:p>
          </p:txBody>
        </p:sp>
        <p:sp>
          <p:nvSpPr>
            <p:cNvPr id="48558" name="Rectangle 430"/>
            <p:cNvSpPr>
              <a:spLocks noChangeArrowheads="1"/>
            </p:cNvSpPr>
            <p:nvPr/>
          </p:nvSpPr>
          <p:spPr bwMode="auto">
            <a:xfrm>
              <a:off x="2352" y="2736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10</a:t>
              </a:r>
              <a:r>
                <a:rPr lang="en-US">
                  <a:latin typeface="Courier New" charset="0"/>
                </a:rPr>
                <a:t>01</a:t>
              </a:r>
            </a:p>
          </p:txBody>
        </p:sp>
        <p:sp>
          <p:nvSpPr>
            <p:cNvPr id="48559" name="Rectangle 431"/>
            <p:cNvSpPr>
              <a:spLocks noChangeArrowheads="1"/>
            </p:cNvSpPr>
            <p:nvPr/>
          </p:nvSpPr>
          <p:spPr bwMode="auto">
            <a:xfrm>
              <a:off x="2352" y="2928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10</a:t>
              </a:r>
              <a:r>
                <a:rPr lang="en-US">
                  <a:latin typeface="Courier New" charset="0"/>
                </a:rPr>
                <a:t>10</a:t>
              </a:r>
            </a:p>
          </p:txBody>
        </p:sp>
        <p:sp>
          <p:nvSpPr>
            <p:cNvPr id="48560" name="Rectangle 432"/>
            <p:cNvSpPr>
              <a:spLocks noChangeArrowheads="1"/>
            </p:cNvSpPr>
            <p:nvPr/>
          </p:nvSpPr>
          <p:spPr bwMode="auto">
            <a:xfrm>
              <a:off x="2352" y="3120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10</a:t>
              </a:r>
              <a:r>
                <a:rPr lang="en-US">
                  <a:latin typeface="Courier New" charset="0"/>
                </a:rPr>
                <a:t>11</a:t>
              </a:r>
            </a:p>
          </p:txBody>
        </p:sp>
        <p:sp>
          <p:nvSpPr>
            <p:cNvPr id="48561" name="Rectangle 433"/>
            <p:cNvSpPr>
              <a:spLocks noChangeArrowheads="1"/>
            </p:cNvSpPr>
            <p:nvPr/>
          </p:nvSpPr>
          <p:spPr bwMode="auto">
            <a:xfrm>
              <a:off x="2352" y="331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11</a:t>
              </a:r>
              <a:r>
                <a:rPr lang="en-US">
                  <a:latin typeface="Courier New" charset="0"/>
                </a:rPr>
                <a:t>00</a:t>
              </a:r>
            </a:p>
          </p:txBody>
        </p:sp>
        <p:sp>
          <p:nvSpPr>
            <p:cNvPr id="48562" name="Rectangle 434"/>
            <p:cNvSpPr>
              <a:spLocks noChangeArrowheads="1"/>
            </p:cNvSpPr>
            <p:nvPr/>
          </p:nvSpPr>
          <p:spPr bwMode="auto">
            <a:xfrm>
              <a:off x="2352" y="3504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11</a:t>
              </a:r>
              <a:r>
                <a:rPr lang="en-US">
                  <a:latin typeface="Courier New" charset="0"/>
                </a:rPr>
                <a:t>01</a:t>
              </a:r>
            </a:p>
          </p:txBody>
        </p:sp>
        <p:sp>
          <p:nvSpPr>
            <p:cNvPr id="48563" name="Rectangle 435"/>
            <p:cNvSpPr>
              <a:spLocks noChangeArrowheads="1"/>
            </p:cNvSpPr>
            <p:nvPr/>
          </p:nvSpPr>
          <p:spPr bwMode="auto">
            <a:xfrm>
              <a:off x="2352" y="3696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11</a:t>
              </a:r>
              <a:r>
                <a:rPr lang="en-US">
                  <a:latin typeface="Courier New" charset="0"/>
                </a:rPr>
                <a:t>10</a:t>
              </a:r>
            </a:p>
          </p:txBody>
        </p:sp>
        <p:sp>
          <p:nvSpPr>
            <p:cNvPr id="48564" name="Rectangle 436"/>
            <p:cNvSpPr>
              <a:spLocks noChangeArrowheads="1"/>
            </p:cNvSpPr>
            <p:nvPr/>
          </p:nvSpPr>
          <p:spPr bwMode="auto">
            <a:xfrm>
              <a:off x="2352" y="3888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u="sng">
                  <a:latin typeface="Courier New" charset="0"/>
                </a:rPr>
                <a:t>11</a:t>
              </a:r>
              <a:r>
                <a:rPr lang="en-US">
                  <a:latin typeface="Courier New" charset="0"/>
                </a:rPr>
                <a:t>11</a:t>
              </a:r>
            </a:p>
          </p:txBody>
        </p:sp>
      </p:grpSp>
      <p:grpSp>
        <p:nvGrpSpPr>
          <p:cNvPr id="48584" name="Group 456"/>
          <p:cNvGrpSpPr>
            <a:grpSpLocks/>
          </p:cNvGrpSpPr>
          <p:nvPr/>
        </p:nvGrpSpPr>
        <p:grpSpPr bwMode="auto">
          <a:xfrm>
            <a:off x="6629400" y="-76200"/>
            <a:ext cx="1768475" cy="5459413"/>
            <a:chOff x="4508" y="641"/>
            <a:chExt cx="1114" cy="3439"/>
          </a:xfrm>
        </p:grpSpPr>
        <p:sp>
          <p:nvSpPr>
            <p:cNvPr id="48529" name="Rectangle 401" descr="Wide upward diagonal"/>
            <p:cNvSpPr>
              <a:spLocks noChangeArrowheads="1"/>
            </p:cNvSpPr>
            <p:nvPr/>
          </p:nvSpPr>
          <p:spPr bwMode="auto">
            <a:xfrm>
              <a:off x="4832" y="1008"/>
              <a:ext cx="768" cy="19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0" name="Rectangle 402" descr="Dark vertical"/>
            <p:cNvSpPr>
              <a:spLocks noChangeArrowheads="1"/>
            </p:cNvSpPr>
            <p:nvPr/>
          </p:nvSpPr>
          <p:spPr bwMode="auto">
            <a:xfrm>
              <a:off x="4832" y="1200"/>
              <a:ext cx="768" cy="192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1" name="Rectangle 403" descr="Large grid"/>
            <p:cNvSpPr>
              <a:spLocks noChangeArrowheads="1"/>
            </p:cNvSpPr>
            <p:nvPr/>
          </p:nvSpPr>
          <p:spPr bwMode="auto">
            <a:xfrm>
              <a:off x="4832" y="1392"/>
              <a:ext cx="768" cy="192"/>
            </a:xfrm>
            <a:prstGeom prst="rect">
              <a:avLst/>
            </a:prstGeom>
            <a:pattFill prst="lgGrid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2" name="Rectangle 404" descr="Wide downward diagonal"/>
            <p:cNvSpPr>
              <a:spLocks noChangeArrowheads="1"/>
            </p:cNvSpPr>
            <p:nvPr/>
          </p:nvSpPr>
          <p:spPr bwMode="auto">
            <a:xfrm>
              <a:off x="4832" y="1584"/>
              <a:ext cx="768" cy="192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3" name="Rectangle 405" descr="Wide upward diagonal"/>
            <p:cNvSpPr>
              <a:spLocks noChangeArrowheads="1"/>
            </p:cNvSpPr>
            <p:nvPr/>
          </p:nvSpPr>
          <p:spPr bwMode="auto">
            <a:xfrm>
              <a:off x="4832" y="1776"/>
              <a:ext cx="768" cy="19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4" name="Rectangle 406" descr="Dark vertical"/>
            <p:cNvSpPr>
              <a:spLocks noChangeArrowheads="1"/>
            </p:cNvSpPr>
            <p:nvPr/>
          </p:nvSpPr>
          <p:spPr bwMode="auto">
            <a:xfrm>
              <a:off x="4832" y="1968"/>
              <a:ext cx="768" cy="192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5" name="Rectangle 407" descr="Large grid"/>
            <p:cNvSpPr>
              <a:spLocks noChangeArrowheads="1"/>
            </p:cNvSpPr>
            <p:nvPr/>
          </p:nvSpPr>
          <p:spPr bwMode="auto">
            <a:xfrm>
              <a:off x="4832" y="2160"/>
              <a:ext cx="768" cy="192"/>
            </a:xfrm>
            <a:prstGeom prst="rect">
              <a:avLst/>
            </a:prstGeom>
            <a:pattFill prst="lgGrid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6" name="Rectangle 408" descr="Wide downward diagonal"/>
            <p:cNvSpPr>
              <a:spLocks noChangeArrowheads="1"/>
            </p:cNvSpPr>
            <p:nvPr/>
          </p:nvSpPr>
          <p:spPr bwMode="auto">
            <a:xfrm>
              <a:off x="4832" y="2352"/>
              <a:ext cx="768" cy="192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7" name="Rectangle 409" descr="Wide upward diagonal"/>
            <p:cNvSpPr>
              <a:spLocks noChangeArrowheads="1"/>
            </p:cNvSpPr>
            <p:nvPr/>
          </p:nvSpPr>
          <p:spPr bwMode="auto">
            <a:xfrm>
              <a:off x="4832" y="2544"/>
              <a:ext cx="768" cy="19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8" name="Rectangle 410" descr="Dark vertical"/>
            <p:cNvSpPr>
              <a:spLocks noChangeArrowheads="1"/>
            </p:cNvSpPr>
            <p:nvPr/>
          </p:nvSpPr>
          <p:spPr bwMode="auto">
            <a:xfrm>
              <a:off x="4832" y="2736"/>
              <a:ext cx="768" cy="192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9" name="Rectangle 411" descr="Large grid"/>
            <p:cNvSpPr>
              <a:spLocks noChangeArrowheads="1"/>
            </p:cNvSpPr>
            <p:nvPr/>
          </p:nvSpPr>
          <p:spPr bwMode="auto">
            <a:xfrm>
              <a:off x="4832" y="2928"/>
              <a:ext cx="768" cy="192"/>
            </a:xfrm>
            <a:prstGeom prst="rect">
              <a:avLst/>
            </a:prstGeom>
            <a:pattFill prst="lgGrid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0" name="Rectangle 412" descr="Wide downward diagonal"/>
            <p:cNvSpPr>
              <a:spLocks noChangeArrowheads="1"/>
            </p:cNvSpPr>
            <p:nvPr/>
          </p:nvSpPr>
          <p:spPr bwMode="auto">
            <a:xfrm>
              <a:off x="4832" y="3120"/>
              <a:ext cx="768" cy="192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1" name="Rectangle 413" descr="Wide upward diagonal"/>
            <p:cNvSpPr>
              <a:spLocks noChangeArrowheads="1"/>
            </p:cNvSpPr>
            <p:nvPr/>
          </p:nvSpPr>
          <p:spPr bwMode="auto">
            <a:xfrm>
              <a:off x="4832" y="3312"/>
              <a:ext cx="768" cy="19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2" name="Rectangle 414" descr="Dark vertical"/>
            <p:cNvSpPr>
              <a:spLocks noChangeArrowheads="1"/>
            </p:cNvSpPr>
            <p:nvPr/>
          </p:nvSpPr>
          <p:spPr bwMode="auto">
            <a:xfrm>
              <a:off x="4832" y="3504"/>
              <a:ext cx="768" cy="192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3" name="Rectangle 415" descr="Large grid"/>
            <p:cNvSpPr>
              <a:spLocks noChangeArrowheads="1"/>
            </p:cNvSpPr>
            <p:nvPr/>
          </p:nvSpPr>
          <p:spPr bwMode="auto">
            <a:xfrm>
              <a:off x="4832" y="3696"/>
              <a:ext cx="768" cy="192"/>
            </a:xfrm>
            <a:prstGeom prst="rect">
              <a:avLst/>
            </a:prstGeom>
            <a:pattFill prst="lgGrid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4" name="Rectangle 416" descr="Wide downward diagonal"/>
            <p:cNvSpPr>
              <a:spLocks noChangeArrowheads="1"/>
            </p:cNvSpPr>
            <p:nvPr/>
          </p:nvSpPr>
          <p:spPr bwMode="auto">
            <a:xfrm>
              <a:off x="4832" y="3888"/>
              <a:ext cx="768" cy="192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5" name="Rectangle 437"/>
            <p:cNvSpPr>
              <a:spLocks noChangeArrowheads="1"/>
            </p:cNvSpPr>
            <p:nvPr/>
          </p:nvSpPr>
          <p:spPr bwMode="auto">
            <a:xfrm>
              <a:off x="4508" y="1008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00</a:t>
              </a:r>
              <a:r>
                <a:rPr lang="en-US" u="sng">
                  <a:latin typeface="Courier New" charset="0"/>
                </a:rPr>
                <a:t>00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66" name="Rectangle 438"/>
            <p:cNvSpPr>
              <a:spLocks noChangeArrowheads="1"/>
            </p:cNvSpPr>
            <p:nvPr/>
          </p:nvSpPr>
          <p:spPr bwMode="auto">
            <a:xfrm>
              <a:off x="4508" y="1200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00</a:t>
              </a:r>
              <a:r>
                <a:rPr lang="en-US" u="sng">
                  <a:latin typeface="Courier New" charset="0"/>
                </a:rPr>
                <a:t>01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67" name="Rectangle 439"/>
            <p:cNvSpPr>
              <a:spLocks noChangeArrowheads="1"/>
            </p:cNvSpPr>
            <p:nvPr/>
          </p:nvSpPr>
          <p:spPr bwMode="auto">
            <a:xfrm>
              <a:off x="4508" y="139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00</a:t>
              </a:r>
              <a:r>
                <a:rPr lang="en-US" u="sng">
                  <a:latin typeface="Courier New" charset="0"/>
                </a:rPr>
                <a:t>10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68" name="Rectangle 440"/>
            <p:cNvSpPr>
              <a:spLocks noChangeArrowheads="1"/>
            </p:cNvSpPr>
            <p:nvPr/>
          </p:nvSpPr>
          <p:spPr bwMode="auto">
            <a:xfrm>
              <a:off x="4508" y="1584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00</a:t>
              </a:r>
              <a:r>
                <a:rPr lang="en-US" u="sng">
                  <a:latin typeface="Courier New" charset="0"/>
                </a:rPr>
                <a:t>11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69" name="Rectangle 441"/>
            <p:cNvSpPr>
              <a:spLocks noChangeArrowheads="1"/>
            </p:cNvSpPr>
            <p:nvPr/>
          </p:nvSpPr>
          <p:spPr bwMode="auto">
            <a:xfrm>
              <a:off x="4508" y="1776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01</a:t>
              </a:r>
              <a:r>
                <a:rPr lang="en-US" u="sng">
                  <a:latin typeface="Courier New" charset="0"/>
                </a:rPr>
                <a:t>00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70" name="Rectangle 442"/>
            <p:cNvSpPr>
              <a:spLocks noChangeArrowheads="1"/>
            </p:cNvSpPr>
            <p:nvPr/>
          </p:nvSpPr>
          <p:spPr bwMode="auto">
            <a:xfrm>
              <a:off x="4508" y="1968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01</a:t>
              </a:r>
              <a:r>
                <a:rPr lang="en-US" u="sng">
                  <a:latin typeface="Courier New" charset="0"/>
                </a:rPr>
                <a:t>01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71" name="Rectangle 443"/>
            <p:cNvSpPr>
              <a:spLocks noChangeArrowheads="1"/>
            </p:cNvSpPr>
            <p:nvPr/>
          </p:nvSpPr>
          <p:spPr bwMode="auto">
            <a:xfrm>
              <a:off x="4508" y="2160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01</a:t>
              </a:r>
              <a:r>
                <a:rPr lang="en-US" u="sng">
                  <a:latin typeface="Courier New" charset="0"/>
                </a:rPr>
                <a:t>10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72" name="Rectangle 444"/>
            <p:cNvSpPr>
              <a:spLocks noChangeArrowheads="1"/>
            </p:cNvSpPr>
            <p:nvPr/>
          </p:nvSpPr>
          <p:spPr bwMode="auto">
            <a:xfrm>
              <a:off x="4508" y="235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01</a:t>
              </a:r>
              <a:r>
                <a:rPr lang="en-US" u="sng">
                  <a:latin typeface="Courier New" charset="0"/>
                </a:rPr>
                <a:t>11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73" name="Rectangle 445"/>
            <p:cNvSpPr>
              <a:spLocks noChangeArrowheads="1"/>
            </p:cNvSpPr>
            <p:nvPr/>
          </p:nvSpPr>
          <p:spPr bwMode="auto">
            <a:xfrm>
              <a:off x="4508" y="2544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10</a:t>
              </a:r>
              <a:r>
                <a:rPr lang="en-US" u="sng">
                  <a:latin typeface="Courier New" charset="0"/>
                </a:rPr>
                <a:t>00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74" name="Rectangle 446"/>
            <p:cNvSpPr>
              <a:spLocks noChangeArrowheads="1"/>
            </p:cNvSpPr>
            <p:nvPr/>
          </p:nvSpPr>
          <p:spPr bwMode="auto">
            <a:xfrm>
              <a:off x="4508" y="2736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10</a:t>
              </a:r>
              <a:r>
                <a:rPr lang="en-US" u="sng">
                  <a:latin typeface="Courier New" charset="0"/>
                </a:rPr>
                <a:t>01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75" name="Rectangle 447"/>
            <p:cNvSpPr>
              <a:spLocks noChangeArrowheads="1"/>
            </p:cNvSpPr>
            <p:nvPr/>
          </p:nvSpPr>
          <p:spPr bwMode="auto">
            <a:xfrm>
              <a:off x="4508" y="2928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10</a:t>
              </a:r>
              <a:r>
                <a:rPr lang="en-US" u="sng">
                  <a:latin typeface="Courier New" charset="0"/>
                </a:rPr>
                <a:t>10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76" name="Rectangle 448"/>
            <p:cNvSpPr>
              <a:spLocks noChangeArrowheads="1"/>
            </p:cNvSpPr>
            <p:nvPr/>
          </p:nvSpPr>
          <p:spPr bwMode="auto">
            <a:xfrm>
              <a:off x="4508" y="3120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10</a:t>
              </a:r>
              <a:r>
                <a:rPr lang="en-US" u="sng">
                  <a:latin typeface="Courier New" charset="0"/>
                </a:rPr>
                <a:t>11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77" name="Rectangle 449"/>
            <p:cNvSpPr>
              <a:spLocks noChangeArrowheads="1"/>
            </p:cNvSpPr>
            <p:nvPr/>
          </p:nvSpPr>
          <p:spPr bwMode="auto">
            <a:xfrm>
              <a:off x="4508" y="331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11</a:t>
              </a:r>
              <a:r>
                <a:rPr lang="en-US" u="sng">
                  <a:latin typeface="Courier New" charset="0"/>
                </a:rPr>
                <a:t>00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78" name="Rectangle 450"/>
            <p:cNvSpPr>
              <a:spLocks noChangeArrowheads="1"/>
            </p:cNvSpPr>
            <p:nvPr/>
          </p:nvSpPr>
          <p:spPr bwMode="auto">
            <a:xfrm>
              <a:off x="4508" y="3504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11</a:t>
              </a:r>
              <a:r>
                <a:rPr lang="en-US" u="sng">
                  <a:latin typeface="Courier New" charset="0"/>
                </a:rPr>
                <a:t>01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79" name="Rectangle 451"/>
            <p:cNvSpPr>
              <a:spLocks noChangeArrowheads="1"/>
            </p:cNvSpPr>
            <p:nvPr/>
          </p:nvSpPr>
          <p:spPr bwMode="auto">
            <a:xfrm>
              <a:off x="4508" y="3696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11</a:t>
              </a:r>
              <a:r>
                <a:rPr lang="en-US" u="sng">
                  <a:latin typeface="Courier New" charset="0"/>
                </a:rPr>
                <a:t>10</a:t>
              </a:r>
              <a:endParaRPr lang="en-US">
                <a:latin typeface="Courier New" charset="0"/>
              </a:endParaRPr>
            </a:p>
          </p:txBody>
        </p:sp>
        <p:sp>
          <p:nvSpPr>
            <p:cNvPr id="48580" name="Rectangle 452"/>
            <p:cNvSpPr>
              <a:spLocks noChangeArrowheads="1"/>
            </p:cNvSpPr>
            <p:nvPr/>
          </p:nvSpPr>
          <p:spPr bwMode="auto">
            <a:xfrm>
              <a:off x="4508" y="3888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>
                  <a:latin typeface="Courier New" charset="0"/>
                </a:rPr>
                <a:t>11</a:t>
              </a:r>
              <a:r>
                <a:rPr lang="en-US" u="sng">
                  <a:latin typeface="Courier New" charset="0"/>
                </a:rPr>
                <a:t>11</a:t>
              </a:r>
            </a:p>
          </p:txBody>
        </p:sp>
        <p:sp>
          <p:nvSpPr>
            <p:cNvPr id="48581" name="Text Box 453"/>
            <p:cNvSpPr txBox="1">
              <a:spLocks noChangeArrowheads="1"/>
            </p:cNvSpPr>
            <p:nvPr/>
          </p:nvSpPr>
          <p:spPr bwMode="auto">
            <a:xfrm>
              <a:off x="4788" y="641"/>
              <a:ext cx="8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Middle-order</a:t>
              </a:r>
            </a:p>
            <a:p>
              <a:r>
                <a:rPr lang="en-US"/>
                <a:t>bit indexing</a:t>
              </a:r>
            </a:p>
          </p:txBody>
        </p:sp>
      </p:grpSp>
      <p:sp>
        <p:nvSpPr>
          <p:cNvPr id="48585" name="Text Box 457"/>
          <p:cNvSpPr txBox="1">
            <a:spLocks noChangeArrowheads="1"/>
          </p:cNvSpPr>
          <p:nvPr/>
        </p:nvSpPr>
        <p:spPr bwMode="auto">
          <a:xfrm>
            <a:off x="4710113" y="5715000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u="sng"/>
              <a:t>Set index bits</a:t>
            </a:r>
          </a:p>
        </p:txBody>
      </p:sp>
      <p:sp>
        <p:nvSpPr>
          <p:cNvPr id="48586" name="Line 458"/>
          <p:cNvSpPr>
            <a:spLocks noChangeShapeType="1"/>
          </p:cNvSpPr>
          <p:nvPr/>
        </p:nvSpPr>
        <p:spPr bwMode="auto">
          <a:xfrm flipH="1" flipV="1">
            <a:off x="3581400" y="5410200"/>
            <a:ext cx="1143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7" name="Line 459"/>
          <p:cNvSpPr>
            <a:spLocks noChangeShapeType="1"/>
          </p:cNvSpPr>
          <p:nvPr/>
        </p:nvSpPr>
        <p:spPr bwMode="auto">
          <a:xfrm flipV="1">
            <a:off x="6096000" y="54102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20539</TotalTime>
  <Pages>20</Pages>
  <Words>53</Words>
  <Application>Microsoft Macintosh PowerPoint</Application>
  <PresentationFormat>Letter Paper (8.5x11 in)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311</cp:revision>
  <cp:lastPrinted>2000-07-21T17:04:35Z</cp:lastPrinted>
  <dcterms:created xsi:type="dcterms:W3CDTF">1998-08-11T09:18:51Z</dcterms:created>
  <dcterms:modified xsi:type="dcterms:W3CDTF">2014-06-11T15:03:27Z</dcterms:modified>
</cp:coreProperties>
</file>