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160" y="1072"/>
      </p:cViewPr>
      <p:guideLst>
        <p:guide orient="horz" pos="20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6483341A-0D61-0D47-AF81-7B0CB038B718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58941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99E2650E-097E-C24C-8749-095B001722BE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614393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8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02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7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6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7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8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6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46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06" name="Rectangle 278"/>
          <p:cNvSpPr>
            <a:spLocks noChangeArrowheads="1"/>
          </p:cNvSpPr>
          <p:nvPr/>
        </p:nvSpPr>
        <p:spPr bwMode="auto">
          <a:xfrm>
            <a:off x="4419600" y="53975"/>
            <a:ext cx="4267200" cy="92868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12" name="Rectangle 284"/>
          <p:cNvSpPr>
            <a:spLocks noChangeArrowheads="1"/>
          </p:cNvSpPr>
          <p:nvPr/>
        </p:nvSpPr>
        <p:spPr bwMode="auto">
          <a:xfrm>
            <a:off x="4572000" y="130175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25" name="Rectangle 297"/>
          <p:cNvSpPr>
            <a:spLocks noChangeArrowheads="1"/>
          </p:cNvSpPr>
          <p:nvPr/>
        </p:nvSpPr>
        <p:spPr bwMode="auto">
          <a:xfrm>
            <a:off x="4572000" y="525463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413" name="Rectangle 285"/>
          <p:cNvSpPr>
            <a:spLocks noChangeArrowheads="1"/>
          </p:cNvSpPr>
          <p:nvPr/>
        </p:nvSpPr>
        <p:spPr bwMode="auto">
          <a:xfrm>
            <a:off x="5334000" y="1301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26" name="Rectangle 298"/>
          <p:cNvSpPr>
            <a:spLocks noChangeArrowheads="1"/>
          </p:cNvSpPr>
          <p:nvPr/>
        </p:nvSpPr>
        <p:spPr bwMode="auto">
          <a:xfrm>
            <a:off x="5334000" y="52546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478" name="Text Box 350"/>
          <p:cNvSpPr txBox="1">
            <a:spLocks noChangeArrowheads="1"/>
          </p:cNvSpPr>
          <p:nvPr/>
        </p:nvSpPr>
        <p:spPr bwMode="auto">
          <a:xfrm>
            <a:off x="3736975" y="296863"/>
            <a:ext cx="682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0:</a:t>
            </a:r>
          </a:p>
        </p:txBody>
      </p:sp>
      <p:sp>
        <p:nvSpPr>
          <p:cNvPr id="48532" name="Rectangle 404"/>
          <p:cNvSpPr>
            <a:spLocks noChangeArrowheads="1"/>
          </p:cNvSpPr>
          <p:nvPr/>
        </p:nvSpPr>
        <p:spPr bwMode="auto">
          <a:xfrm>
            <a:off x="4416425" y="1120775"/>
            <a:ext cx="4267200" cy="928688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1" name="Rectangle 413"/>
          <p:cNvSpPr>
            <a:spLocks noChangeArrowheads="1"/>
          </p:cNvSpPr>
          <p:nvPr/>
        </p:nvSpPr>
        <p:spPr bwMode="auto">
          <a:xfrm>
            <a:off x="4572000" y="1196975"/>
            <a:ext cx="53022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42" name="Rectangle 414"/>
          <p:cNvSpPr>
            <a:spLocks noChangeArrowheads="1"/>
          </p:cNvSpPr>
          <p:nvPr/>
        </p:nvSpPr>
        <p:spPr bwMode="auto">
          <a:xfrm>
            <a:off x="4572000" y="1592263"/>
            <a:ext cx="53022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43" name="Rectangle 415"/>
          <p:cNvSpPr>
            <a:spLocks noChangeArrowheads="1"/>
          </p:cNvSpPr>
          <p:nvPr/>
        </p:nvSpPr>
        <p:spPr bwMode="auto">
          <a:xfrm>
            <a:off x="5330825" y="1196975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5330825" y="159226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45" name="Text Box 417"/>
          <p:cNvSpPr txBox="1">
            <a:spLocks noChangeArrowheads="1"/>
          </p:cNvSpPr>
          <p:nvPr/>
        </p:nvSpPr>
        <p:spPr bwMode="auto">
          <a:xfrm>
            <a:off x="3733800" y="1363663"/>
            <a:ext cx="682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1:</a:t>
            </a:r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4416425" y="2354263"/>
            <a:ext cx="4267200" cy="92868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5" name="Rectangle 427"/>
          <p:cNvSpPr>
            <a:spLocks noChangeArrowheads="1"/>
          </p:cNvSpPr>
          <p:nvPr/>
        </p:nvSpPr>
        <p:spPr bwMode="auto">
          <a:xfrm>
            <a:off x="4572000" y="2430463"/>
            <a:ext cx="53022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56" name="Rectangle 428"/>
          <p:cNvSpPr>
            <a:spLocks noChangeArrowheads="1"/>
          </p:cNvSpPr>
          <p:nvPr/>
        </p:nvSpPr>
        <p:spPr bwMode="auto">
          <a:xfrm>
            <a:off x="4572000" y="2825750"/>
            <a:ext cx="530225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Valid</a:t>
            </a:r>
          </a:p>
        </p:txBody>
      </p:sp>
      <p:sp>
        <p:nvSpPr>
          <p:cNvPr id="48557" name="Rectangle 429"/>
          <p:cNvSpPr>
            <a:spLocks noChangeArrowheads="1"/>
          </p:cNvSpPr>
          <p:nvPr/>
        </p:nvSpPr>
        <p:spPr bwMode="auto">
          <a:xfrm>
            <a:off x="5330825" y="2430463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58" name="Rectangle 430"/>
          <p:cNvSpPr>
            <a:spLocks noChangeArrowheads="1"/>
          </p:cNvSpPr>
          <p:nvPr/>
        </p:nvSpPr>
        <p:spPr bwMode="auto">
          <a:xfrm>
            <a:off x="5330825" y="2825750"/>
            <a:ext cx="914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Tag</a:t>
            </a:r>
          </a:p>
        </p:txBody>
      </p:sp>
      <p:sp>
        <p:nvSpPr>
          <p:cNvPr id="48559" name="Text Box 431"/>
          <p:cNvSpPr txBox="1">
            <a:spLocks noChangeArrowheads="1"/>
          </p:cNvSpPr>
          <p:nvPr/>
        </p:nvSpPr>
        <p:spPr bwMode="auto">
          <a:xfrm>
            <a:off x="3476625" y="2644775"/>
            <a:ext cx="94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set </a:t>
            </a:r>
            <a:r>
              <a:rPr lang="en-US" i="1"/>
              <a:t>S</a:t>
            </a:r>
            <a:r>
              <a:rPr lang="en-US"/>
              <a:t> -1:</a:t>
            </a:r>
          </a:p>
        </p:txBody>
      </p:sp>
      <p:sp>
        <p:nvSpPr>
          <p:cNvPr id="48574" name="Rectangle 446"/>
          <p:cNvSpPr>
            <a:spLocks noChangeArrowheads="1"/>
          </p:cNvSpPr>
          <p:nvPr/>
        </p:nvSpPr>
        <p:spPr bwMode="auto">
          <a:xfrm>
            <a:off x="6248400" y="2049463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r>
              <a:rPr lang="en-US" sz="1000"/>
              <a:t>• • •</a:t>
            </a:r>
          </a:p>
        </p:txBody>
      </p:sp>
      <p:sp>
        <p:nvSpPr>
          <p:cNvPr id="48575" name="Rectangle 447"/>
          <p:cNvSpPr>
            <a:spLocks noChangeArrowheads="1"/>
          </p:cNvSpPr>
          <p:nvPr/>
        </p:nvSpPr>
        <p:spPr bwMode="auto">
          <a:xfrm>
            <a:off x="354013" y="2700338"/>
            <a:ext cx="6111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t</a:t>
            </a:r>
            <a:r>
              <a:rPr lang="en-US"/>
              <a:t> bits</a:t>
            </a:r>
          </a:p>
        </p:txBody>
      </p:sp>
      <p:sp>
        <p:nvSpPr>
          <p:cNvPr id="48576" name="Rectangle 448"/>
          <p:cNvSpPr>
            <a:spLocks noChangeArrowheads="1"/>
          </p:cNvSpPr>
          <p:nvPr/>
        </p:nvSpPr>
        <p:spPr bwMode="auto">
          <a:xfrm>
            <a:off x="1452563" y="2700338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s</a:t>
            </a:r>
            <a:r>
              <a:rPr lang="en-US"/>
              <a:t> bits</a:t>
            </a:r>
          </a:p>
        </p:txBody>
      </p:sp>
      <p:sp>
        <p:nvSpPr>
          <p:cNvPr id="48577" name="Rectangle 449"/>
          <p:cNvSpPr>
            <a:spLocks noChangeArrowheads="1"/>
          </p:cNvSpPr>
          <p:nvPr/>
        </p:nvSpPr>
        <p:spPr bwMode="auto">
          <a:xfrm>
            <a:off x="2336800" y="30035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8" name="Rectangle 450"/>
          <p:cNvSpPr>
            <a:spLocks noChangeArrowheads="1"/>
          </p:cNvSpPr>
          <p:nvPr/>
        </p:nvSpPr>
        <p:spPr bwMode="auto">
          <a:xfrm>
            <a:off x="1193800" y="30035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0 0  0 0 1</a:t>
            </a:r>
          </a:p>
        </p:txBody>
      </p:sp>
      <p:sp>
        <p:nvSpPr>
          <p:cNvPr id="48579" name="Rectangle 451"/>
          <p:cNvSpPr>
            <a:spLocks noChangeArrowheads="1"/>
          </p:cNvSpPr>
          <p:nvPr/>
        </p:nvSpPr>
        <p:spPr bwMode="auto">
          <a:xfrm>
            <a:off x="50800" y="3003550"/>
            <a:ext cx="1143000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0" name="Text Box 452"/>
          <p:cNvSpPr txBox="1">
            <a:spLocks noChangeArrowheads="1"/>
          </p:cNvSpPr>
          <p:nvPr/>
        </p:nvSpPr>
        <p:spPr bwMode="auto">
          <a:xfrm>
            <a:off x="3378200" y="3232150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8581" name="Text Box 453"/>
          <p:cNvSpPr txBox="1">
            <a:spLocks noChangeArrowheads="1"/>
          </p:cNvSpPr>
          <p:nvPr/>
        </p:nvSpPr>
        <p:spPr bwMode="auto">
          <a:xfrm>
            <a:off x="-84832" y="3231277"/>
            <a:ext cx="4109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000" i="1" dirty="0"/>
              <a:t>m</a:t>
            </a:r>
            <a:r>
              <a:rPr lang="en-US" sz="1000" dirty="0"/>
              <a:t>-1</a:t>
            </a:r>
          </a:p>
        </p:txBody>
      </p:sp>
      <p:sp>
        <p:nvSpPr>
          <p:cNvPr id="48582" name="Rectangle 454"/>
          <p:cNvSpPr>
            <a:spLocks noChangeArrowheads="1"/>
          </p:cNvSpPr>
          <p:nvPr/>
        </p:nvSpPr>
        <p:spPr bwMode="auto">
          <a:xfrm>
            <a:off x="2565400" y="2714625"/>
            <a:ext cx="666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i="1"/>
              <a:t>b</a:t>
            </a:r>
            <a:r>
              <a:rPr lang="en-US"/>
              <a:t> bits</a:t>
            </a:r>
          </a:p>
        </p:txBody>
      </p:sp>
      <p:sp>
        <p:nvSpPr>
          <p:cNvPr id="48583" name="Rectangle 455"/>
          <p:cNvSpPr>
            <a:spLocks noChangeArrowheads="1"/>
          </p:cNvSpPr>
          <p:nvPr/>
        </p:nvSpPr>
        <p:spPr bwMode="auto">
          <a:xfrm>
            <a:off x="425450" y="3324225"/>
            <a:ext cx="5302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Tag</a:t>
            </a:r>
          </a:p>
        </p:txBody>
      </p:sp>
      <p:sp>
        <p:nvSpPr>
          <p:cNvPr id="48584" name="Rectangle 456"/>
          <p:cNvSpPr>
            <a:spLocks noChangeArrowheads="1"/>
          </p:cNvSpPr>
          <p:nvPr/>
        </p:nvSpPr>
        <p:spPr bwMode="auto">
          <a:xfrm>
            <a:off x="1270000" y="3324225"/>
            <a:ext cx="1027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Set index</a:t>
            </a:r>
          </a:p>
        </p:txBody>
      </p:sp>
      <p:sp>
        <p:nvSpPr>
          <p:cNvPr id="48585" name="Rectangle 457"/>
          <p:cNvSpPr>
            <a:spLocks noChangeArrowheads="1"/>
          </p:cNvSpPr>
          <p:nvPr/>
        </p:nvSpPr>
        <p:spPr bwMode="auto">
          <a:xfrm>
            <a:off x="2260600" y="3324225"/>
            <a:ext cx="1231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/>
              <a:t>Block offset</a:t>
            </a:r>
          </a:p>
        </p:txBody>
      </p:sp>
      <p:sp>
        <p:nvSpPr>
          <p:cNvPr id="48586" name="AutoShape 458"/>
          <p:cNvSpPr>
            <a:spLocks/>
          </p:cNvSpPr>
          <p:nvPr/>
        </p:nvSpPr>
        <p:spPr bwMode="auto">
          <a:xfrm rot="-5400000">
            <a:off x="1612900" y="21844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7" name="Line 459"/>
          <p:cNvSpPr>
            <a:spLocks noChangeShapeType="1"/>
          </p:cNvSpPr>
          <p:nvPr/>
        </p:nvSpPr>
        <p:spPr bwMode="auto">
          <a:xfrm flipH="1" flipV="1">
            <a:off x="1762125" y="1577975"/>
            <a:ext cx="3175" cy="1063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8" name="Line 460"/>
          <p:cNvSpPr>
            <a:spLocks noChangeShapeType="1"/>
          </p:cNvSpPr>
          <p:nvPr/>
        </p:nvSpPr>
        <p:spPr bwMode="auto">
          <a:xfrm>
            <a:off x="1765300" y="1577975"/>
            <a:ext cx="179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0" name="Text Box 462"/>
          <p:cNvSpPr txBox="1">
            <a:spLocks noChangeArrowheads="1"/>
          </p:cNvSpPr>
          <p:nvPr/>
        </p:nvSpPr>
        <p:spPr bwMode="auto">
          <a:xfrm>
            <a:off x="1981200" y="1273175"/>
            <a:ext cx="1301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Selected set</a:t>
            </a:r>
          </a:p>
        </p:txBody>
      </p:sp>
      <p:sp>
        <p:nvSpPr>
          <p:cNvPr id="48592" name="Rectangle 464"/>
          <p:cNvSpPr>
            <a:spLocks noChangeArrowheads="1"/>
          </p:cNvSpPr>
          <p:nvPr/>
        </p:nvSpPr>
        <p:spPr bwMode="auto">
          <a:xfrm>
            <a:off x="6426200" y="1301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93" name="Rectangle 465"/>
          <p:cNvSpPr>
            <a:spLocks noChangeArrowheads="1"/>
          </p:cNvSpPr>
          <p:nvPr/>
        </p:nvSpPr>
        <p:spPr bwMode="auto">
          <a:xfrm>
            <a:off x="6426200" y="5111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94" name="Rectangle 466"/>
          <p:cNvSpPr>
            <a:spLocks noChangeArrowheads="1"/>
          </p:cNvSpPr>
          <p:nvPr/>
        </p:nvSpPr>
        <p:spPr bwMode="auto">
          <a:xfrm>
            <a:off x="6426200" y="11969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95" name="Rectangle 467"/>
          <p:cNvSpPr>
            <a:spLocks noChangeArrowheads="1"/>
          </p:cNvSpPr>
          <p:nvPr/>
        </p:nvSpPr>
        <p:spPr bwMode="auto">
          <a:xfrm>
            <a:off x="6426200" y="15779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96" name="Rectangle 468"/>
          <p:cNvSpPr>
            <a:spLocks noChangeArrowheads="1"/>
          </p:cNvSpPr>
          <p:nvPr/>
        </p:nvSpPr>
        <p:spPr bwMode="auto">
          <a:xfrm>
            <a:off x="6426200" y="24161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  <p:sp>
        <p:nvSpPr>
          <p:cNvPr id="48597" name="Rectangle 469"/>
          <p:cNvSpPr>
            <a:spLocks noChangeArrowheads="1"/>
          </p:cNvSpPr>
          <p:nvPr/>
        </p:nvSpPr>
        <p:spPr bwMode="auto">
          <a:xfrm>
            <a:off x="6426200" y="2797175"/>
            <a:ext cx="2057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Cache block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19985</TotalTime>
  <Pages>20</Pages>
  <Words>58</Words>
  <Application>Microsoft Macintosh PowerPoint</Application>
  <PresentationFormat>Letter Paper (8.5x11 in)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320</cp:revision>
  <cp:lastPrinted>2000-10-11T04:56:49Z</cp:lastPrinted>
  <dcterms:created xsi:type="dcterms:W3CDTF">1998-08-11T09:18:51Z</dcterms:created>
  <dcterms:modified xsi:type="dcterms:W3CDTF">2014-12-02T22:21:47Z</dcterms:modified>
</cp:coreProperties>
</file>