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8"/>
      </p:cViewPr>
      <p:guideLst>
        <p:guide orient="horz" pos="2640"/>
        <p:guide pos="3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77FC9F94-9232-DD4F-BBE9-9B16D2935ED0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020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E8FC49DE-6A93-084F-9038-715FE8FBB9ED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5506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1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61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9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1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52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06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65" name="Rectangle 437"/>
          <p:cNvSpPr>
            <a:spLocks noChangeArrowheads="1"/>
          </p:cNvSpPr>
          <p:nvPr/>
        </p:nvSpPr>
        <p:spPr bwMode="auto">
          <a:xfrm>
            <a:off x="1631950" y="644525"/>
            <a:ext cx="5816600" cy="925513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6" name="Rectangle 438"/>
          <p:cNvSpPr>
            <a:spLocks noChangeArrowheads="1"/>
          </p:cNvSpPr>
          <p:nvPr/>
        </p:nvSpPr>
        <p:spPr bwMode="auto">
          <a:xfrm>
            <a:off x="4933950" y="1146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7" name="Rectangle 439"/>
          <p:cNvSpPr>
            <a:spLocks noChangeArrowheads="1"/>
          </p:cNvSpPr>
          <p:nvPr/>
        </p:nvSpPr>
        <p:spPr bwMode="auto">
          <a:xfrm>
            <a:off x="3613150" y="1146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8" name="Rectangle 440"/>
          <p:cNvSpPr>
            <a:spLocks noChangeArrowheads="1"/>
          </p:cNvSpPr>
          <p:nvPr/>
        </p:nvSpPr>
        <p:spPr bwMode="auto">
          <a:xfrm>
            <a:off x="1860550" y="1146175"/>
            <a:ext cx="4572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48569" name="Rectangle 441"/>
          <p:cNvSpPr>
            <a:spLocks noChangeArrowheads="1"/>
          </p:cNvSpPr>
          <p:nvPr/>
        </p:nvSpPr>
        <p:spPr bwMode="auto">
          <a:xfrm>
            <a:off x="2546350" y="1146175"/>
            <a:ext cx="914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0110</a:t>
            </a:r>
          </a:p>
        </p:txBody>
      </p:sp>
      <p:sp>
        <p:nvSpPr>
          <p:cNvPr id="48570" name="Rectangle 442"/>
          <p:cNvSpPr>
            <a:spLocks noChangeArrowheads="1"/>
          </p:cNvSpPr>
          <p:nvPr/>
        </p:nvSpPr>
        <p:spPr bwMode="auto">
          <a:xfrm>
            <a:off x="4070350" y="1146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1" name="Rectangle 443"/>
          <p:cNvSpPr>
            <a:spLocks noChangeArrowheads="1"/>
          </p:cNvSpPr>
          <p:nvPr/>
        </p:nvSpPr>
        <p:spPr bwMode="auto">
          <a:xfrm>
            <a:off x="4476750" y="1146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2" name="Rectangle 444"/>
          <p:cNvSpPr>
            <a:spLocks noChangeArrowheads="1"/>
          </p:cNvSpPr>
          <p:nvPr/>
        </p:nvSpPr>
        <p:spPr bwMode="auto">
          <a:xfrm>
            <a:off x="6686550" y="1146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48573" name="Rectangle 445"/>
          <p:cNvSpPr>
            <a:spLocks noChangeArrowheads="1"/>
          </p:cNvSpPr>
          <p:nvPr/>
        </p:nvSpPr>
        <p:spPr bwMode="auto">
          <a:xfrm>
            <a:off x="5365750" y="1146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/>
              <a:t>w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48574" name="Rectangle 446"/>
          <p:cNvSpPr>
            <a:spLocks noChangeArrowheads="1"/>
          </p:cNvSpPr>
          <p:nvPr/>
        </p:nvSpPr>
        <p:spPr bwMode="auto">
          <a:xfrm>
            <a:off x="5822950" y="1146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8575" name="Rectangle 447"/>
          <p:cNvSpPr>
            <a:spLocks noChangeArrowheads="1"/>
          </p:cNvSpPr>
          <p:nvPr/>
        </p:nvSpPr>
        <p:spPr bwMode="auto">
          <a:xfrm>
            <a:off x="6229350" y="11461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8576" name="Rectangle 448"/>
          <p:cNvSpPr>
            <a:spLocks noChangeArrowheads="1"/>
          </p:cNvSpPr>
          <p:nvPr/>
        </p:nvSpPr>
        <p:spPr bwMode="auto">
          <a:xfrm>
            <a:off x="5343525" y="1144588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7" name="Rectangle 449"/>
          <p:cNvSpPr>
            <a:spLocks noChangeArrowheads="1"/>
          </p:cNvSpPr>
          <p:nvPr/>
        </p:nvSpPr>
        <p:spPr bwMode="auto">
          <a:xfrm>
            <a:off x="4959350" y="7524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8" name="Rectangle 450"/>
          <p:cNvSpPr>
            <a:spLocks noChangeArrowheads="1"/>
          </p:cNvSpPr>
          <p:nvPr/>
        </p:nvSpPr>
        <p:spPr bwMode="auto">
          <a:xfrm>
            <a:off x="3638550" y="7524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9" name="Rectangle 451"/>
          <p:cNvSpPr>
            <a:spLocks noChangeArrowheads="1"/>
          </p:cNvSpPr>
          <p:nvPr/>
        </p:nvSpPr>
        <p:spPr bwMode="auto">
          <a:xfrm>
            <a:off x="1885950" y="7524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48580" name="Rectangle 452"/>
          <p:cNvSpPr>
            <a:spLocks noChangeArrowheads="1"/>
          </p:cNvSpPr>
          <p:nvPr/>
        </p:nvSpPr>
        <p:spPr bwMode="auto">
          <a:xfrm>
            <a:off x="2571750" y="7524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1001</a:t>
            </a:r>
          </a:p>
        </p:txBody>
      </p:sp>
      <p:sp>
        <p:nvSpPr>
          <p:cNvPr id="48581" name="Rectangle 453"/>
          <p:cNvSpPr>
            <a:spLocks noChangeArrowheads="1"/>
          </p:cNvSpPr>
          <p:nvPr/>
        </p:nvSpPr>
        <p:spPr bwMode="auto">
          <a:xfrm>
            <a:off x="4095750" y="7524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4502150" y="7524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3" name="Rectangle 455"/>
          <p:cNvSpPr>
            <a:spLocks noChangeArrowheads="1"/>
          </p:cNvSpPr>
          <p:nvPr/>
        </p:nvSpPr>
        <p:spPr bwMode="auto">
          <a:xfrm>
            <a:off x="6711950" y="7524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-25000"/>
          </a:p>
        </p:txBody>
      </p:sp>
      <p:sp>
        <p:nvSpPr>
          <p:cNvPr id="48584" name="Rectangle 456"/>
          <p:cNvSpPr>
            <a:spLocks noChangeArrowheads="1"/>
          </p:cNvSpPr>
          <p:nvPr/>
        </p:nvSpPr>
        <p:spPr bwMode="auto">
          <a:xfrm>
            <a:off x="5391150" y="7524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5" name="Rectangle 457"/>
          <p:cNvSpPr>
            <a:spLocks noChangeArrowheads="1"/>
          </p:cNvSpPr>
          <p:nvPr/>
        </p:nvSpPr>
        <p:spPr bwMode="auto">
          <a:xfrm>
            <a:off x="5848350" y="7524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6" name="Rectangle 458"/>
          <p:cNvSpPr>
            <a:spLocks noChangeArrowheads="1"/>
          </p:cNvSpPr>
          <p:nvPr/>
        </p:nvSpPr>
        <p:spPr bwMode="auto">
          <a:xfrm>
            <a:off x="6254750" y="752475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98" name="Rectangle 370"/>
          <p:cNvSpPr>
            <a:spLocks noChangeArrowheads="1"/>
          </p:cNvSpPr>
          <p:nvPr/>
        </p:nvSpPr>
        <p:spPr bwMode="auto">
          <a:xfrm>
            <a:off x="2741613" y="2733675"/>
            <a:ext cx="6111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t</a:t>
            </a:r>
            <a:r>
              <a:rPr lang="en-US"/>
              <a:t> bits</a:t>
            </a:r>
          </a:p>
        </p:txBody>
      </p:sp>
      <p:sp>
        <p:nvSpPr>
          <p:cNvPr id="48499" name="Rectangle 371"/>
          <p:cNvSpPr>
            <a:spLocks noChangeArrowheads="1"/>
          </p:cNvSpPr>
          <p:nvPr/>
        </p:nvSpPr>
        <p:spPr bwMode="auto">
          <a:xfrm>
            <a:off x="3840163" y="2733675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s</a:t>
            </a:r>
            <a:r>
              <a:rPr lang="en-US"/>
              <a:t> bits</a:t>
            </a:r>
          </a:p>
        </p:txBody>
      </p:sp>
      <p:sp>
        <p:nvSpPr>
          <p:cNvPr id="48500" name="Rectangle 372"/>
          <p:cNvSpPr>
            <a:spLocks noChangeArrowheads="1"/>
          </p:cNvSpPr>
          <p:nvPr/>
        </p:nvSpPr>
        <p:spPr bwMode="auto">
          <a:xfrm>
            <a:off x="4724400" y="3036888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100</a:t>
            </a:r>
          </a:p>
        </p:txBody>
      </p:sp>
      <p:sp>
        <p:nvSpPr>
          <p:cNvPr id="48501" name="Rectangle 373"/>
          <p:cNvSpPr>
            <a:spLocks noChangeArrowheads="1"/>
          </p:cNvSpPr>
          <p:nvPr/>
        </p:nvSpPr>
        <p:spPr bwMode="auto">
          <a:xfrm>
            <a:off x="3581400" y="3036888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48502" name="Rectangle 374"/>
          <p:cNvSpPr>
            <a:spLocks noChangeArrowheads="1"/>
          </p:cNvSpPr>
          <p:nvPr/>
        </p:nvSpPr>
        <p:spPr bwMode="auto">
          <a:xfrm>
            <a:off x="2438400" y="3036888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0110</a:t>
            </a:r>
          </a:p>
        </p:txBody>
      </p:sp>
      <p:sp>
        <p:nvSpPr>
          <p:cNvPr id="48503" name="Text Box 375"/>
          <p:cNvSpPr txBox="1">
            <a:spLocks noChangeArrowheads="1"/>
          </p:cNvSpPr>
          <p:nvPr/>
        </p:nvSpPr>
        <p:spPr bwMode="auto">
          <a:xfrm>
            <a:off x="5765800" y="32654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04" name="Text Box 376"/>
          <p:cNvSpPr txBox="1">
            <a:spLocks noChangeArrowheads="1"/>
          </p:cNvSpPr>
          <p:nvPr/>
        </p:nvSpPr>
        <p:spPr bwMode="auto">
          <a:xfrm>
            <a:off x="2344738" y="3265488"/>
            <a:ext cx="403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m-1</a:t>
            </a:r>
          </a:p>
        </p:txBody>
      </p:sp>
      <p:sp>
        <p:nvSpPr>
          <p:cNvPr id="48505" name="Rectangle 377"/>
          <p:cNvSpPr>
            <a:spLocks noChangeArrowheads="1"/>
          </p:cNvSpPr>
          <p:nvPr/>
        </p:nvSpPr>
        <p:spPr bwMode="auto">
          <a:xfrm>
            <a:off x="4953000" y="2747963"/>
            <a:ext cx="666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b</a:t>
            </a:r>
            <a:r>
              <a:rPr lang="en-US"/>
              <a:t> bits</a:t>
            </a:r>
          </a:p>
        </p:txBody>
      </p:sp>
      <p:sp>
        <p:nvSpPr>
          <p:cNvPr id="48506" name="Rectangle 378"/>
          <p:cNvSpPr>
            <a:spLocks noChangeArrowheads="1"/>
          </p:cNvSpPr>
          <p:nvPr/>
        </p:nvSpPr>
        <p:spPr bwMode="auto">
          <a:xfrm>
            <a:off x="2813050" y="3306763"/>
            <a:ext cx="530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Tag</a:t>
            </a:r>
          </a:p>
        </p:txBody>
      </p:sp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3657600" y="3306763"/>
            <a:ext cx="1027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Set index</a:t>
            </a:r>
          </a:p>
        </p:txBody>
      </p:sp>
      <p:sp>
        <p:nvSpPr>
          <p:cNvPr id="48508" name="Rectangle 380"/>
          <p:cNvSpPr>
            <a:spLocks noChangeArrowheads="1"/>
          </p:cNvSpPr>
          <p:nvPr/>
        </p:nvSpPr>
        <p:spPr bwMode="auto">
          <a:xfrm>
            <a:off x="4648200" y="3306763"/>
            <a:ext cx="1231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Block offset</a:t>
            </a:r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115888" y="974725"/>
            <a:ext cx="1597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Selected set (</a:t>
            </a:r>
            <a:r>
              <a:rPr lang="en-US" i="1" dirty="0" err="1"/>
              <a:t>i</a:t>
            </a:r>
            <a:r>
              <a:rPr lang="en-US" dirty="0"/>
              <a:t>):</a:t>
            </a:r>
          </a:p>
        </p:txBody>
      </p:sp>
      <p:sp>
        <p:nvSpPr>
          <p:cNvPr id="48531" name="Text Box 403"/>
          <p:cNvSpPr txBox="1">
            <a:spLocks noChangeArrowheads="1"/>
          </p:cNvSpPr>
          <p:nvPr/>
        </p:nvSpPr>
        <p:spPr bwMode="auto">
          <a:xfrm>
            <a:off x="1843088" y="-69850"/>
            <a:ext cx="528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=1?</a:t>
            </a:r>
          </a:p>
        </p:txBody>
      </p:sp>
      <p:sp>
        <p:nvSpPr>
          <p:cNvPr id="48534" name="AutoShape 406"/>
          <p:cNvSpPr>
            <a:spLocks/>
          </p:cNvSpPr>
          <p:nvPr/>
        </p:nvSpPr>
        <p:spPr bwMode="auto">
          <a:xfrm rot="-5400000">
            <a:off x="5235575" y="2166938"/>
            <a:ext cx="152400" cy="1111250"/>
          </a:xfrm>
          <a:prstGeom prst="rightBrace">
            <a:avLst>
              <a:gd name="adj1" fmla="val 6076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AutoShape 408"/>
          <p:cNvSpPr>
            <a:spLocks/>
          </p:cNvSpPr>
          <p:nvPr/>
        </p:nvSpPr>
        <p:spPr bwMode="auto">
          <a:xfrm rot="-5400000">
            <a:off x="2917825" y="2166938"/>
            <a:ext cx="152400" cy="1111250"/>
          </a:xfrm>
          <a:prstGeom prst="rightBrace">
            <a:avLst>
              <a:gd name="adj1" fmla="val 6076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2767013" y="1954213"/>
            <a:ext cx="484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= ?</a:t>
            </a:r>
            <a:endParaRPr lang="en-US"/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>
            <a:off x="2997200" y="2274888"/>
            <a:ext cx="0" cy="36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0" name="Line 412"/>
          <p:cNvSpPr>
            <a:spLocks noChangeShapeType="1"/>
          </p:cNvSpPr>
          <p:nvPr/>
        </p:nvSpPr>
        <p:spPr bwMode="auto">
          <a:xfrm flipV="1">
            <a:off x="5302250" y="2303463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5308600" y="2309813"/>
            <a:ext cx="0" cy="36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2" name="Text Box 414"/>
          <p:cNvSpPr txBox="1">
            <a:spLocks noChangeArrowheads="1"/>
          </p:cNvSpPr>
          <p:nvPr/>
        </p:nvSpPr>
        <p:spPr bwMode="auto">
          <a:xfrm>
            <a:off x="5683250" y="1697038"/>
            <a:ext cx="29019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(3) If (1) and (2), then </a:t>
            </a:r>
          </a:p>
          <a:p>
            <a:r>
              <a:rPr lang="en-US"/>
              <a:t>cache hit, and</a:t>
            </a:r>
          </a:p>
          <a:p>
            <a:r>
              <a:rPr lang="en-US"/>
              <a:t> block  offset selects </a:t>
            </a:r>
          </a:p>
          <a:p>
            <a:r>
              <a:rPr lang="en-US"/>
              <a:t>starting byte</a:t>
            </a:r>
          </a:p>
        </p:txBody>
      </p:sp>
      <p:sp>
        <p:nvSpPr>
          <p:cNvPr id="48545" name="Text Box 417"/>
          <p:cNvSpPr txBox="1">
            <a:spLocks noChangeArrowheads="1"/>
          </p:cNvSpPr>
          <p:nvPr/>
        </p:nvSpPr>
        <p:spPr bwMode="auto">
          <a:xfrm>
            <a:off x="-482600" y="1798638"/>
            <a:ext cx="32956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(2) The tag bits in one  </a:t>
            </a:r>
          </a:p>
          <a:p>
            <a:r>
              <a:rPr lang="en-US"/>
              <a:t>of the cache lines must </a:t>
            </a:r>
          </a:p>
          <a:p>
            <a:r>
              <a:rPr lang="en-US"/>
              <a:t>match the tag bits in</a:t>
            </a:r>
          </a:p>
          <a:p>
            <a:r>
              <a:rPr lang="en-US"/>
              <a:t>the address</a:t>
            </a:r>
          </a:p>
        </p:txBody>
      </p:sp>
      <p:sp>
        <p:nvSpPr>
          <p:cNvPr id="48530" name="Line 402"/>
          <p:cNvSpPr>
            <a:spLocks noChangeShapeType="1"/>
          </p:cNvSpPr>
          <p:nvPr/>
        </p:nvSpPr>
        <p:spPr bwMode="auto">
          <a:xfrm flipV="1">
            <a:off x="1978025" y="2889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2" name="Line 434"/>
          <p:cNvSpPr>
            <a:spLocks noChangeShapeType="1"/>
          </p:cNvSpPr>
          <p:nvPr/>
        </p:nvSpPr>
        <p:spPr bwMode="auto">
          <a:xfrm flipV="1">
            <a:off x="2168525" y="288925"/>
            <a:ext cx="0" cy="855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3" name="Text Box 435"/>
          <p:cNvSpPr txBox="1">
            <a:spLocks noChangeArrowheads="1"/>
          </p:cNvSpPr>
          <p:nvPr/>
        </p:nvSpPr>
        <p:spPr bwMode="auto">
          <a:xfrm>
            <a:off x="2463800" y="-84138"/>
            <a:ext cx="2693988" cy="3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(1) The valid bit must be set</a:t>
            </a:r>
          </a:p>
        </p:txBody>
      </p:sp>
      <p:sp>
        <p:nvSpPr>
          <p:cNvPr id="48564" name="Line 436"/>
          <p:cNvSpPr>
            <a:spLocks noChangeShapeType="1"/>
          </p:cNvSpPr>
          <p:nvPr/>
        </p:nvSpPr>
        <p:spPr bwMode="auto">
          <a:xfrm flipH="1">
            <a:off x="3340100" y="1435100"/>
            <a:ext cx="0" cy="595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7" name="Line 409"/>
          <p:cNvSpPr>
            <a:spLocks noChangeShapeType="1"/>
          </p:cNvSpPr>
          <p:nvPr/>
        </p:nvSpPr>
        <p:spPr bwMode="auto">
          <a:xfrm>
            <a:off x="2728913" y="1054100"/>
            <a:ext cx="0" cy="976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3" name="Line 405"/>
          <p:cNvSpPr>
            <a:spLocks noChangeShapeType="1"/>
          </p:cNvSpPr>
          <p:nvPr/>
        </p:nvSpPr>
        <p:spPr bwMode="auto">
          <a:xfrm flipV="1">
            <a:off x="5619750" y="1463675"/>
            <a:ext cx="0" cy="839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49625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3</a:t>
            </a:r>
          </a:p>
        </p:txBody>
      </p:sp>
      <p:sp>
        <p:nvSpPr>
          <p:cNvPr id="48590" name="Rectangle 462"/>
          <p:cNvSpPr>
            <a:spLocks noChangeArrowheads="1"/>
          </p:cNvSpPr>
          <p:nvPr/>
        </p:nvSpPr>
        <p:spPr bwMode="auto">
          <a:xfrm>
            <a:off x="36417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</a:t>
            </a:r>
          </a:p>
        </p:txBody>
      </p:sp>
      <p:sp>
        <p:nvSpPr>
          <p:cNvPr id="48591" name="Rectangle 463"/>
          <p:cNvSpPr>
            <a:spLocks noChangeArrowheads="1"/>
          </p:cNvSpPr>
          <p:nvPr/>
        </p:nvSpPr>
        <p:spPr bwMode="auto">
          <a:xfrm>
            <a:off x="40989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</a:t>
            </a:r>
          </a:p>
        </p:txBody>
      </p:sp>
      <p:sp>
        <p:nvSpPr>
          <p:cNvPr id="48592" name="Rectangle 464"/>
          <p:cNvSpPr>
            <a:spLocks noChangeArrowheads="1"/>
          </p:cNvSpPr>
          <p:nvPr/>
        </p:nvSpPr>
        <p:spPr bwMode="auto">
          <a:xfrm>
            <a:off x="45053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2</a:t>
            </a:r>
          </a:p>
        </p:txBody>
      </p:sp>
      <p:sp>
        <p:nvSpPr>
          <p:cNvPr id="48593" name="Rectangle 465"/>
          <p:cNvSpPr>
            <a:spLocks noChangeArrowheads="1"/>
          </p:cNvSpPr>
          <p:nvPr/>
        </p:nvSpPr>
        <p:spPr bwMode="auto">
          <a:xfrm>
            <a:off x="67151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7</a:t>
            </a:r>
          </a:p>
        </p:txBody>
      </p:sp>
      <p:sp>
        <p:nvSpPr>
          <p:cNvPr id="48594" name="Rectangle 466"/>
          <p:cNvSpPr>
            <a:spLocks noChangeArrowheads="1"/>
          </p:cNvSpPr>
          <p:nvPr/>
        </p:nvSpPr>
        <p:spPr bwMode="auto">
          <a:xfrm>
            <a:off x="53943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4</a:t>
            </a:r>
          </a:p>
        </p:txBody>
      </p:sp>
      <p:sp>
        <p:nvSpPr>
          <p:cNvPr id="48595" name="Rectangle 467"/>
          <p:cNvSpPr>
            <a:spLocks noChangeArrowheads="1"/>
          </p:cNvSpPr>
          <p:nvPr/>
        </p:nvSpPr>
        <p:spPr bwMode="auto">
          <a:xfrm>
            <a:off x="58515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5</a:t>
            </a:r>
          </a:p>
        </p:txBody>
      </p:sp>
      <p:sp>
        <p:nvSpPr>
          <p:cNvPr id="48596" name="Rectangle 468"/>
          <p:cNvSpPr>
            <a:spLocks noChangeArrowheads="1"/>
          </p:cNvSpPr>
          <p:nvPr/>
        </p:nvSpPr>
        <p:spPr bwMode="auto">
          <a:xfrm>
            <a:off x="6257925" y="4175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19965</TotalTime>
  <Pages>20</Pages>
  <Words>97</Words>
  <Application>Microsoft Macintosh PowerPoint</Application>
  <PresentationFormat>Letter Paper (8.5x11 in)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321</cp:revision>
  <cp:lastPrinted>2000-07-18T14:26:16Z</cp:lastPrinted>
  <dcterms:created xsi:type="dcterms:W3CDTF">1998-08-11T09:18:51Z</dcterms:created>
  <dcterms:modified xsi:type="dcterms:W3CDTF">2014-12-02T22:23:57Z</dcterms:modified>
</cp:coreProperties>
</file>