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44" y="-80"/>
      </p:cViewPr>
      <p:guideLst>
        <p:guide orient="horz" pos="1968"/>
        <p:guide pos="50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5FAA4C19-A4FF-A841-AF23-0CE33F9B0150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79204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D1C682DF-BAAB-E344-B757-8E8FF104ED30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837306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5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1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5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0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557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5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73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197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11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66" name="AutoShape 238"/>
          <p:cNvSpPr>
            <a:spLocks noChangeArrowheads="1"/>
          </p:cNvSpPr>
          <p:nvPr/>
        </p:nvSpPr>
        <p:spPr bwMode="auto">
          <a:xfrm flipV="1">
            <a:off x="3619500" y="5397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67" name="Rectangle 239"/>
          <p:cNvSpPr>
            <a:spLocks noChangeArrowheads="1"/>
          </p:cNvSpPr>
          <p:nvPr/>
        </p:nvSpPr>
        <p:spPr bwMode="auto">
          <a:xfrm>
            <a:off x="2819400" y="1339850"/>
            <a:ext cx="2057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latin typeface="Arial" charset="0"/>
              </a:rPr>
              <a:t>Flash </a:t>
            </a:r>
          </a:p>
          <a:p>
            <a:r>
              <a:rPr lang="en-US">
                <a:latin typeface="Arial" charset="0"/>
              </a:rPr>
              <a:t>translation layer</a:t>
            </a:r>
          </a:p>
        </p:txBody>
      </p:sp>
      <p:sp>
        <p:nvSpPr>
          <p:cNvPr id="48386" name="Line 258"/>
          <p:cNvSpPr>
            <a:spLocks noChangeShapeType="1"/>
          </p:cNvSpPr>
          <p:nvPr/>
        </p:nvSpPr>
        <p:spPr bwMode="auto">
          <a:xfrm>
            <a:off x="3886200" y="186055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63" name="Rectangle 235"/>
          <p:cNvSpPr>
            <a:spLocks noChangeArrowheads="1"/>
          </p:cNvSpPr>
          <p:nvPr/>
        </p:nvSpPr>
        <p:spPr bwMode="auto">
          <a:xfrm>
            <a:off x="2743200" y="323850"/>
            <a:ext cx="2209800" cy="241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2" name="Rectangle 264"/>
          <p:cNvSpPr>
            <a:spLocks noChangeArrowheads="1"/>
          </p:cNvSpPr>
          <p:nvPr/>
        </p:nvSpPr>
        <p:spPr bwMode="auto">
          <a:xfrm>
            <a:off x="3790950" y="474663"/>
            <a:ext cx="161925" cy="1524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3" name="Text Box 265"/>
          <p:cNvSpPr txBox="1">
            <a:spLocks noChangeArrowheads="1"/>
          </p:cNvSpPr>
          <p:nvPr/>
        </p:nvSpPr>
        <p:spPr bwMode="auto">
          <a:xfrm>
            <a:off x="2743200" y="0"/>
            <a:ext cx="841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Arial" charset="0"/>
              </a:rPr>
              <a:t>I/O bus</a:t>
            </a:r>
          </a:p>
        </p:txBody>
      </p:sp>
      <p:sp>
        <p:nvSpPr>
          <p:cNvPr id="48399" name="Rectangle 271"/>
          <p:cNvSpPr>
            <a:spLocks noChangeArrowheads="1"/>
          </p:cNvSpPr>
          <p:nvPr/>
        </p:nvSpPr>
        <p:spPr bwMode="auto">
          <a:xfrm>
            <a:off x="4876800" y="107950"/>
            <a:ext cx="4572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Arial" charset="0"/>
            </a:endParaRPr>
          </a:p>
        </p:txBody>
      </p:sp>
      <p:sp>
        <p:nvSpPr>
          <p:cNvPr id="48400" name="Rectangle 272"/>
          <p:cNvSpPr>
            <a:spLocks noChangeArrowheads="1"/>
          </p:cNvSpPr>
          <p:nvPr/>
        </p:nvSpPr>
        <p:spPr bwMode="auto">
          <a:xfrm>
            <a:off x="2362200" y="152400"/>
            <a:ext cx="4572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Arial" charset="0"/>
            </a:endParaRPr>
          </a:p>
        </p:txBody>
      </p:sp>
      <p:grpSp>
        <p:nvGrpSpPr>
          <p:cNvPr id="48424" name="Group 296"/>
          <p:cNvGrpSpPr>
            <a:grpSpLocks/>
          </p:cNvGrpSpPr>
          <p:nvPr/>
        </p:nvGrpSpPr>
        <p:grpSpPr bwMode="auto">
          <a:xfrm>
            <a:off x="381000" y="2286000"/>
            <a:ext cx="3211513" cy="749300"/>
            <a:chOff x="240" y="1468"/>
            <a:chExt cx="2023" cy="472"/>
          </a:xfrm>
        </p:grpSpPr>
        <p:sp>
          <p:nvSpPr>
            <p:cNvPr id="48408" name="Rectangle 280"/>
            <p:cNvSpPr>
              <a:spLocks noChangeArrowheads="1"/>
            </p:cNvSpPr>
            <p:nvPr/>
          </p:nvSpPr>
          <p:spPr bwMode="auto">
            <a:xfrm>
              <a:off x="295" y="1652"/>
              <a:ext cx="1968" cy="288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02" name="Rectangle 274"/>
            <p:cNvSpPr>
              <a:spLocks noChangeArrowheads="1"/>
            </p:cNvSpPr>
            <p:nvPr/>
          </p:nvSpPr>
          <p:spPr bwMode="auto">
            <a:xfrm>
              <a:off x="343" y="1700"/>
              <a:ext cx="52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500">
                  <a:latin typeface="Arial" charset="0"/>
                </a:rPr>
                <a:t>Page 0</a:t>
              </a:r>
            </a:p>
          </p:txBody>
        </p:sp>
        <p:sp>
          <p:nvSpPr>
            <p:cNvPr id="48405" name="Rectangle 277"/>
            <p:cNvSpPr>
              <a:spLocks noChangeArrowheads="1"/>
            </p:cNvSpPr>
            <p:nvPr/>
          </p:nvSpPr>
          <p:spPr bwMode="auto">
            <a:xfrm>
              <a:off x="871" y="1700"/>
              <a:ext cx="52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500">
                  <a:latin typeface="Arial" charset="0"/>
                </a:rPr>
                <a:t>Page 1</a:t>
              </a:r>
            </a:p>
          </p:txBody>
        </p:sp>
        <p:sp>
          <p:nvSpPr>
            <p:cNvPr id="48406" name="Rectangle 278"/>
            <p:cNvSpPr>
              <a:spLocks noChangeArrowheads="1"/>
            </p:cNvSpPr>
            <p:nvPr/>
          </p:nvSpPr>
          <p:spPr bwMode="auto">
            <a:xfrm>
              <a:off x="1687" y="1700"/>
              <a:ext cx="52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500">
                  <a:latin typeface="Arial" charset="0"/>
                </a:rPr>
                <a:t>Page P-1</a:t>
              </a:r>
            </a:p>
          </p:txBody>
        </p:sp>
        <p:sp>
          <p:nvSpPr>
            <p:cNvPr id="48407" name="Text Box 279"/>
            <p:cNvSpPr txBox="1">
              <a:spLocks noChangeArrowheads="1"/>
            </p:cNvSpPr>
            <p:nvPr/>
          </p:nvSpPr>
          <p:spPr bwMode="auto">
            <a:xfrm>
              <a:off x="1399" y="160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charset="0"/>
                </a:rPr>
                <a:t>…</a:t>
              </a:r>
            </a:p>
          </p:txBody>
        </p:sp>
        <p:sp>
          <p:nvSpPr>
            <p:cNvPr id="48409" name="Text Box 281"/>
            <p:cNvSpPr txBox="1">
              <a:spLocks noChangeArrowheads="1"/>
            </p:cNvSpPr>
            <p:nvPr/>
          </p:nvSpPr>
          <p:spPr bwMode="auto">
            <a:xfrm>
              <a:off x="240" y="1468"/>
              <a:ext cx="53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Block 0</a:t>
              </a:r>
            </a:p>
          </p:txBody>
        </p:sp>
      </p:grpSp>
      <p:sp>
        <p:nvSpPr>
          <p:cNvPr id="48410" name="Text Box 282"/>
          <p:cNvSpPr txBox="1">
            <a:spLocks noChangeArrowheads="1"/>
          </p:cNvSpPr>
          <p:nvPr/>
        </p:nvSpPr>
        <p:spPr bwMode="auto">
          <a:xfrm>
            <a:off x="3625850" y="25463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</a:rPr>
              <a:t>…</a:t>
            </a:r>
          </a:p>
        </p:txBody>
      </p:sp>
      <p:grpSp>
        <p:nvGrpSpPr>
          <p:cNvPr id="48423" name="Group 295"/>
          <p:cNvGrpSpPr>
            <a:grpSpLocks/>
          </p:cNvGrpSpPr>
          <p:nvPr/>
        </p:nvGrpSpPr>
        <p:grpSpPr bwMode="auto">
          <a:xfrm>
            <a:off x="4114800" y="2286000"/>
            <a:ext cx="3200400" cy="749300"/>
            <a:chOff x="2592" y="1488"/>
            <a:chExt cx="2016" cy="472"/>
          </a:xfrm>
        </p:grpSpPr>
        <p:sp>
          <p:nvSpPr>
            <p:cNvPr id="48415" name="Rectangle 287"/>
            <p:cNvSpPr>
              <a:spLocks noChangeArrowheads="1"/>
            </p:cNvSpPr>
            <p:nvPr/>
          </p:nvSpPr>
          <p:spPr bwMode="auto">
            <a:xfrm>
              <a:off x="2640" y="1672"/>
              <a:ext cx="1968" cy="288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11" name="Rectangle 283"/>
            <p:cNvSpPr>
              <a:spLocks noChangeArrowheads="1"/>
            </p:cNvSpPr>
            <p:nvPr/>
          </p:nvSpPr>
          <p:spPr bwMode="auto">
            <a:xfrm>
              <a:off x="2688" y="1720"/>
              <a:ext cx="52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500">
                  <a:latin typeface="Arial" charset="0"/>
                </a:rPr>
                <a:t>Page 0</a:t>
              </a:r>
            </a:p>
          </p:txBody>
        </p:sp>
        <p:sp>
          <p:nvSpPr>
            <p:cNvPr id="48412" name="Rectangle 284"/>
            <p:cNvSpPr>
              <a:spLocks noChangeArrowheads="1"/>
            </p:cNvSpPr>
            <p:nvPr/>
          </p:nvSpPr>
          <p:spPr bwMode="auto">
            <a:xfrm>
              <a:off x="3216" y="1720"/>
              <a:ext cx="52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500">
                  <a:latin typeface="Arial" charset="0"/>
                </a:rPr>
                <a:t>Page 1</a:t>
              </a:r>
            </a:p>
          </p:txBody>
        </p:sp>
        <p:sp>
          <p:nvSpPr>
            <p:cNvPr id="48413" name="Rectangle 285"/>
            <p:cNvSpPr>
              <a:spLocks noChangeArrowheads="1"/>
            </p:cNvSpPr>
            <p:nvPr/>
          </p:nvSpPr>
          <p:spPr bwMode="auto">
            <a:xfrm>
              <a:off x="4032" y="1720"/>
              <a:ext cx="52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500">
                  <a:latin typeface="Arial" charset="0"/>
                </a:rPr>
                <a:t>Page P-1</a:t>
              </a:r>
            </a:p>
          </p:txBody>
        </p:sp>
        <p:sp>
          <p:nvSpPr>
            <p:cNvPr id="48414" name="Text Box 286"/>
            <p:cNvSpPr txBox="1">
              <a:spLocks noChangeArrowheads="1"/>
            </p:cNvSpPr>
            <p:nvPr/>
          </p:nvSpPr>
          <p:spPr bwMode="auto">
            <a:xfrm>
              <a:off x="3744" y="162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charset="0"/>
                </a:rPr>
                <a:t>…</a:t>
              </a:r>
            </a:p>
          </p:txBody>
        </p:sp>
        <p:sp>
          <p:nvSpPr>
            <p:cNvPr id="48416" name="Text Box 288"/>
            <p:cNvSpPr txBox="1">
              <a:spLocks noChangeArrowheads="1"/>
            </p:cNvSpPr>
            <p:nvPr/>
          </p:nvSpPr>
          <p:spPr bwMode="auto">
            <a:xfrm>
              <a:off x="2592" y="1488"/>
              <a:ext cx="6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Block  B-1</a:t>
              </a:r>
            </a:p>
          </p:txBody>
        </p:sp>
      </p:grpSp>
      <p:sp>
        <p:nvSpPr>
          <p:cNvPr id="48417" name="Rectangle 289"/>
          <p:cNvSpPr>
            <a:spLocks noChangeArrowheads="1"/>
          </p:cNvSpPr>
          <p:nvPr/>
        </p:nvSpPr>
        <p:spPr bwMode="auto">
          <a:xfrm>
            <a:off x="304800" y="2241550"/>
            <a:ext cx="71628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19" name="Text Box 291"/>
          <p:cNvSpPr txBox="1">
            <a:spLocks noChangeArrowheads="1"/>
          </p:cNvSpPr>
          <p:nvPr/>
        </p:nvSpPr>
        <p:spPr bwMode="auto">
          <a:xfrm>
            <a:off x="227013" y="1935163"/>
            <a:ext cx="1471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Flash memory</a:t>
            </a:r>
          </a:p>
        </p:txBody>
      </p:sp>
      <p:sp>
        <p:nvSpPr>
          <p:cNvPr id="48420" name="Rectangle 292"/>
          <p:cNvSpPr>
            <a:spLocks noChangeArrowheads="1"/>
          </p:cNvSpPr>
          <p:nvPr/>
        </p:nvSpPr>
        <p:spPr bwMode="auto">
          <a:xfrm>
            <a:off x="152400" y="1250950"/>
            <a:ext cx="7467600" cy="217805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21" name="Text Box 293"/>
          <p:cNvSpPr txBox="1">
            <a:spLocks noChangeArrowheads="1"/>
          </p:cNvSpPr>
          <p:nvPr/>
        </p:nvSpPr>
        <p:spPr bwMode="auto">
          <a:xfrm>
            <a:off x="60325" y="946150"/>
            <a:ext cx="2225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Solid State Disk (SSD)</a:t>
            </a:r>
          </a:p>
        </p:txBody>
      </p:sp>
      <p:sp>
        <p:nvSpPr>
          <p:cNvPr id="48425" name="Text Box 297"/>
          <p:cNvSpPr txBox="1">
            <a:spLocks noChangeArrowheads="1"/>
          </p:cNvSpPr>
          <p:nvPr/>
        </p:nvSpPr>
        <p:spPr bwMode="auto">
          <a:xfrm>
            <a:off x="4038600" y="588963"/>
            <a:ext cx="2133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i="1"/>
              <a:t>Requests to read and </a:t>
            </a:r>
          </a:p>
          <a:p>
            <a:r>
              <a:rPr lang="en-US" sz="1400" i="1"/>
              <a:t>write logical disk blocks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21606</TotalTime>
  <Pages>20</Pages>
  <Words>48</Words>
  <Application>Microsoft Macintosh PowerPoint</Application>
  <PresentationFormat>Letter Paper (8.5x11 in)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Helvetica</vt:lpstr>
      <vt:lpstr>Century Gothic</vt:lpstr>
      <vt:lpstr>Arial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316</cp:revision>
  <cp:lastPrinted>2000-10-10T01:52:36Z</cp:lastPrinted>
  <dcterms:created xsi:type="dcterms:W3CDTF">1998-08-11T09:18:51Z</dcterms:created>
  <dcterms:modified xsi:type="dcterms:W3CDTF">2014-06-11T15:02:26Z</dcterms:modified>
</cp:coreProperties>
</file>