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400" y="-144"/>
      </p:cViewPr>
      <p:guideLst>
        <p:guide orient="horz" pos="3016"/>
        <p:guide pos="36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55E494FD-2718-394D-9122-A91D1B12A39F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82763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ABB3A593-0F2F-574C-B673-7C1CAD8D8F1B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188114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4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1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4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0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4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34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96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77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8" name="Text Box 380"/>
          <p:cNvSpPr txBox="1">
            <a:spLocks noChangeArrowheads="1"/>
          </p:cNvSpPr>
          <p:nvPr/>
        </p:nvSpPr>
        <p:spPr bwMode="auto">
          <a:xfrm>
            <a:off x="979488" y="83343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mil</a:t>
            </a:r>
          </a:p>
        </p:txBody>
      </p:sp>
      <p:sp>
        <p:nvSpPr>
          <p:cNvPr id="48509" name="Line 381"/>
          <p:cNvSpPr>
            <a:spLocks noChangeShapeType="1"/>
          </p:cNvSpPr>
          <p:nvPr/>
        </p:nvSpPr>
        <p:spPr bwMode="auto">
          <a:xfrm flipV="1">
            <a:off x="1204913" y="241300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10" name="Text Box 382"/>
          <p:cNvSpPr txBox="1">
            <a:spLocks noChangeArrowheads="1"/>
          </p:cNvSpPr>
          <p:nvPr/>
        </p:nvSpPr>
        <p:spPr bwMode="auto">
          <a:xfrm>
            <a:off x="1906588" y="833438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edu</a:t>
            </a:r>
          </a:p>
        </p:txBody>
      </p:sp>
      <p:sp>
        <p:nvSpPr>
          <p:cNvPr id="48511" name="Text Box 383"/>
          <p:cNvSpPr txBox="1">
            <a:spLocks noChangeArrowheads="1"/>
          </p:cNvSpPr>
          <p:nvPr/>
        </p:nvSpPr>
        <p:spPr bwMode="auto">
          <a:xfrm>
            <a:off x="2878138" y="833438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gov</a:t>
            </a:r>
          </a:p>
        </p:txBody>
      </p:sp>
      <p:sp>
        <p:nvSpPr>
          <p:cNvPr id="48512" name="Text Box 384"/>
          <p:cNvSpPr txBox="1">
            <a:spLocks noChangeArrowheads="1"/>
          </p:cNvSpPr>
          <p:nvPr/>
        </p:nvSpPr>
        <p:spPr bwMode="auto">
          <a:xfrm>
            <a:off x="3813175" y="833438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com</a:t>
            </a:r>
          </a:p>
        </p:txBody>
      </p:sp>
      <p:sp>
        <p:nvSpPr>
          <p:cNvPr id="48513" name="Line 385"/>
          <p:cNvSpPr>
            <a:spLocks noChangeShapeType="1"/>
          </p:cNvSpPr>
          <p:nvPr/>
        </p:nvSpPr>
        <p:spPr bwMode="auto">
          <a:xfrm flipV="1">
            <a:off x="2270125" y="241300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14" name="Line 386"/>
          <p:cNvSpPr>
            <a:spLocks noChangeShapeType="1"/>
          </p:cNvSpPr>
          <p:nvPr/>
        </p:nvSpPr>
        <p:spPr bwMode="auto">
          <a:xfrm flipH="1" flipV="1">
            <a:off x="2681288" y="241300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15" name="Line 387"/>
          <p:cNvSpPr>
            <a:spLocks noChangeShapeType="1"/>
          </p:cNvSpPr>
          <p:nvPr/>
        </p:nvSpPr>
        <p:spPr bwMode="auto">
          <a:xfrm>
            <a:off x="2681288" y="241300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16" name="Text Box 388"/>
          <p:cNvSpPr txBox="1">
            <a:spLocks noChangeArrowheads="1"/>
          </p:cNvSpPr>
          <p:nvPr/>
        </p:nvSpPr>
        <p:spPr bwMode="auto">
          <a:xfrm>
            <a:off x="1873250" y="1762125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cmu</a:t>
            </a:r>
          </a:p>
        </p:txBody>
      </p:sp>
      <p:sp>
        <p:nvSpPr>
          <p:cNvPr id="48517" name="Text Box 389"/>
          <p:cNvSpPr txBox="1">
            <a:spLocks noChangeArrowheads="1"/>
          </p:cNvSpPr>
          <p:nvPr/>
        </p:nvSpPr>
        <p:spPr bwMode="auto">
          <a:xfrm>
            <a:off x="2738438" y="1762125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berkeley</a:t>
            </a:r>
          </a:p>
        </p:txBody>
      </p:sp>
      <p:sp>
        <p:nvSpPr>
          <p:cNvPr id="48518" name="Text Box 390"/>
          <p:cNvSpPr txBox="1">
            <a:spLocks noChangeArrowheads="1"/>
          </p:cNvSpPr>
          <p:nvPr/>
        </p:nvSpPr>
        <p:spPr bwMode="auto">
          <a:xfrm>
            <a:off x="1079500" y="1762125"/>
            <a:ext cx="455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mit</a:t>
            </a:r>
          </a:p>
        </p:txBody>
      </p:sp>
      <p:sp>
        <p:nvSpPr>
          <p:cNvPr id="48519" name="Line 391"/>
          <p:cNvSpPr>
            <a:spLocks noChangeShapeType="1"/>
          </p:cNvSpPr>
          <p:nvPr/>
        </p:nvSpPr>
        <p:spPr bwMode="auto">
          <a:xfrm>
            <a:off x="2193925" y="1169988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21" name="Text Box 393"/>
          <p:cNvSpPr txBox="1">
            <a:spLocks noChangeArrowheads="1"/>
          </p:cNvSpPr>
          <p:nvPr/>
        </p:nvSpPr>
        <p:spPr bwMode="auto">
          <a:xfrm>
            <a:off x="1230313" y="26908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cs</a:t>
            </a:r>
          </a:p>
        </p:txBody>
      </p:sp>
      <p:sp>
        <p:nvSpPr>
          <p:cNvPr id="48522" name="Text Box 394"/>
          <p:cNvSpPr txBox="1">
            <a:spLocks noChangeArrowheads="1"/>
          </p:cNvSpPr>
          <p:nvPr/>
        </p:nvSpPr>
        <p:spPr bwMode="auto">
          <a:xfrm>
            <a:off x="2724150" y="2690813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ece</a:t>
            </a:r>
          </a:p>
        </p:txBody>
      </p:sp>
      <p:sp>
        <p:nvSpPr>
          <p:cNvPr id="48523" name="Line 395"/>
          <p:cNvSpPr>
            <a:spLocks noChangeShapeType="1"/>
          </p:cNvSpPr>
          <p:nvPr/>
        </p:nvSpPr>
        <p:spPr bwMode="auto">
          <a:xfrm>
            <a:off x="2193925" y="2098675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24" name="Line 396"/>
          <p:cNvSpPr>
            <a:spLocks noChangeShapeType="1"/>
          </p:cNvSpPr>
          <p:nvPr/>
        </p:nvSpPr>
        <p:spPr bwMode="auto">
          <a:xfrm flipH="1">
            <a:off x="762000" y="3027363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25" name="Text Box 397"/>
          <p:cNvSpPr txBox="1">
            <a:spLocks noChangeArrowheads="1"/>
          </p:cNvSpPr>
          <p:nvPr/>
        </p:nvSpPr>
        <p:spPr bwMode="auto">
          <a:xfrm>
            <a:off x="29727" y="4544243"/>
            <a:ext cx="1332784" cy="55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err="1" smtClean="0">
                <a:latin typeface="Helvetica" charset="0"/>
              </a:rPr>
              <a:t>whaleshark</a:t>
            </a:r>
            <a:endParaRPr lang="en-US" sz="1600" dirty="0">
              <a:latin typeface="Helvetica" charset="0"/>
            </a:endParaRPr>
          </a:p>
          <a:p>
            <a:pPr algn="ctr"/>
            <a:r>
              <a:rPr lang="en-US" sz="1400" dirty="0">
                <a:latin typeface="+mn-lt"/>
              </a:rPr>
              <a:t>128.2.210.175</a:t>
            </a:r>
            <a:endParaRPr lang="en-US" sz="1400" dirty="0">
              <a:latin typeface="+mn-lt"/>
            </a:endParaRPr>
          </a:p>
        </p:txBody>
      </p:sp>
      <p:sp>
        <p:nvSpPr>
          <p:cNvPr id="48527" name="Line 399"/>
          <p:cNvSpPr>
            <a:spLocks noChangeShapeType="1"/>
          </p:cNvSpPr>
          <p:nvPr/>
        </p:nvSpPr>
        <p:spPr bwMode="auto">
          <a:xfrm flipV="1">
            <a:off x="1503363" y="1143000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28" name="Line 400"/>
          <p:cNvSpPr>
            <a:spLocks noChangeShapeType="1"/>
          </p:cNvSpPr>
          <p:nvPr/>
        </p:nvSpPr>
        <p:spPr bwMode="auto">
          <a:xfrm>
            <a:off x="2197100" y="1143000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30" name="Line 402"/>
          <p:cNvSpPr>
            <a:spLocks noChangeShapeType="1"/>
          </p:cNvSpPr>
          <p:nvPr/>
        </p:nvSpPr>
        <p:spPr bwMode="auto">
          <a:xfrm flipV="1">
            <a:off x="1503363" y="2098675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31" name="Text Box 403"/>
          <p:cNvSpPr txBox="1">
            <a:spLocks noChangeArrowheads="1"/>
          </p:cNvSpPr>
          <p:nvPr/>
        </p:nvSpPr>
        <p:spPr bwMode="auto">
          <a:xfrm>
            <a:off x="477144" y="3618502"/>
            <a:ext cx="441126" cy="33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err="1" smtClean="0">
                <a:latin typeface="Helvetica" charset="0"/>
              </a:rPr>
              <a:t>ics</a:t>
            </a:r>
            <a:endParaRPr lang="en-US" sz="1600" dirty="0">
              <a:latin typeface="Helvetica" charset="0"/>
            </a:endParaRPr>
          </a:p>
        </p:txBody>
      </p:sp>
      <p:sp>
        <p:nvSpPr>
          <p:cNvPr id="48532" name="Line 404"/>
          <p:cNvSpPr>
            <a:spLocks noChangeShapeType="1"/>
          </p:cNvSpPr>
          <p:nvPr/>
        </p:nvSpPr>
        <p:spPr bwMode="auto">
          <a:xfrm>
            <a:off x="677863" y="3956050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33" name="Text Box 405"/>
          <p:cNvSpPr txBox="1">
            <a:spLocks noChangeArrowheads="1"/>
          </p:cNvSpPr>
          <p:nvPr/>
        </p:nvSpPr>
        <p:spPr bwMode="auto">
          <a:xfrm>
            <a:off x="1992313" y="-9207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 i="1">
                <a:latin typeface="Helvetica" charset="0"/>
              </a:rPr>
              <a:t>unnamed root</a:t>
            </a:r>
          </a:p>
        </p:txBody>
      </p:sp>
      <p:sp>
        <p:nvSpPr>
          <p:cNvPr id="48534" name="Line 406"/>
          <p:cNvSpPr>
            <a:spLocks noChangeShapeType="1"/>
          </p:cNvSpPr>
          <p:nvPr/>
        </p:nvSpPr>
        <p:spPr bwMode="auto">
          <a:xfrm>
            <a:off x="1497013" y="3027363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48535" name="Text Box 407"/>
          <p:cNvSpPr txBox="1">
            <a:spLocks noChangeArrowheads="1"/>
          </p:cNvSpPr>
          <p:nvPr/>
        </p:nvSpPr>
        <p:spPr bwMode="auto">
          <a:xfrm>
            <a:off x="1976438" y="3619500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pdl</a:t>
            </a:r>
          </a:p>
        </p:txBody>
      </p:sp>
      <p:sp>
        <p:nvSpPr>
          <p:cNvPr id="48536" name="Line 408"/>
          <p:cNvSpPr>
            <a:spLocks noChangeShapeType="1"/>
          </p:cNvSpPr>
          <p:nvPr/>
        </p:nvSpPr>
        <p:spPr bwMode="auto">
          <a:xfrm>
            <a:off x="2216150" y="3968750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37" name="Text Box 409"/>
          <p:cNvSpPr txBox="1">
            <a:spLocks noChangeArrowheads="1"/>
          </p:cNvSpPr>
          <p:nvPr/>
        </p:nvSpPr>
        <p:spPr bwMode="auto">
          <a:xfrm>
            <a:off x="1628206" y="4544243"/>
            <a:ext cx="1236216" cy="55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latin typeface="Helvetica" charset="0"/>
              </a:rPr>
              <a:t>www</a:t>
            </a:r>
            <a:endParaRPr lang="en-US" sz="1600" dirty="0">
              <a:latin typeface="Helvetica" charset="0"/>
            </a:endParaRPr>
          </a:p>
          <a:p>
            <a:pPr algn="ctr"/>
            <a:r>
              <a:rPr lang="en-US" sz="1400" dirty="0">
                <a:latin typeface="+mn-lt"/>
              </a:rPr>
              <a:t>128.2.131.66</a:t>
            </a:r>
            <a:r>
              <a:rPr lang="en-US" sz="14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  <p:sp>
        <p:nvSpPr>
          <p:cNvPr id="48539" name="Text Box 411"/>
          <p:cNvSpPr txBox="1">
            <a:spLocks noChangeArrowheads="1"/>
          </p:cNvSpPr>
          <p:nvPr/>
        </p:nvSpPr>
        <p:spPr bwMode="auto">
          <a:xfrm>
            <a:off x="4181475" y="1774825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amazon</a:t>
            </a:r>
          </a:p>
        </p:txBody>
      </p:sp>
      <p:sp>
        <p:nvSpPr>
          <p:cNvPr id="48541" name="Line 413"/>
          <p:cNvSpPr>
            <a:spLocks noChangeShapeType="1"/>
          </p:cNvSpPr>
          <p:nvPr/>
        </p:nvSpPr>
        <p:spPr bwMode="auto">
          <a:xfrm>
            <a:off x="4187825" y="1144588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43" name="Line 415"/>
          <p:cNvSpPr>
            <a:spLocks noChangeShapeType="1"/>
          </p:cNvSpPr>
          <p:nvPr/>
        </p:nvSpPr>
        <p:spPr bwMode="auto">
          <a:xfrm>
            <a:off x="4657725" y="2135188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  <p:sp>
        <p:nvSpPr>
          <p:cNvPr id="48544" name="Text Box 416"/>
          <p:cNvSpPr txBox="1">
            <a:spLocks noChangeArrowheads="1"/>
          </p:cNvSpPr>
          <p:nvPr/>
        </p:nvSpPr>
        <p:spPr bwMode="auto">
          <a:xfrm>
            <a:off x="3985940" y="2696393"/>
            <a:ext cx="1338808" cy="55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>
            <a:lvl1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9128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370013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1825625" algn="l" defTabSz="91281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Helvetica" charset="0"/>
              </a:rPr>
              <a:t>www</a:t>
            </a:r>
          </a:p>
          <a:p>
            <a:pPr algn="ctr"/>
            <a:r>
              <a:rPr lang="en-US" sz="1400" dirty="0">
                <a:latin typeface="+mn-lt"/>
              </a:rPr>
              <a:t>176.32.98.166</a:t>
            </a:r>
            <a:endParaRPr lang="en-US" sz="1400" dirty="0">
              <a:latin typeface="+mn-lt"/>
            </a:endParaRPr>
          </a:p>
        </p:txBody>
      </p:sp>
      <p:sp>
        <p:nvSpPr>
          <p:cNvPr id="48546" name="Text Box 418"/>
          <p:cNvSpPr txBox="1">
            <a:spLocks noChangeArrowheads="1"/>
          </p:cNvSpPr>
          <p:nvPr/>
        </p:nvSpPr>
        <p:spPr bwMode="auto">
          <a:xfrm>
            <a:off x="5681663" y="730250"/>
            <a:ext cx="2452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First-level domain names</a:t>
            </a:r>
          </a:p>
        </p:txBody>
      </p:sp>
      <p:sp>
        <p:nvSpPr>
          <p:cNvPr id="48547" name="Text Box 419"/>
          <p:cNvSpPr txBox="1">
            <a:spLocks noChangeArrowheads="1"/>
          </p:cNvSpPr>
          <p:nvPr/>
        </p:nvSpPr>
        <p:spPr bwMode="auto">
          <a:xfrm>
            <a:off x="5699125" y="1752600"/>
            <a:ext cx="2744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Second-level domain names</a:t>
            </a:r>
          </a:p>
        </p:txBody>
      </p:sp>
      <p:sp>
        <p:nvSpPr>
          <p:cNvPr id="48548" name="Text Box 420"/>
          <p:cNvSpPr txBox="1">
            <a:spLocks noChangeArrowheads="1"/>
          </p:cNvSpPr>
          <p:nvPr/>
        </p:nvSpPr>
        <p:spPr bwMode="auto">
          <a:xfrm>
            <a:off x="5681663" y="2667000"/>
            <a:ext cx="2519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Third-level domain names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20602</TotalTime>
  <Pages>20</Pages>
  <Words>35</Words>
  <Application>Microsoft Macintosh PowerPoint</Application>
  <PresentationFormat>Letter Paper (8.5x11 in)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315</cp:revision>
  <cp:lastPrinted>2001-01-02T19:02:29Z</cp:lastPrinted>
  <dcterms:created xsi:type="dcterms:W3CDTF">1998-08-11T09:18:51Z</dcterms:created>
  <dcterms:modified xsi:type="dcterms:W3CDTF">2014-08-18T16:51:48Z</dcterms:modified>
</cp:coreProperties>
</file>