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960" y="-232"/>
      </p:cViewPr>
      <p:guideLst>
        <p:guide orient="horz" pos="2880"/>
        <p:guide pos="56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40312EDA-7FCD-A141-9F86-7A69F0645E27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59688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0209B200-DC40-A04C-97D1-0E2DCBAC1DE4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206994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5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2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6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0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725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5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2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0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85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48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383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2" name="Rectangle 404"/>
          <p:cNvSpPr>
            <a:spLocks noChangeArrowheads="1"/>
          </p:cNvSpPr>
          <p:nvPr/>
        </p:nvSpPr>
        <p:spPr bwMode="auto">
          <a:xfrm>
            <a:off x="2071688" y="1447800"/>
            <a:ext cx="812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Protocol</a:t>
            </a:r>
          </a:p>
          <a:p>
            <a:r>
              <a:rPr lang="en-US"/>
              <a:t>software</a:t>
            </a:r>
          </a:p>
        </p:txBody>
      </p:sp>
      <p:sp>
        <p:nvSpPr>
          <p:cNvPr id="48539" name="Rectangle 411"/>
          <p:cNvSpPr>
            <a:spLocks noChangeArrowheads="1"/>
          </p:cNvSpPr>
          <p:nvPr/>
        </p:nvSpPr>
        <p:spPr bwMode="auto">
          <a:xfrm>
            <a:off x="2071688" y="292100"/>
            <a:ext cx="812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Client</a:t>
            </a:r>
          </a:p>
        </p:txBody>
      </p:sp>
      <p:sp>
        <p:nvSpPr>
          <p:cNvPr id="48540" name="Rectangle 412"/>
          <p:cNvSpPr>
            <a:spLocks noChangeArrowheads="1"/>
          </p:cNvSpPr>
          <p:nvPr/>
        </p:nvSpPr>
        <p:spPr bwMode="auto">
          <a:xfrm>
            <a:off x="2071688" y="2565400"/>
            <a:ext cx="812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LAN1</a:t>
            </a:r>
          </a:p>
          <a:p>
            <a:r>
              <a:rPr lang="en-US"/>
              <a:t>adapter</a:t>
            </a:r>
          </a:p>
        </p:txBody>
      </p:sp>
      <p:sp>
        <p:nvSpPr>
          <p:cNvPr id="48541" name="Line 413"/>
          <p:cNvSpPr>
            <a:spLocks noChangeShapeType="1"/>
          </p:cNvSpPr>
          <p:nvPr/>
        </p:nvSpPr>
        <p:spPr bwMode="auto">
          <a:xfrm>
            <a:off x="2503488" y="3175000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1" name="Text Box 423"/>
          <p:cNvSpPr txBox="1">
            <a:spLocks noChangeArrowheads="1"/>
          </p:cNvSpPr>
          <p:nvPr/>
        </p:nvSpPr>
        <p:spPr bwMode="auto">
          <a:xfrm>
            <a:off x="2024063" y="-762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/>
              <a:t>Host A</a:t>
            </a:r>
          </a:p>
        </p:txBody>
      </p:sp>
      <p:sp>
        <p:nvSpPr>
          <p:cNvPr id="48567" name="Line 439"/>
          <p:cNvSpPr>
            <a:spLocks noChangeShapeType="1"/>
          </p:cNvSpPr>
          <p:nvPr/>
        </p:nvSpPr>
        <p:spPr bwMode="auto">
          <a:xfrm>
            <a:off x="728663" y="37211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2" name="Rectangle 444"/>
          <p:cNvSpPr>
            <a:spLocks noChangeArrowheads="1"/>
          </p:cNvSpPr>
          <p:nvPr/>
        </p:nvSpPr>
        <p:spPr bwMode="auto">
          <a:xfrm>
            <a:off x="320675" y="1050925"/>
            <a:ext cx="7620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Data</a:t>
            </a:r>
          </a:p>
        </p:txBody>
      </p:sp>
      <p:sp>
        <p:nvSpPr>
          <p:cNvPr id="48575" name="Rectangle 447"/>
          <p:cNvSpPr>
            <a:spLocks noChangeArrowheads="1"/>
          </p:cNvSpPr>
          <p:nvPr/>
        </p:nvSpPr>
        <p:spPr bwMode="auto">
          <a:xfrm>
            <a:off x="2065338" y="4254500"/>
            <a:ext cx="7620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Data</a:t>
            </a:r>
          </a:p>
        </p:txBody>
      </p:sp>
      <p:sp>
        <p:nvSpPr>
          <p:cNvPr id="48576" name="Rectangle 448"/>
          <p:cNvSpPr>
            <a:spLocks noChangeArrowheads="1"/>
          </p:cNvSpPr>
          <p:nvPr/>
        </p:nvSpPr>
        <p:spPr bwMode="auto">
          <a:xfrm>
            <a:off x="2827338" y="4254500"/>
            <a:ext cx="457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PH</a:t>
            </a:r>
          </a:p>
        </p:txBody>
      </p:sp>
      <p:sp>
        <p:nvSpPr>
          <p:cNvPr id="48578" name="Rectangle 450"/>
          <p:cNvSpPr>
            <a:spLocks noChangeArrowheads="1"/>
          </p:cNvSpPr>
          <p:nvPr/>
        </p:nvSpPr>
        <p:spPr bwMode="auto">
          <a:xfrm>
            <a:off x="3284538" y="4254500"/>
            <a:ext cx="457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FH1</a:t>
            </a:r>
          </a:p>
        </p:txBody>
      </p:sp>
      <p:sp>
        <p:nvSpPr>
          <p:cNvPr id="48580" name="Rectangle 452"/>
          <p:cNvSpPr>
            <a:spLocks noChangeArrowheads="1"/>
          </p:cNvSpPr>
          <p:nvPr/>
        </p:nvSpPr>
        <p:spPr bwMode="auto">
          <a:xfrm>
            <a:off x="320675" y="2133600"/>
            <a:ext cx="7620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Data</a:t>
            </a:r>
          </a:p>
        </p:txBody>
      </p:sp>
      <p:sp>
        <p:nvSpPr>
          <p:cNvPr id="48581" name="Rectangle 453"/>
          <p:cNvSpPr>
            <a:spLocks noChangeArrowheads="1"/>
          </p:cNvSpPr>
          <p:nvPr/>
        </p:nvSpPr>
        <p:spPr bwMode="auto">
          <a:xfrm>
            <a:off x="1082675" y="2133600"/>
            <a:ext cx="457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PH</a:t>
            </a:r>
          </a:p>
        </p:txBody>
      </p:sp>
      <p:sp>
        <p:nvSpPr>
          <p:cNvPr id="48587" name="Rectangle 459"/>
          <p:cNvSpPr>
            <a:spLocks noChangeArrowheads="1"/>
          </p:cNvSpPr>
          <p:nvPr/>
        </p:nvSpPr>
        <p:spPr bwMode="auto">
          <a:xfrm>
            <a:off x="5246688" y="4330700"/>
            <a:ext cx="7620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Data</a:t>
            </a:r>
          </a:p>
        </p:txBody>
      </p:sp>
      <p:sp>
        <p:nvSpPr>
          <p:cNvPr id="48588" name="Rectangle 460"/>
          <p:cNvSpPr>
            <a:spLocks noChangeArrowheads="1"/>
          </p:cNvSpPr>
          <p:nvPr/>
        </p:nvSpPr>
        <p:spPr bwMode="auto">
          <a:xfrm>
            <a:off x="6008688" y="4330700"/>
            <a:ext cx="457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PH</a:t>
            </a:r>
          </a:p>
        </p:txBody>
      </p:sp>
      <p:sp>
        <p:nvSpPr>
          <p:cNvPr id="48589" name="Rectangle 461"/>
          <p:cNvSpPr>
            <a:spLocks noChangeArrowheads="1"/>
          </p:cNvSpPr>
          <p:nvPr/>
        </p:nvSpPr>
        <p:spPr bwMode="auto">
          <a:xfrm>
            <a:off x="6465888" y="4330700"/>
            <a:ext cx="457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FH2</a:t>
            </a:r>
          </a:p>
        </p:txBody>
      </p:sp>
      <p:sp>
        <p:nvSpPr>
          <p:cNvPr id="48590" name="Text Box 462"/>
          <p:cNvSpPr txBox="1">
            <a:spLocks noChangeArrowheads="1"/>
          </p:cNvSpPr>
          <p:nvPr/>
        </p:nvSpPr>
        <p:spPr bwMode="auto">
          <a:xfrm>
            <a:off x="717550" y="3781425"/>
            <a:ext cx="712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/>
              <a:t>LAN1</a:t>
            </a:r>
          </a:p>
        </p:txBody>
      </p:sp>
      <p:sp>
        <p:nvSpPr>
          <p:cNvPr id="48591" name="Line 463"/>
          <p:cNvSpPr>
            <a:spLocks noChangeShapeType="1"/>
          </p:cNvSpPr>
          <p:nvPr/>
        </p:nvSpPr>
        <p:spPr bwMode="auto">
          <a:xfrm>
            <a:off x="5399088" y="37211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92" name="Text Box 464"/>
          <p:cNvSpPr txBox="1">
            <a:spLocks noChangeArrowheads="1"/>
          </p:cNvSpPr>
          <p:nvPr/>
        </p:nvSpPr>
        <p:spPr bwMode="auto">
          <a:xfrm>
            <a:off x="7821613" y="3797300"/>
            <a:ext cx="7127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/>
              <a:t>LAN2</a:t>
            </a:r>
          </a:p>
        </p:txBody>
      </p:sp>
      <p:sp>
        <p:nvSpPr>
          <p:cNvPr id="48598" name="Line 470"/>
          <p:cNvSpPr>
            <a:spLocks noChangeShapeType="1"/>
          </p:cNvSpPr>
          <p:nvPr/>
        </p:nvSpPr>
        <p:spPr bwMode="auto">
          <a:xfrm>
            <a:off x="6084888" y="3175000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01" name="Rectangle 473"/>
          <p:cNvSpPr>
            <a:spLocks noChangeArrowheads="1"/>
          </p:cNvSpPr>
          <p:nvPr/>
        </p:nvSpPr>
        <p:spPr bwMode="auto">
          <a:xfrm>
            <a:off x="6846888" y="1066800"/>
            <a:ext cx="7620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Data</a:t>
            </a:r>
          </a:p>
        </p:txBody>
      </p:sp>
      <p:sp>
        <p:nvSpPr>
          <p:cNvPr id="48604" name="Line 476"/>
          <p:cNvSpPr>
            <a:spLocks noChangeShapeType="1"/>
          </p:cNvSpPr>
          <p:nvPr/>
        </p:nvSpPr>
        <p:spPr bwMode="auto">
          <a:xfrm>
            <a:off x="2503488" y="3644900"/>
            <a:ext cx="990600" cy="12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05" name="Line 477"/>
          <p:cNvSpPr>
            <a:spLocks noChangeShapeType="1"/>
          </p:cNvSpPr>
          <p:nvPr/>
        </p:nvSpPr>
        <p:spPr bwMode="auto">
          <a:xfrm>
            <a:off x="5399088" y="36449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10" name="Rectangle 482"/>
          <p:cNvSpPr>
            <a:spLocks noChangeArrowheads="1"/>
          </p:cNvSpPr>
          <p:nvPr/>
        </p:nvSpPr>
        <p:spPr bwMode="auto">
          <a:xfrm>
            <a:off x="320675" y="3340100"/>
            <a:ext cx="7620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Data</a:t>
            </a:r>
          </a:p>
        </p:txBody>
      </p:sp>
      <p:sp>
        <p:nvSpPr>
          <p:cNvPr id="48611" name="Rectangle 483"/>
          <p:cNvSpPr>
            <a:spLocks noChangeArrowheads="1"/>
          </p:cNvSpPr>
          <p:nvPr/>
        </p:nvSpPr>
        <p:spPr bwMode="auto">
          <a:xfrm>
            <a:off x="1082675" y="3340100"/>
            <a:ext cx="457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PH</a:t>
            </a:r>
          </a:p>
        </p:txBody>
      </p:sp>
      <p:sp>
        <p:nvSpPr>
          <p:cNvPr id="48612" name="Rectangle 484"/>
          <p:cNvSpPr>
            <a:spLocks noChangeArrowheads="1"/>
          </p:cNvSpPr>
          <p:nvPr/>
        </p:nvSpPr>
        <p:spPr bwMode="auto">
          <a:xfrm>
            <a:off x="1539875" y="2133600"/>
            <a:ext cx="457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FH1</a:t>
            </a:r>
          </a:p>
        </p:txBody>
      </p:sp>
      <p:sp>
        <p:nvSpPr>
          <p:cNvPr id="48613" name="Rectangle 485"/>
          <p:cNvSpPr>
            <a:spLocks noChangeArrowheads="1"/>
          </p:cNvSpPr>
          <p:nvPr/>
        </p:nvSpPr>
        <p:spPr bwMode="auto">
          <a:xfrm>
            <a:off x="6846888" y="3340100"/>
            <a:ext cx="7620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Data</a:t>
            </a:r>
          </a:p>
        </p:txBody>
      </p:sp>
      <p:sp>
        <p:nvSpPr>
          <p:cNvPr id="48614" name="Rectangle 486"/>
          <p:cNvSpPr>
            <a:spLocks noChangeArrowheads="1"/>
          </p:cNvSpPr>
          <p:nvPr/>
        </p:nvSpPr>
        <p:spPr bwMode="auto">
          <a:xfrm>
            <a:off x="7608888" y="3340100"/>
            <a:ext cx="457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PH</a:t>
            </a:r>
          </a:p>
        </p:txBody>
      </p:sp>
      <p:sp>
        <p:nvSpPr>
          <p:cNvPr id="48615" name="Rectangle 487"/>
          <p:cNvSpPr>
            <a:spLocks noChangeArrowheads="1"/>
          </p:cNvSpPr>
          <p:nvPr/>
        </p:nvSpPr>
        <p:spPr bwMode="auto">
          <a:xfrm>
            <a:off x="8066088" y="3340100"/>
            <a:ext cx="457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FH2</a:t>
            </a:r>
          </a:p>
        </p:txBody>
      </p:sp>
      <p:sp>
        <p:nvSpPr>
          <p:cNvPr id="48616" name="Text Box 488"/>
          <p:cNvSpPr txBox="1">
            <a:spLocks noChangeArrowheads="1"/>
          </p:cNvSpPr>
          <p:nvPr/>
        </p:nvSpPr>
        <p:spPr bwMode="auto">
          <a:xfrm>
            <a:off x="-76200" y="990600"/>
            <a:ext cx="40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00"/>
              <a:t>(1)</a:t>
            </a:r>
          </a:p>
        </p:txBody>
      </p:sp>
      <p:sp>
        <p:nvSpPr>
          <p:cNvPr id="48617" name="Text Box 489"/>
          <p:cNvSpPr txBox="1">
            <a:spLocks noChangeArrowheads="1"/>
          </p:cNvSpPr>
          <p:nvPr/>
        </p:nvSpPr>
        <p:spPr bwMode="auto">
          <a:xfrm>
            <a:off x="-76200" y="2057400"/>
            <a:ext cx="40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00"/>
              <a:t>(2)</a:t>
            </a:r>
          </a:p>
        </p:txBody>
      </p:sp>
      <p:sp>
        <p:nvSpPr>
          <p:cNvPr id="48618" name="Text Box 490"/>
          <p:cNvSpPr txBox="1">
            <a:spLocks noChangeArrowheads="1"/>
          </p:cNvSpPr>
          <p:nvPr/>
        </p:nvSpPr>
        <p:spPr bwMode="auto">
          <a:xfrm>
            <a:off x="-74613" y="3263900"/>
            <a:ext cx="400051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00"/>
              <a:t>(3)</a:t>
            </a:r>
          </a:p>
        </p:txBody>
      </p:sp>
      <p:sp>
        <p:nvSpPr>
          <p:cNvPr id="48619" name="Text Box 491"/>
          <p:cNvSpPr txBox="1">
            <a:spLocks noChangeArrowheads="1"/>
          </p:cNvSpPr>
          <p:nvPr/>
        </p:nvSpPr>
        <p:spPr bwMode="auto">
          <a:xfrm>
            <a:off x="1665288" y="4178300"/>
            <a:ext cx="40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00"/>
              <a:t>(4)</a:t>
            </a:r>
          </a:p>
        </p:txBody>
      </p:sp>
      <p:sp>
        <p:nvSpPr>
          <p:cNvPr id="48620" name="Text Box 492"/>
          <p:cNvSpPr txBox="1">
            <a:spLocks noChangeArrowheads="1"/>
          </p:cNvSpPr>
          <p:nvPr/>
        </p:nvSpPr>
        <p:spPr bwMode="auto">
          <a:xfrm>
            <a:off x="6923088" y="4254500"/>
            <a:ext cx="40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00"/>
              <a:t>(5)</a:t>
            </a:r>
          </a:p>
        </p:txBody>
      </p:sp>
      <p:sp>
        <p:nvSpPr>
          <p:cNvPr id="48621" name="Text Box 493"/>
          <p:cNvSpPr txBox="1">
            <a:spLocks noChangeArrowheads="1"/>
          </p:cNvSpPr>
          <p:nvPr/>
        </p:nvSpPr>
        <p:spPr bwMode="auto">
          <a:xfrm>
            <a:off x="6446838" y="3263900"/>
            <a:ext cx="40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00"/>
              <a:t>(6)</a:t>
            </a:r>
          </a:p>
        </p:txBody>
      </p:sp>
      <p:sp>
        <p:nvSpPr>
          <p:cNvPr id="48622" name="Text Box 494"/>
          <p:cNvSpPr txBox="1">
            <a:spLocks noChangeArrowheads="1"/>
          </p:cNvSpPr>
          <p:nvPr/>
        </p:nvSpPr>
        <p:spPr bwMode="auto">
          <a:xfrm>
            <a:off x="6465888" y="2057400"/>
            <a:ext cx="40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00"/>
              <a:t>(7)</a:t>
            </a:r>
          </a:p>
        </p:txBody>
      </p:sp>
      <p:sp>
        <p:nvSpPr>
          <p:cNvPr id="48623" name="Text Box 495"/>
          <p:cNvSpPr txBox="1">
            <a:spLocks noChangeArrowheads="1"/>
          </p:cNvSpPr>
          <p:nvPr/>
        </p:nvSpPr>
        <p:spPr bwMode="auto">
          <a:xfrm>
            <a:off x="6465888" y="990600"/>
            <a:ext cx="40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00"/>
              <a:t>(8)</a:t>
            </a:r>
          </a:p>
        </p:txBody>
      </p:sp>
      <p:sp>
        <p:nvSpPr>
          <p:cNvPr id="48624" name="AutoShape 496"/>
          <p:cNvSpPr>
            <a:spLocks/>
          </p:cNvSpPr>
          <p:nvPr/>
        </p:nvSpPr>
        <p:spPr bwMode="auto">
          <a:xfrm rot="5400000">
            <a:off x="892175" y="1409700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25" name="Text Box 497"/>
          <p:cNvSpPr txBox="1">
            <a:spLocks noChangeArrowheads="1"/>
          </p:cNvSpPr>
          <p:nvPr/>
        </p:nvSpPr>
        <p:spPr bwMode="auto">
          <a:xfrm>
            <a:off x="263525" y="1714500"/>
            <a:ext cx="1346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00" i="1"/>
              <a:t>internet packet</a:t>
            </a:r>
          </a:p>
        </p:txBody>
      </p:sp>
      <p:sp>
        <p:nvSpPr>
          <p:cNvPr id="48629" name="AutoShape 501"/>
          <p:cNvSpPr>
            <a:spLocks/>
          </p:cNvSpPr>
          <p:nvPr/>
        </p:nvSpPr>
        <p:spPr bwMode="auto">
          <a:xfrm rot="5400000">
            <a:off x="6078538" y="3397250"/>
            <a:ext cx="114300" cy="1625600"/>
          </a:xfrm>
          <a:prstGeom prst="leftBrace">
            <a:avLst>
              <a:gd name="adj1" fmla="val 11851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30" name="Text Box 502"/>
          <p:cNvSpPr txBox="1">
            <a:spLocks noChangeArrowheads="1"/>
          </p:cNvSpPr>
          <p:nvPr/>
        </p:nvSpPr>
        <p:spPr bwMode="auto">
          <a:xfrm>
            <a:off x="5568950" y="3886200"/>
            <a:ext cx="1130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00" i="1"/>
              <a:t>LAN2 frame</a:t>
            </a:r>
          </a:p>
        </p:txBody>
      </p:sp>
      <p:sp>
        <p:nvSpPr>
          <p:cNvPr id="48633" name="Rectangle 505"/>
          <p:cNvSpPr>
            <a:spLocks noChangeArrowheads="1"/>
          </p:cNvSpPr>
          <p:nvPr/>
        </p:nvSpPr>
        <p:spPr bwMode="auto">
          <a:xfrm>
            <a:off x="3494088" y="4864100"/>
            <a:ext cx="19050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Protocol</a:t>
            </a:r>
          </a:p>
          <a:p>
            <a:r>
              <a:rPr lang="en-US"/>
              <a:t>software</a:t>
            </a:r>
          </a:p>
        </p:txBody>
      </p:sp>
      <p:sp>
        <p:nvSpPr>
          <p:cNvPr id="48635" name="Rectangle 507"/>
          <p:cNvSpPr>
            <a:spLocks noChangeArrowheads="1"/>
          </p:cNvSpPr>
          <p:nvPr/>
        </p:nvSpPr>
        <p:spPr bwMode="auto">
          <a:xfrm>
            <a:off x="3494088" y="3416300"/>
            <a:ext cx="812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LAN1</a:t>
            </a:r>
          </a:p>
          <a:p>
            <a:r>
              <a:rPr lang="en-US"/>
              <a:t>adapter</a:t>
            </a:r>
          </a:p>
        </p:txBody>
      </p:sp>
      <p:sp>
        <p:nvSpPr>
          <p:cNvPr id="48636" name="Rectangle 508"/>
          <p:cNvSpPr>
            <a:spLocks noChangeArrowheads="1"/>
          </p:cNvSpPr>
          <p:nvPr/>
        </p:nvSpPr>
        <p:spPr bwMode="auto">
          <a:xfrm>
            <a:off x="4586288" y="3416300"/>
            <a:ext cx="812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LAN2</a:t>
            </a:r>
          </a:p>
          <a:p>
            <a:r>
              <a:rPr lang="en-US"/>
              <a:t>adapter</a:t>
            </a:r>
          </a:p>
        </p:txBody>
      </p:sp>
      <p:sp>
        <p:nvSpPr>
          <p:cNvPr id="48637" name="Line 509"/>
          <p:cNvSpPr>
            <a:spLocks noChangeShapeType="1"/>
          </p:cNvSpPr>
          <p:nvPr/>
        </p:nvSpPr>
        <p:spPr bwMode="auto">
          <a:xfrm>
            <a:off x="3951288" y="40259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39" name="Line 511"/>
          <p:cNvSpPr>
            <a:spLocks noChangeShapeType="1"/>
          </p:cNvSpPr>
          <p:nvPr/>
        </p:nvSpPr>
        <p:spPr bwMode="auto">
          <a:xfrm>
            <a:off x="5018088" y="40259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0" name="Text Box 512"/>
          <p:cNvSpPr txBox="1">
            <a:spLocks noChangeArrowheads="1"/>
          </p:cNvSpPr>
          <p:nvPr/>
        </p:nvSpPr>
        <p:spPr bwMode="auto">
          <a:xfrm>
            <a:off x="4005263" y="29591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/>
              <a:t>Router</a:t>
            </a:r>
          </a:p>
        </p:txBody>
      </p:sp>
      <p:sp>
        <p:nvSpPr>
          <p:cNvPr id="48641" name="Rectangle 513"/>
          <p:cNvSpPr>
            <a:spLocks noChangeArrowheads="1"/>
          </p:cNvSpPr>
          <p:nvPr/>
        </p:nvSpPr>
        <p:spPr bwMode="auto">
          <a:xfrm>
            <a:off x="1536700" y="3340100"/>
            <a:ext cx="457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FH1</a:t>
            </a:r>
          </a:p>
        </p:txBody>
      </p:sp>
      <p:sp>
        <p:nvSpPr>
          <p:cNvPr id="48642" name="Line 514"/>
          <p:cNvSpPr>
            <a:spLocks noChangeShapeType="1"/>
          </p:cNvSpPr>
          <p:nvPr/>
        </p:nvSpPr>
        <p:spPr bwMode="auto">
          <a:xfrm flipH="1">
            <a:off x="2503488" y="2057400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3" name="Line 515"/>
          <p:cNvSpPr>
            <a:spLocks noChangeShapeType="1"/>
          </p:cNvSpPr>
          <p:nvPr/>
        </p:nvSpPr>
        <p:spPr bwMode="auto">
          <a:xfrm flipH="1">
            <a:off x="2503488" y="914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4" name="AutoShape 516"/>
          <p:cNvSpPr>
            <a:spLocks/>
          </p:cNvSpPr>
          <p:nvPr/>
        </p:nvSpPr>
        <p:spPr bwMode="auto">
          <a:xfrm rot="5400000" flipH="1" flipV="1">
            <a:off x="1104900" y="1638300"/>
            <a:ext cx="76200" cy="1676400"/>
          </a:xfrm>
          <a:prstGeom prst="leftBrace">
            <a:avLst>
              <a:gd name="adj1" fmla="val 18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5" name="Text Box 517"/>
          <p:cNvSpPr txBox="1">
            <a:spLocks noChangeArrowheads="1"/>
          </p:cNvSpPr>
          <p:nvPr/>
        </p:nvSpPr>
        <p:spPr bwMode="auto">
          <a:xfrm>
            <a:off x="365125" y="2438400"/>
            <a:ext cx="1130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00" i="1"/>
              <a:t>LAN1 frame</a:t>
            </a:r>
          </a:p>
        </p:txBody>
      </p:sp>
      <p:sp>
        <p:nvSpPr>
          <p:cNvPr id="48647" name="Rectangle 519"/>
          <p:cNvSpPr>
            <a:spLocks noChangeArrowheads="1"/>
          </p:cNvSpPr>
          <p:nvPr/>
        </p:nvSpPr>
        <p:spPr bwMode="auto">
          <a:xfrm>
            <a:off x="6846888" y="2146300"/>
            <a:ext cx="7620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Data</a:t>
            </a:r>
          </a:p>
        </p:txBody>
      </p:sp>
      <p:sp>
        <p:nvSpPr>
          <p:cNvPr id="48648" name="Rectangle 520"/>
          <p:cNvSpPr>
            <a:spLocks noChangeArrowheads="1"/>
          </p:cNvSpPr>
          <p:nvPr/>
        </p:nvSpPr>
        <p:spPr bwMode="auto">
          <a:xfrm>
            <a:off x="7608888" y="2146300"/>
            <a:ext cx="457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PH</a:t>
            </a:r>
          </a:p>
        </p:txBody>
      </p:sp>
      <p:sp>
        <p:nvSpPr>
          <p:cNvPr id="48649" name="Rectangle 521"/>
          <p:cNvSpPr>
            <a:spLocks noChangeArrowheads="1"/>
          </p:cNvSpPr>
          <p:nvPr/>
        </p:nvSpPr>
        <p:spPr bwMode="auto">
          <a:xfrm>
            <a:off x="8066088" y="2146300"/>
            <a:ext cx="457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FH2</a:t>
            </a:r>
          </a:p>
        </p:txBody>
      </p:sp>
      <p:sp>
        <p:nvSpPr>
          <p:cNvPr id="48650" name="Rectangle 522"/>
          <p:cNvSpPr>
            <a:spLocks noChangeArrowheads="1"/>
          </p:cNvSpPr>
          <p:nvPr/>
        </p:nvSpPr>
        <p:spPr bwMode="auto">
          <a:xfrm>
            <a:off x="5675313" y="1447800"/>
            <a:ext cx="812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Protocol</a:t>
            </a:r>
          </a:p>
          <a:p>
            <a:r>
              <a:rPr lang="en-US"/>
              <a:t>software</a:t>
            </a:r>
          </a:p>
        </p:txBody>
      </p:sp>
      <p:sp>
        <p:nvSpPr>
          <p:cNvPr id="48651" name="Rectangle 523"/>
          <p:cNvSpPr>
            <a:spLocks noChangeArrowheads="1"/>
          </p:cNvSpPr>
          <p:nvPr/>
        </p:nvSpPr>
        <p:spPr bwMode="auto">
          <a:xfrm>
            <a:off x="5675313" y="292100"/>
            <a:ext cx="812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Server</a:t>
            </a:r>
          </a:p>
        </p:txBody>
      </p:sp>
      <p:sp>
        <p:nvSpPr>
          <p:cNvPr id="48652" name="Rectangle 524"/>
          <p:cNvSpPr>
            <a:spLocks noChangeArrowheads="1"/>
          </p:cNvSpPr>
          <p:nvPr/>
        </p:nvSpPr>
        <p:spPr bwMode="auto">
          <a:xfrm>
            <a:off x="5675313" y="2565400"/>
            <a:ext cx="812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LAN2</a:t>
            </a:r>
          </a:p>
          <a:p>
            <a:r>
              <a:rPr lang="en-US"/>
              <a:t>adapter</a:t>
            </a:r>
          </a:p>
        </p:txBody>
      </p:sp>
      <p:sp>
        <p:nvSpPr>
          <p:cNvPr id="48653" name="Text Box 525"/>
          <p:cNvSpPr txBox="1">
            <a:spLocks noChangeArrowheads="1"/>
          </p:cNvSpPr>
          <p:nvPr/>
        </p:nvSpPr>
        <p:spPr bwMode="auto">
          <a:xfrm>
            <a:off x="5627688" y="-762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/>
              <a:t>Host B</a:t>
            </a:r>
          </a:p>
        </p:txBody>
      </p:sp>
      <p:sp>
        <p:nvSpPr>
          <p:cNvPr id="48654" name="Line 526"/>
          <p:cNvSpPr>
            <a:spLocks noChangeShapeType="1"/>
          </p:cNvSpPr>
          <p:nvPr/>
        </p:nvSpPr>
        <p:spPr bwMode="auto">
          <a:xfrm flipH="1" flipV="1">
            <a:off x="6107113" y="2057400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55" name="Line 527"/>
          <p:cNvSpPr>
            <a:spLocks noChangeShapeType="1"/>
          </p:cNvSpPr>
          <p:nvPr/>
        </p:nvSpPr>
        <p:spPr bwMode="auto">
          <a:xfrm flipH="1" flipV="1">
            <a:off x="6107113" y="914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21225</TotalTime>
  <Pages>20</Pages>
  <Words>73</Words>
  <Application>Microsoft Macintosh PowerPoint</Application>
  <PresentationFormat>Letter Paper (8.5x11 in)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330</cp:revision>
  <cp:lastPrinted>2001-01-12T05:13:45Z</cp:lastPrinted>
  <dcterms:created xsi:type="dcterms:W3CDTF">1998-08-11T09:18:51Z</dcterms:created>
  <dcterms:modified xsi:type="dcterms:W3CDTF">2014-08-13T19:43:08Z</dcterms:modified>
</cp:coreProperties>
</file>