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C0C0C0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20" d="100"/>
          <a:sy n="120" d="100"/>
        </p:scale>
        <p:origin x="-1632" y="-80"/>
      </p:cViewPr>
      <p:guideLst>
        <p:guide orient="horz" pos="3456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921DCF9C-22DF-D947-AF3E-3AC29B151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54B4-CCB5-4F45-8DBD-24C1E3291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35699-0045-8347-9FD5-3A382F9A78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D5FFB-9C21-4448-817D-452D978DE3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89E6D-E480-F44A-A545-215576453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8F19E-722F-CC4C-9995-44A9BFFD17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E4413-81B6-8342-8513-54E571F7B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8058D-B9CA-6648-A2B5-1428C02AE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CFB10-6ECB-5B4A-8C10-D23F30E9E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B5DD1-6981-7C4C-8E57-60AB7C444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78981-74BE-5946-A1DC-9D4E3426F0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0D3EF-CE8F-1F43-830F-352A90100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543F22E9-F2FA-C14C-8241-E5B92C8B64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81000" y="2438400"/>
            <a:ext cx="5029200" cy="297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r>
              <a:rPr lang="en-US" sz="1400" dirty="0" smtClean="0">
                <a:latin typeface="Arial" charset="0"/>
                <a:ea typeface="+mn-ea"/>
              </a:rPr>
              <a:t>Execution unit</a:t>
            </a:r>
            <a:endParaRPr lang="en-US" sz="1400" dirty="0">
              <a:latin typeface="Arial" charset="0"/>
              <a:ea typeface="+mn-ea"/>
            </a:endParaRPr>
          </a:p>
        </p:txBody>
      </p:sp>
      <p:sp>
        <p:nvSpPr>
          <p:cNvPr id="2051" name="Rectangle 168"/>
          <p:cNvSpPr>
            <a:spLocks noChangeArrowheads="1"/>
          </p:cNvSpPr>
          <p:nvPr/>
        </p:nvSpPr>
        <p:spPr bwMode="auto">
          <a:xfrm>
            <a:off x="838200" y="2819400"/>
            <a:ext cx="44958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>
                <a:latin typeface="Arial" charset="0"/>
                <a:ea typeface="+mn-ea"/>
              </a:rPr>
              <a:t>Functional</a:t>
            </a:r>
          </a:p>
          <a:p>
            <a:pPr algn="r">
              <a:defRPr/>
            </a:pPr>
            <a:r>
              <a:rPr lang="en-US">
                <a:latin typeface="Arial" charset="0"/>
                <a:ea typeface="+mn-ea"/>
              </a:rPr>
              <a:t>units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381000" y="228600"/>
            <a:ext cx="50292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Ctr="1"/>
          <a:lstStyle/>
          <a:p>
            <a:pPr algn="ctr">
              <a:defRPr/>
            </a:pPr>
            <a:r>
              <a:rPr lang="en-US" sz="1400" dirty="0">
                <a:latin typeface="Arial" charset="0"/>
                <a:ea typeface="+mn-ea"/>
              </a:rPr>
              <a:t>Instruction </a:t>
            </a:r>
            <a:r>
              <a:rPr lang="en-US" sz="1400" dirty="0" smtClean="0">
                <a:latin typeface="Arial" charset="0"/>
                <a:ea typeface="+mn-ea"/>
              </a:rPr>
              <a:t>control unit</a:t>
            </a:r>
            <a:endParaRPr lang="en-US" sz="1400" dirty="0">
              <a:latin typeface="Arial" charset="0"/>
              <a:ea typeface="+mn-ea"/>
            </a:endParaRPr>
          </a:p>
        </p:txBody>
      </p:sp>
      <p:sp>
        <p:nvSpPr>
          <p:cNvPr id="2053" name="Rectangle 131"/>
          <p:cNvSpPr>
            <a:spLocks noChangeArrowheads="1"/>
          </p:cNvSpPr>
          <p:nvPr/>
        </p:nvSpPr>
        <p:spPr bwMode="auto">
          <a:xfrm>
            <a:off x="914400" y="2971800"/>
            <a:ext cx="609600" cy="457200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lt1"/>
                </a:solidFill>
                <a:latin typeface="Arial" charset="0"/>
                <a:ea typeface="+mn-ea"/>
              </a:rPr>
              <a:t>Branch</a:t>
            </a:r>
            <a:endParaRPr lang="en-US" sz="1000" dirty="0">
              <a:solidFill>
                <a:schemeClr val="lt1"/>
              </a:solidFill>
              <a:latin typeface="Arial" charset="0"/>
              <a:ea typeface="+mn-ea"/>
            </a:endParaRPr>
          </a:p>
        </p:txBody>
      </p:sp>
      <p:sp>
        <p:nvSpPr>
          <p:cNvPr id="2054" name="Rectangle 135"/>
          <p:cNvSpPr>
            <a:spLocks noChangeArrowheads="1"/>
          </p:cNvSpPr>
          <p:nvPr/>
        </p:nvSpPr>
        <p:spPr bwMode="auto">
          <a:xfrm>
            <a:off x="2438400" y="2971800"/>
            <a:ext cx="685800" cy="457200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lt1"/>
                </a:solidFill>
                <a:latin typeface="Arial" charset="0"/>
                <a:ea typeface="+mn-ea"/>
              </a:rPr>
              <a:t>Arithmetic</a:t>
            </a:r>
          </a:p>
          <a:p>
            <a:pPr algn="ctr">
              <a:defRPr/>
            </a:pPr>
            <a:r>
              <a:rPr lang="en-US" sz="1000" dirty="0">
                <a:solidFill>
                  <a:schemeClr val="lt1"/>
                </a:solidFill>
                <a:latin typeface="Arial" charset="0"/>
                <a:ea typeface="+mn-ea"/>
              </a:rPr>
              <a:t>o</a:t>
            </a:r>
            <a:r>
              <a:rPr lang="en-US" sz="1000" dirty="0" smtClean="0">
                <a:solidFill>
                  <a:schemeClr val="lt1"/>
                </a:solidFill>
                <a:latin typeface="Arial" charset="0"/>
                <a:ea typeface="+mn-ea"/>
              </a:rPr>
              <a:t>perations</a:t>
            </a:r>
            <a:endParaRPr lang="en-US" sz="1000" dirty="0">
              <a:solidFill>
                <a:schemeClr val="lt1"/>
              </a:solidFill>
              <a:latin typeface="Arial" charset="0"/>
              <a:ea typeface="+mn-ea"/>
            </a:endParaRPr>
          </a:p>
        </p:txBody>
      </p:sp>
      <p:sp>
        <p:nvSpPr>
          <p:cNvPr id="2055" name="Rectangle 136"/>
          <p:cNvSpPr>
            <a:spLocks noChangeArrowheads="1"/>
          </p:cNvSpPr>
          <p:nvPr/>
        </p:nvSpPr>
        <p:spPr bwMode="auto">
          <a:xfrm>
            <a:off x="3352800" y="2971800"/>
            <a:ext cx="533400" cy="457200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>
                <a:solidFill>
                  <a:schemeClr val="lt1"/>
                </a:solidFill>
                <a:latin typeface="Arial" charset="0"/>
                <a:ea typeface="+mn-ea"/>
              </a:rPr>
              <a:t>Load</a:t>
            </a:r>
          </a:p>
        </p:txBody>
      </p:sp>
      <p:sp>
        <p:nvSpPr>
          <p:cNvPr id="2056" name="Rectangle 137"/>
          <p:cNvSpPr>
            <a:spLocks noChangeArrowheads="1"/>
          </p:cNvSpPr>
          <p:nvPr/>
        </p:nvSpPr>
        <p:spPr bwMode="auto">
          <a:xfrm>
            <a:off x="3962400" y="2971800"/>
            <a:ext cx="533400" cy="457200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>
                <a:solidFill>
                  <a:schemeClr val="lt1"/>
                </a:solidFill>
                <a:latin typeface="Arial" charset="0"/>
                <a:ea typeface="+mn-ea"/>
              </a:rPr>
              <a:t>Store</a:t>
            </a:r>
          </a:p>
        </p:txBody>
      </p:sp>
      <p:sp>
        <p:nvSpPr>
          <p:cNvPr id="2057" name="Rectangle 138"/>
          <p:cNvSpPr>
            <a:spLocks noChangeArrowheads="1"/>
          </p:cNvSpPr>
          <p:nvPr/>
        </p:nvSpPr>
        <p:spPr bwMode="auto">
          <a:xfrm>
            <a:off x="4267200" y="685800"/>
            <a:ext cx="8382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  <a:ea typeface="+mn-ea"/>
              </a:rPr>
              <a:t>Instruction</a:t>
            </a:r>
          </a:p>
          <a:p>
            <a:pPr algn="ctr">
              <a:defRPr/>
            </a:pPr>
            <a:r>
              <a:rPr lang="en-US" dirty="0">
                <a:latin typeface="Arial" charset="0"/>
                <a:ea typeface="+mn-ea"/>
              </a:rPr>
              <a:t>cache</a:t>
            </a:r>
          </a:p>
        </p:txBody>
      </p:sp>
      <p:sp>
        <p:nvSpPr>
          <p:cNvPr id="2058" name="Rectangle 139"/>
          <p:cNvSpPr>
            <a:spLocks noChangeArrowheads="1"/>
          </p:cNvSpPr>
          <p:nvPr/>
        </p:nvSpPr>
        <p:spPr bwMode="auto">
          <a:xfrm>
            <a:off x="3352800" y="4495800"/>
            <a:ext cx="1143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Data</a:t>
            </a:r>
          </a:p>
          <a:p>
            <a:pPr algn="ctr"/>
            <a:r>
              <a:rPr lang="en-US">
                <a:latin typeface="Arial" charset="0"/>
              </a:rPr>
              <a:t>cache</a:t>
            </a:r>
          </a:p>
        </p:txBody>
      </p:sp>
      <p:sp>
        <p:nvSpPr>
          <p:cNvPr id="2059" name="Rectangle 140"/>
          <p:cNvSpPr>
            <a:spLocks noChangeArrowheads="1"/>
          </p:cNvSpPr>
          <p:nvPr/>
        </p:nvSpPr>
        <p:spPr bwMode="auto">
          <a:xfrm>
            <a:off x="2514600" y="609600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+mn-ea"/>
              </a:rPr>
              <a:t>Fetch</a:t>
            </a:r>
          </a:p>
          <a:p>
            <a:pPr algn="ctr">
              <a:defRPr/>
            </a:pPr>
            <a:r>
              <a:rPr lang="en-US">
                <a:latin typeface="Arial" charset="0"/>
                <a:ea typeface="+mn-ea"/>
              </a:rPr>
              <a:t>control</a:t>
            </a:r>
          </a:p>
        </p:txBody>
      </p:sp>
      <p:sp>
        <p:nvSpPr>
          <p:cNvPr id="2060" name="Rectangle 141"/>
          <p:cNvSpPr>
            <a:spLocks noChangeArrowheads="1"/>
          </p:cNvSpPr>
          <p:nvPr/>
        </p:nvSpPr>
        <p:spPr bwMode="auto">
          <a:xfrm>
            <a:off x="2514600" y="1219200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+mn-ea"/>
              </a:rPr>
              <a:t>Instruction</a:t>
            </a:r>
          </a:p>
          <a:p>
            <a:pPr algn="ctr">
              <a:defRPr/>
            </a:pPr>
            <a:r>
              <a:rPr lang="en-US">
                <a:latin typeface="Arial" charset="0"/>
                <a:ea typeface="+mn-ea"/>
              </a:rPr>
              <a:t>decode</a:t>
            </a:r>
          </a:p>
        </p:txBody>
      </p:sp>
      <p:sp>
        <p:nvSpPr>
          <p:cNvPr id="2061" name="Line 142"/>
          <p:cNvSpPr>
            <a:spLocks noChangeShapeType="1"/>
          </p:cNvSpPr>
          <p:nvPr/>
        </p:nvSpPr>
        <p:spPr bwMode="auto">
          <a:xfrm>
            <a:off x="3429000" y="83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43"/>
          <p:cNvSpPr>
            <a:spLocks noChangeShapeType="1"/>
          </p:cNvSpPr>
          <p:nvPr/>
        </p:nvSpPr>
        <p:spPr bwMode="auto">
          <a:xfrm flipH="1">
            <a:off x="3429000" y="1447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44"/>
          <p:cNvSpPr>
            <a:spLocks noChangeShapeType="1"/>
          </p:cNvSpPr>
          <p:nvPr/>
        </p:nvSpPr>
        <p:spPr bwMode="auto">
          <a:xfrm>
            <a:off x="2971800" y="1752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Freeform 145"/>
          <p:cNvSpPr>
            <a:spLocks/>
          </p:cNvSpPr>
          <p:nvPr/>
        </p:nvSpPr>
        <p:spPr bwMode="auto">
          <a:xfrm flipH="1">
            <a:off x="990600" y="685800"/>
            <a:ext cx="1524000" cy="2286000"/>
          </a:xfrm>
          <a:custGeom>
            <a:avLst/>
            <a:gdLst>
              <a:gd name="T0" fmla="*/ 0 w 144"/>
              <a:gd name="T1" fmla="*/ 0 h 864"/>
              <a:gd name="T2" fmla="*/ 2147483647 w 144"/>
              <a:gd name="T3" fmla="*/ 0 h 864"/>
              <a:gd name="T4" fmla="*/ 2147483647 w 144"/>
              <a:gd name="T5" fmla="*/ 2147483647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46"/>
          <p:cNvSpPr>
            <a:spLocks noChangeShapeType="1"/>
          </p:cNvSpPr>
          <p:nvPr/>
        </p:nvSpPr>
        <p:spPr bwMode="auto">
          <a:xfrm rot="5400000">
            <a:off x="29718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47"/>
          <p:cNvSpPr>
            <a:spLocks noChangeShapeType="1"/>
          </p:cNvSpPr>
          <p:nvPr/>
        </p:nvSpPr>
        <p:spPr bwMode="auto">
          <a:xfrm rot="16200000" flipV="1">
            <a:off x="32004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48"/>
          <p:cNvSpPr>
            <a:spLocks noChangeShapeType="1"/>
          </p:cNvSpPr>
          <p:nvPr/>
        </p:nvSpPr>
        <p:spPr bwMode="auto">
          <a:xfrm rot="5400000">
            <a:off x="35814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149"/>
          <p:cNvSpPr>
            <a:spLocks noChangeShapeType="1"/>
          </p:cNvSpPr>
          <p:nvPr/>
        </p:nvSpPr>
        <p:spPr bwMode="auto">
          <a:xfrm rot="5400000">
            <a:off x="38100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Text Box 150"/>
          <p:cNvSpPr txBox="1">
            <a:spLocks noChangeArrowheads="1"/>
          </p:cNvSpPr>
          <p:nvPr/>
        </p:nvSpPr>
        <p:spPr bwMode="auto">
          <a:xfrm>
            <a:off x="3498850" y="557213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Address</a:t>
            </a:r>
          </a:p>
        </p:txBody>
      </p:sp>
      <p:sp>
        <p:nvSpPr>
          <p:cNvPr id="2070" name="Text Box 151"/>
          <p:cNvSpPr txBox="1">
            <a:spLocks noChangeArrowheads="1"/>
          </p:cNvSpPr>
          <p:nvPr/>
        </p:nvSpPr>
        <p:spPr bwMode="auto">
          <a:xfrm>
            <a:off x="3408363" y="1182688"/>
            <a:ext cx="830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Instructions</a:t>
            </a:r>
          </a:p>
        </p:txBody>
      </p:sp>
      <p:sp>
        <p:nvSpPr>
          <p:cNvPr id="2071" name="Text Box 152"/>
          <p:cNvSpPr txBox="1">
            <a:spLocks noChangeArrowheads="1"/>
          </p:cNvSpPr>
          <p:nvPr/>
        </p:nvSpPr>
        <p:spPr bwMode="auto">
          <a:xfrm>
            <a:off x="2932113" y="1752600"/>
            <a:ext cx="801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Operations</a:t>
            </a:r>
          </a:p>
        </p:txBody>
      </p:sp>
      <p:sp>
        <p:nvSpPr>
          <p:cNvPr id="2072" name="Text Box 153"/>
          <p:cNvSpPr txBox="1">
            <a:spLocks noChangeArrowheads="1"/>
          </p:cNvSpPr>
          <p:nvPr/>
        </p:nvSpPr>
        <p:spPr bwMode="auto">
          <a:xfrm>
            <a:off x="990600" y="2057400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Arial" charset="0"/>
              </a:rPr>
              <a:t>Prediction</a:t>
            </a:r>
          </a:p>
          <a:p>
            <a:pPr eaLnBrk="1" hangingPunct="1"/>
            <a:r>
              <a:rPr lang="en-US" sz="1000">
                <a:latin typeface="Arial" charset="0"/>
              </a:rPr>
              <a:t>OK?</a:t>
            </a:r>
          </a:p>
        </p:txBody>
      </p:sp>
      <p:sp>
        <p:nvSpPr>
          <p:cNvPr id="2073" name="Text Box 154"/>
          <p:cNvSpPr txBox="1">
            <a:spLocks noChangeArrowheads="1"/>
          </p:cNvSpPr>
          <p:nvPr/>
        </p:nvSpPr>
        <p:spPr bwMode="auto">
          <a:xfrm>
            <a:off x="4267200" y="409892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Data</a:t>
            </a:r>
          </a:p>
        </p:txBody>
      </p:sp>
      <p:sp>
        <p:nvSpPr>
          <p:cNvPr id="2074" name="Text Box 155"/>
          <p:cNvSpPr txBox="1">
            <a:spLocks noChangeArrowheads="1"/>
          </p:cNvSpPr>
          <p:nvPr/>
        </p:nvSpPr>
        <p:spPr bwMode="auto">
          <a:xfrm>
            <a:off x="3663950" y="4090988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Data</a:t>
            </a:r>
          </a:p>
        </p:txBody>
      </p:sp>
      <p:sp>
        <p:nvSpPr>
          <p:cNvPr id="2075" name="Text Box 156"/>
          <p:cNvSpPr txBox="1">
            <a:spLocks noChangeArrowheads="1"/>
          </p:cNvSpPr>
          <p:nvPr/>
        </p:nvSpPr>
        <p:spPr bwMode="auto">
          <a:xfrm>
            <a:off x="3095625" y="3886200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Addr.</a:t>
            </a:r>
          </a:p>
        </p:txBody>
      </p:sp>
      <p:sp>
        <p:nvSpPr>
          <p:cNvPr id="2076" name="Text Box 157"/>
          <p:cNvSpPr txBox="1">
            <a:spLocks noChangeArrowheads="1"/>
          </p:cNvSpPr>
          <p:nvPr/>
        </p:nvSpPr>
        <p:spPr bwMode="auto">
          <a:xfrm>
            <a:off x="3733800" y="3870325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>
                <a:latin typeface="Arial" charset="0"/>
              </a:rPr>
              <a:t>Addr.</a:t>
            </a:r>
          </a:p>
        </p:txBody>
      </p:sp>
      <p:sp>
        <p:nvSpPr>
          <p:cNvPr id="2077" name="Line 160"/>
          <p:cNvSpPr>
            <a:spLocks noChangeShapeType="1"/>
          </p:cNvSpPr>
          <p:nvPr/>
        </p:nvSpPr>
        <p:spPr bwMode="auto">
          <a:xfrm>
            <a:off x="12192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Line 163"/>
          <p:cNvSpPr>
            <a:spLocks noChangeShapeType="1"/>
          </p:cNvSpPr>
          <p:nvPr/>
        </p:nvSpPr>
        <p:spPr bwMode="auto">
          <a:xfrm>
            <a:off x="27432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Line 164"/>
          <p:cNvSpPr>
            <a:spLocks noChangeShapeType="1"/>
          </p:cNvSpPr>
          <p:nvPr/>
        </p:nvSpPr>
        <p:spPr bwMode="auto">
          <a:xfrm>
            <a:off x="36576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Line 165"/>
          <p:cNvSpPr>
            <a:spLocks noChangeShapeType="1"/>
          </p:cNvSpPr>
          <p:nvPr/>
        </p:nvSpPr>
        <p:spPr bwMode="auto">
          <a:xfrm>
            <a:off x="42672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Line 166"/>
          <p:cNvSpPr>
            <a:spLocks noChangeShapeType="1"/>
          </p:cNvSpPr>
          <p:nvPr/>
        </p:nvSpPr>
        <p:spPr bwMode="auto">
          <a:xfrm>
            <a:off x="1219200" y="2743200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Rectangle 171"/>
          <p:cNvSpPr>
            <a:spLocks noChangeArrowheads="1"/>
          </p:cNvSpPr>
          <p:nvPr/>
        </p:nvSpPr>
        <p:spPr bwMode="auto">
          <a:xfrm>
            <a:off x="1600200" y="2971800"/>
            <a:ext cx="685800" cy="457200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lt1"/>
                </a:solidFill>
                <a:latin typeface="Arial" charset="0"/>
                <a:ea typeface="+mn-ea"/>
              </a:rPr>
              <a:t>Arithmetic</a:t>
            </a:r>
          </a:p>
          <a:p>
            <a:pPr algn="ctr">
              <a:defRPr/>
            </a:pPr>
            <a:r>
              <a:rPr lang="en-US" sz="1000" dirty="0">
                <a:solidFill>
                  <a:schemeClr val="lt1"/>
                </a:solidFill>
                <a:latin typeface="Arial" charset="0"/>
                <a:ea typeface="+mn-ea"/>
              </a:rPr>
              <a:t>o</a:t>
            </a:r>
            <a:r>
              <a:rPr lang="en-US" sz="1000" dirty="0" smtClean="0">
                <a:solidFill>
                  <a:schemeClr val="lt1"/>
                </a:solidFill>
                <a:latin typeface="Arial" charset="0"/>
                <a:ea typeface="+mn-ea"/>
              </a:rPr>
              <a:t>perations</a:t>
            </a:r>
            <a:endParaRPr lang="en-US" sz="1000" dirty="0">
              <a:solidFill>
                <a:schemeClr val="lt1"/>
              </a:solidFill>
              <a:latin typeface="Arial" charset="0"/>
              <a:ea typeface="+mn-ea"/>
            </a:endParaRPr>
          </a:p>
        </p:txBody>
      </p:sp>
      <p:sp>
        <p:nvSpPr>
          <p:cNvPr id="2083" name="Line 172"/>
          <p:cNvSpPr>
            <a:spLocks noChangeShapeType="1"/>
          </p:cNvSpPr>
          <p:nvPr/>
        </p:nvSpPr>
        <p:spPr bwMode="auto">
          <a:xfrm>
            <a:off x="19812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Line 178"/>
          <p:cNvSpPr>
            <a:spLocks noChangeShapeType="1"/>
          </p:cNvSpPr>
          <p:nvPr/>
        </p:nvSpPr>
        <p:spPr bwMode="auto">
          <a:xfrm>
            <a:off x="533400" y="38100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Line 173"/>
          <p:cNvSpPr>
            <a:spLocks noChangeShapeType="1"/>
          </p:cNvSpPr>
          <p:nvPr/>
        </p:nvSpPr>
        <p:spPr bwMode="auto">
          <a:xfrm>
            <a:off x="12192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175"/>
          <p:cNvSpPr>
            <a:spLocks noChangeShapeType="1"/>
          </p:cNvSpPr>
          <p:nvPr/>
        </p:nvSpPr>
        <p:spPr bwMode="auto">
          <a:xfrm>
            <a:off x="27432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Line 176"/>
          <p:cNvSpPr>
            <a:spLocks noChangeShapeType="1"/>
          </p:cNvSpPr>
          <p:nvPr/>
        </p:nvSpPr>
        <p:spPr bwMode="auto">
          <a:xfrm>
            <a:off x="35814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8" name="Line 177"/>
          <p:cNvSpPr>
            <a:spLocks noChangeShapeType="1"/>
          </p:cNvSpPr>
          <p:nvPr/>
        </p:nvSpPr>
        <p:spPr bwMode="auto">
          <a:xfrm>
            <a:off x="41910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Line 179"/>
          <p:cNvSpPr>
            <a:spLocks noChangeShapeType="1"/>
          </p:cNvSpPr>
          <p:nvPr/>
        </p:nvSpPr>
        <p:spPr bwMode="auto">
          <a:xfrm>
            <a:off x="198120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Rectangle 181"/>
          <p:cNvSpPr>
            <a:spLocks noChangeArrowheads="1"/>
          </p:cNvSpPr>
          <p:nvPr/>
        </p:nvSpPr>
        <p:spPr bwMode="auto">
          <a:xfrm>
            <a:off x="1371600" y="3810000"/>
            <a:ext cx="1146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Operation results</a:t>
            </a:r>
          </a:p>
        </p:txBody>
      </p:sp>
      <p:sp>
        <p:nvSpPr>
          <p:cNvPr id="2091" name="Rectangle 182"/>
          <p:cNvSpPr>
            <a:spLocks noChangeArrowheads="1"/>
          </p:cNvSpPr>
          <p:nvPr/>
        </p:nvSpPr>
        <p:spPr bwMode="auto">
          <a:xfrm>
            <a:off x="1371600" y="762000"/>
            <a:ext cx="9144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Arial" charset="0"/>
                <a:ea typeface="+mn-ea"/>
              </a:rPr>
              <a:t>Retirement</a:t>
            </a:r>
          </a:p>
          <a:p>
            <a:pPr algn="ctr">
              <a:defRPr/>
            </a:pPr>
            <a:r>
              <a:rPr lang="en-US" dirty="0">
                <a:latin typeface="Arial" charset="0"/>
                <a:ea typeface="+mn-ea"/>
              </a:rPr>
              <a:t>unit</a:t>
            </a:r>
          </a:p>
        </p:txBody>
      </p:sp>
      <p:sp>
        <p:nvSpPr>
          <p:cNvPr id="2092" name="Rectangle 183"/>
          <p:cNvSpPr>
            <a:spLocks noChangeArrowheads="1"/>
          </p:cNvSpPr>
          <p:nvPr/>
        </p:nvSpPr>
        <p:spPr bwMode="auto">
          <a:xfrm>
            <a:off x="1524000" y="1219200"/>
            <a:ext cx="609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ea typeface="+mn-ea"/>
              </a:rPr>
              <a:t>Register</a:t>
            </a:r>
          </a:p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ea typeface="+mn-ea"/>
              </a:rPr>
              <a:t>file</a:t>
            </a:r>
          </a:p>
        </p:txBody>
      </p:sp>
      <p:sp>
        <p:nvSpPr>
          <p:cNvPr id="2093" name="Line 184"/>
          <p:cNvSpPr>
            <a:spLocks noChangeShapeType="1"/>
          </p:cNvSpPr>
          <p:nvPr/>
        </p:nvSpPr>
        <p:spPr bwMode="auto">
          <a:xfrm>
            <a:off x="990600" y="114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Freeform 185"/>
          <p:cNvSpPr>
            <a:spLocks/>
          </p:cNvSpPr>
          <p:nvPr/>
        </p:nvSpPr>
        <p:spPr bwMode="auto">
          <a:xfrm flipH="1">
            <a:off x="685800" y="1600200"/>
            <a:ext cx="838200" cy="2209800"/>
          </a:xfrm>
          <a:custGeom>
            <a:avLst/>
            <a:gdLst>
              <a:gd name="T0" fmla="*/ 0 w 144"/>
              <a:gd name="T1" fmla="*/ 0 h 864"/>
              <a:gd name="T2" fmla="*/ 2147483647 w 144"/>
              <a:gd name="T3" fmla="*/ 0 h 864"/>
              <a:gd name="T4" fmla="*/ 2147483647 w 144"/>
              <a:gd name="T5" fmla="*/ 2147483647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Text Box 186"/>
          <p:cNvSpPr txBox="1">
            <a:spLocks noChangeArrowheads="1"/>
          </p:cNvSpPr>
          <p:nvPr/>
        </p:nvSpPr>
        <p:spPr bwMode="auto">
          <a:xfrm>
            <a:off x="106363" y="2041525"/>
            <a:ext cx="65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>
                <a:latin typeface="Arial" charset="0"/>
              </a:rPr>
              <a:t>Register</a:t>
            </a:r>
          </a:p>
          <a:p>
            <a:pPr algn="r" eaLnBrk="1" hangingPunct="1"/>
            <a:r>
              <a:rPr lang="en-US" sz="1000">
                <a:latin typeface="Arial" charset="0"/>
              </a:rPr>
              <a:t>updates</a:t>
            </a:r>
          </a:p>
        </p:txBody>
      </p:sp>
      <p:sp>
        <p:nvSpPr>
          <p:cNvPr id="2096" name="Line 187"/>
          <p:cNvSpPr>
            <a:spLocks noChangeShapeType="1"/>
          </p:cNvSpPr>
          <p:nvPr/>
        </p:nvSpPr>
        <p:spPr bwMode="auto">
          <a:xfrm>
            <a:off x="21336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Freeform 188"/>
          <p:cNvSpPr>
            <a:spLocks/>
          </p:cNvSpPr>
          <p:nvPr/>
        </p:nvSpPr>
        <p:spPr bwMode="auto">
          <a:xfrm>
            <a:off x="2209800" y="1752600"/>
            <a:ext cx="762000" cy="228600"/>
          </a:xfrm>
          <a:custGeom>
            <a:avLst/>
            <a:gdLst>
              <a:gd name="T0" fmla="*/ 2147483647 w 480"/>
              <a:gd name="T1" fmla="*/ 2147483647 h 144"/>
              <a:gd name="T2" fmla="*/ 0 w 480"/>
              <a:gd name="T3" fmla="*/ 2147483647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42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32</cp:revision>
  <cp:lastPrinted>2014-08-10T21:27:19Z</cp:lastPrinted>
  <dcterms:created xsi:type="dcterms:W3CDTF">2000-09-20T02:22:35Z</dcterms:created>
  <dcterms:modified xsi:type="dcterms:W3CDTF">2014-09-01T00:59:59Z</dcterms:modified>
</cp:coreProperties>
</file>