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6858000" type="letter"/>
  <p:notesSz cx="6831013" cy="9396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DDDDDD"/>
    <a:srgbClr val="000004"/>
    <a:srgbClr val="000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656" y="-104"/>
      </p:cViewPr>
      <p:guideLst>
        <p:guide orient="horz" pos="816"/>
        <p:guide pos="354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0063" y="8951913"/>
            <a:ext cx="7524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/>
              <a:t>Page </a:t>
            </a:r>
            <a:fld id="{3027C8D1-86D9-7441-922C-856D1C86B41B}" type="slidenum">
              <a:rPr lang="en-US" sz="1200"/>
              <a:pPr defTabSz="88265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0705521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2463"/>
            <a:ext cx="5008563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980" tIns="45183" rIns="91980" bIns="45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16250" y="8951913"/>
            <a:ext cx="798513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>
                <a:latin typeface="Century Gothic" charset="0"/>
              </a:rPr>
              <a:t>Page </a:t>
            </a:r>
            <a:fld id="{25EE1FD1-8999-D648-B0DF-BF46C4B6105B}" type="slidenum">
              <a:rPr lang="en-US" sz="1200">
                <a:latin typeface="Century Gothic" charset="0"/>
              </a:rPr>
              <a:pPr defTabSz="882650">
                <a:lnSpc>
                  <a:spcPct val="90000"/>
                </a:lnSpc>
              </a:pPr>
              <a:t>‹#›</a:t>
            </a:fld>
            <a:endParaRPr lang="en-US" sz="1200">
              <a:latin typeface="Century Gothic" charset="0"/>
            </a:endParaRPr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7632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9106618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91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90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77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629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0220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00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90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83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368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5079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6746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223838" indent="-22383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560388" indent="-22225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</a:defRPr>
      </a:lvl2pPr>
      <a:lvl3pPr marL="839788" indent="-16510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2"/>
          </a:solidFill>
          <a:latin typeface="+mn-lt"/>
          <a:ea typeface="+mn-ea"/>
        </a:defRPr>
      </a:lvl3pPr>
      <a:lvl4pPr marL="1120775" indent="-16668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+mn-ea"/>
        </a:defRPr>
      </a:lvl4pPr>
      <a:lvl5pPr marL="19605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4177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8749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3321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7893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07" name="Rectangle 379"/>
          <p:cNvSpPr>
            <a:spLocks noChangeArrowheads="1"/>
          </p:cNvSpPr>
          <p:nvPr/>
        </p:nvSpPr>
        <p:spPr bwMode="auto">
          <a:xfrm>
            <a:off x="2686050" y="565150"/>
            <a:ext cx="3187700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r>
              <a:rPr lang="en-US"/>
              <a:t>Virtual page number (VPN)</a:t>
            </a:r>
          </a:p>
        </p:txBody>
      </p:sp>
      <p:sp>
        <p:nvSpPr>
          <p:cNvPr id="48508" name="Rectangle 380"/>
          <p:cNvSpPr>
            <a:spLocks noChangeArrowheads="1"/>
          </p:cNvSpPr>
          <p:nvPr/>
        </p:nvSpPr>
        <p:spPr bwMode="auto">
          <a:xfrm>
            <a:off x="5873750" y="565150"/>
            <a:ext cx="2540000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r>
              <a:rPr lang="en-US"/>
              <a:t>Virtual page offset (VPO)</a:t>
            </a:r>
          </a:p>
        </p:txBody>
      </p:sp>
      <p:sp>
        <p:nvSpPr>
          <p:cNvPr id="48509" name="Rectangle 381"/>
          <p:cNvSpPr>
            <a:spLocks noChangeArrowheads="1"/>
          </p:cNvSpPr>
          <p:nvPr/>
        </p:nvSpPr>
        <p:spPr bwMode="auto">
          <a:xfrm>
            <a:off x="4267200" y="-50800"/>
            <a:ext cx="21621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b="1"/>
              <a:t> VIRTUAL ADDRESS</a:t>
            </a:r>
          </a:p>
        </p:txBody>
      </p:sp>
      <p:sp>
        <p:nvSpPr>
          <p:cNvPr id="48510" name="Rectangle 382"/>
          <p:cNvSpPr>
            <a:spLocks noChangeArrowheads="1"/>
          </p:cNvSpPr>
          <p:nvPr/>
        </p:nvSpPr>
        <p:spPr bwMode="auto">
          <a:xfrm>
            <a:off x="2686050" y="4070350"/>
            <a:ext cx="3111500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r>
              <a:rPr lang="en-US"/>
              <a:t>Physical page number (PPN)</a:t>
            </a:r>
          </a:p>
        </p:txBody>
      </p:sp>
      <p:sp>
        <p:nvSpPr>
          <p:cNvPr id="48512" name="Rectangle 384"/>
          <p:cNvSpPr>
            <a:spLocks noChangeArrowheads="1"/>
          </p:cNvSpPr>
          <p:nvPr/>
        </p:nvSpPr>
        <p:spPr bwMode="auto">
          <a:xfrm>
            <a:off x="4268788" y="4597400"/>
            <a:ext cx="22510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b="1"/>
              <a:t>PHYSICAL ADDRESS</a:t>
            </a:r>
          </a:p>
        </p:txBody>
      </p:sp>
      <p:sp>
        <p:nvSpPr>
          <p:cNvPr id="48513" name="Line 385"/>
          <p:cNvSpPr>
            <a:spLocks noChangeShapeType="1"/>
          </p:cNvSpPr>
          <p:nvPr/>
        </p:nvSpPr>
        <p:spPr bwMode="auto">
          <a:xfrm>
            <a:off x="7683500" y="895350"/>
            <a:ext cx="0" cy="317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14" name="Rectangle 386"/>
          <p:cNvSpPr>
            <a:spLocks noChangeArrowheads="1"/>
          </p:cNvSpPr>
          <p:nvPr/>
        </p:nvSpPr>
        <p:spPr bwMode="auto">
          <a:xfrm>
            <a:off x="8164513" y="3843338"/>
            <a:ext cx="265112" cy="27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1200"/>
              <a:t>0</a:t>
            </a:r>
          </a:p>
        </p:txBody>
      </p:sp>
      <p:sp>
        <p:nvSpPr>
          <p:cNvPr id="48515" name="Rectangle 387"/>
          <p:cNvSpPr>
            <a:spLocks noChangeArrowheads="1"/>
          </p:cNvSpPr>
          <p:nvPr/>
        </p:nvSpPr>
        <p:spPr bwMode="auto">
          <a:xfrm>
            <a:off x="5789613" y="3843338"/>
            <a:ext cx="433387" cy="27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1200"/>
              <a:t>p–1</a:t>
            </a:r>
          </a:p>
        </p:txBody>
      </p:sp>
      <p:sp>
        <p:nvSpPr>
          <p:cNvPr id="48516" name="Rectangle 388"/>
          <p:cNvSpPr>
            <a:spLocks noChangeArrowheads="1"/>
          </p:cNvSpPr>
          <p:nvPr/>
        </p:nvSpPr>
        <p:spPr bwMode="auto">
          <a:xfrm>
            <a:off x="5575300" y="3843338"/>
            <a:ext cx="265113" cy="27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1200"/>
              <a:t>p</a:t>
            </a:r>
          </a:p>
        </p:txBody>
      </p:sp>
      <p:sp>
        <p:nvSpPr>
          <p:cNvPr id="48517" name="Rectangle 389"/>
          <p:cNvSpPr>
            <a:spLocks noChangeArrowheads="1"/>
          </p:cNvSpPr>
          <p:nvPr/>
        </p:nvSpPr>
        <p:spPr bwMode="auto">
          <a:xfrm>
            <a:off x="2603500" y="3843338"/>
            <a:ext cx="476250" cy="27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1200"/>
              <a:t>m–1</a:t>
            </a:r>
          </a:p>
        </p:txBody>
      </p:sp>
      <p:sp>
        <p:nvSpPr>
          <p:cNvPr id="48518" name="Rectangle 390"/>
          <p:cNvSpPr>
            <a:spLocks noChangeArrowheads="1"/>
          </p:cNvSpPr>
          <p:nvPr/>
        </p:nvSpPr>
        <p:spPr bwMode="auto">
          <a:xfrm>
            <a:off x="2603500" y="338138"/>
            <a:ext cx="433388" cy="27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1200"/>
              <a:t>n–1</a:t>
            </a:r>
          </a:p>
        </p:txBody>
      </p:sp>
      <p:sp>
        <p:nvSpPr>
          <p:cNvPr id="48519" name="Rectangle 391"/>
          <p:cNvSpPr>
            <a:spLocks noChangeArrowheads="1"/>
          </p:cNvSpPr>
          <p:nvPr/>
        </p:nvSpPr>
        <p:spPr bwMode="auto">
          <a:xfrm>
            <a:off x="8281988" y="338138"/>
            <a:ext cx="265112" cy="27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1200"/>
              <a:t>0</a:t>
            </a:r>
          </a:p>
        </p:txBody>
      </p:sp>
      <p:sp>
        <p:nvSpPr>
          <p:cNvPr id="48520" name="Rectangle 392"/>
          <p:cNvSpPr>
            <a:spLocks noChangeArrowheads="1"/>
          </p:cNvSpPr>
          <p:nvPr/>
        </p:nvSpPr>
        <p:spPr bwMode="auto">
          <a:xfrm>
            <a:off x="5799138" y="338138"/>
            <a:ext cx="433387" cy="27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1200"/>
              <a:t>p–1</a:t>
            </a:r>
          </a:p>
        </p:txBody>
      </p:sp>
      <p:sp>
        <p:nvSpPr>
          <p:cNvPr id="48521" name="Rectangle 393"/>
          <p:cNvSpPr>
            <a:spLocks noChangeArrowheads="1"/>
          </p:cNvSpPr>
          <p:nvPr/>
        </p:nvSpPr>
        <p:spPr bwMode="auto">
          <a:xfrm>
            <a:off x="5651500" y="338138"/>
            <a:ext cx="265113" cy="27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1200"/>
              <a:t>p</a:t>
            </a:r>
          </a:p>
        </p:txBody>
      </p:sp>
      <p:sp>
        <p:nvSpPr>
          <p:cNvPr id="48522" name="Rectangle 394"/>
          <p:cNvSpPr>
            <a:spLocks noChangeArrowheads="1"/>
          </p:cNvSpPr>
          <p:nvPr/>
        </p:nvSpPr>
        <p:spPr bwMode="auto">
          <a:xfrm>
            <a:off x="50800" y="303213"/>
            <a:ext cx="1425575" cy="8350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 anchor="ctr">
            <a:spAutoFit/>
          </a:bodyPr>
          <a:lstStyle/>
          <a:p>
            <a:r>
              <a:rPr lang="en-US"/>
              <a:t>Page table</a:t>
            </a:r>
          </a:p>
          <a:p>
            <a:r>
              <a:rPr lang="en-US"/>
              <a:t> base register</a:t>
            </a:r>
          </a:p>
          <a:p>
            <a:r>
              <a:rPr lang="en-US"/>
              <a:t>(PTBR)</a:t>
            </a:r>
          </a:p>
        </p:txBody>
      </p:sp>
      <p:sp>
        <p:nvSpPr>
          <p:cNvPr id="48523" name="Rectangle 395"/>
          <p:cNvSpPr>
            <a:spLocks noChangeArrowheads="1"/>
          </p:cNvSpPr>
          <p:nvPr/>
        </p:nvSpPr>
        <p:spPr bwMode="auto">
          <a:xfrm>
            <a:off x="3213100" y="1631950"/>
            <a:ext cx="281305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24" name="Rectangle 396"/>
          <p:cNvSpPr>
            <a:spLocks noChangeArrowheads="1"/>
          </p:cNvSpPr>
          <p:nvPr/>
        </p:nvSpPr>
        <p:spPr bwMode="auto">
          <a:xfrm>
            <a:off x="3219450" y="1847850"/>
            <a:ext cx="2806700" cy="2159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25" name="Rectangle 397"/>
          <p:cNvSpPr>
            <a:spLocks noChangeArrowheads="1"/>
          </p:cNvSpPr>
          <p:nvPr/>
        </p:nvSpPr>
        <p:spPr bwMode="auto">
          <a:xfrm>
            <a:off x="3219450" y="2063750"/>
            <a:ext cx="28067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26" name="Rectangle 398"/>
          <p:cNvSpPr>
            <a:spLocks noChangeArrowheads="1"/>
          </p:cNvSpPr>
          <p:nvPr/>
        </p:nvSpPr>
        <p:spPr bwMode="auto">
          <a:xfrm>
            <a:off x="3219450" y="2279650"/>
            <a:ext cx="28067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27" name="Oval 399"/>
          <p:cNvSpPr>
            <a:spLocks noChangeArrowheads="1"/>
          </p:cNvSpPr>
          <p:nvPr/>
        </p:nvSpPr>
        <p:spPr bwMode="auto">
          <a:xfrm>
            <a:off x="4591050" y="1936750"/>
            <a:ext cx="63500" cy="63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28" name="Line 400"/>
          <p:cNvSpPr>
            <a:spLocks noChangeShapeType="1"/>
          </p:cNvSpPr>
          <p:nvPr/>
        </p:nvSpPr>
        <p:spPr bwMode="auto">
          <a:xfrm>
            <a:off x="4622800" y="2000250"/>
            <a:ext cx="0" cy="2057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29" name="Line 401"/>
          <p:cNvSpPr>
            <a:spLocks noChangeShapeType="1"/>
          </p:cNvSpPr>
          <p:nvPr/>
        </p:nvSpPr>
        <p:spPr bwMode="auto">
          <a:xfrm flipH="1" flipV="1">
            <a:off x="1892300" y="3454400"/>
            <a:ext cx="1016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30" name="Rectangle 402"/>
          <p:cNvSpPr>
            <a:spLocks noChangeArrowheads="1"/>
          </p:cNvSpPr>
          <p:nvPr/>
        </p:nvSpPr>
        <p:spPr bwMode="auto">
          <a:xfrm>
            <a:off x="774700" y="3149600"/>
            <a:ext cx="14700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/>
              <a:t>If valid=0</a:t>
            </a:r>
          </a:p>
          <a:p>
            <a:pPr algn="l"/>
            <a:r>
              <a:rPr lang="en-US"/>
              <a:t>then page</a:t>
            </a:r>
          </a:p>
          <a:p>
            <a:pPr algn="l"/>
            <a:r>
              <a:rPr lang="en-US"/>
              <a:t>not in memory</a:t>
            </a:r>
          </a:p>
          <a:p>
            <a:pPr algn="l"/>
            <a:r>
              <a:rPr lang="en-US"/>
              <a:t>(page fault)</a:t>
            </a:r>
          </a:p>
        </p:txBody>
      </p:sp>
      <p:sp>
        <p:nvSpPr>
          <p:cNvPr id="48531" name="Rectangle 403"/>
          <p:cNvSpPr>
            <a:spLocks noChangeArrowheads="1"/>
          </p:cNvSpPr>
          <p:nvPr/>
        </p:nvSpPr>
        <p:spPr bwMode="auto">
          <a:xfrm>
            <a:off x="2522538" y="1355725"/>
            <a:ext cx="63023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/>
              <a:t>Valid</a:t>
            </a:r>
          </a:p>
        </p:txBody>
      </p:sp>
      <p:sp>
        <p:nvSpPr>
          <p:cNvPr id="48532" name="Rectangle 404"/>
          <p:cNvSpPr>
            <a:spLocks noChangeArrowheads="1"/>
          </p:cNvSpPr>
          <p:nvPr/>
        </p:nvSpPr>
        <p:spPr bwMode="auto">
          <a:xfrm>
            <a:off x="3238500" y="1355725"/>
            <a:ext cx="279876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/>
              <a:t>Physical page number (PPN)</a:t>
            </a:r>
          </a:p>
        </p:txBody>
      </p:sp>
      <p:sp>
        <p:nvSpPr>
          <p:cNvPr id="48533" name="Line 405"/>
          <p:cNvSpPr>
            <a:spLocks noChangeShapeType="1"/>
          </p:cNvSpPr>
          <p:nvPr/>
        </p:nvSpPr>
        <p:spPr bwMode="auto">
          <a:xfrm>
            <a:off x="749300" y="11811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34" name="Line 406"/>
          <p:cNvSpPr>
            <a:spLocks noChangeShapeType="1"/>
          </p:cNvSpPr>
          <p:nvPr/>
        </p:nvSpPr>
        <p:spPr bwMode="auto">
          <a:xfrm flipV="1">
            <a:off x="749300" y="1638300"/>
            <a:ext cx="1765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35" name="Rectangle 407"/>
          <p:cNvSpPr>
            <a:spLocks noChangeArrowheads="1"/>
          </p:cNvSpPr>
          <p:nvPr/>
        </p:nvSpPr>
        <p:spPr bwMode="auto">
          <a:xfrm>
            <a:off x="2546350" y="1631950"/>
            <a:ext cx="6731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36" name="Rectangle 408"/>
          <p:cNvSpPr>
            <a:spLocks noChangeArrowheads="1"/>
          </p:cNvSpPr>
          <p:nvPr/>
        </p:nvSpPr>
        <p:spPr bwMode="auto">
          <a:xfrm>
            <a:off x="2546350" y="1847850"/>
            <a:ext cx="673100" cy="2159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37" name="Rectangle 409"/>
          <p:cNvSpPr>
            <a:spLocks noChangeArrowheads="1"/>
          </p:cNvSpPr>
          <p:nvPr/>
        </p:nvSpPr>
        <p:spPr bwMode="auto">
          <a:xfrm>
            <a:off x="2546350" y="2063750"/>
            <a:ext cx="6731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38" name="Rectangle 410"/>
          <p:cNvSpPr>
            <a:spLocks noChangeArrowheads="1"/>
          </p:cNvSpPr>
          <p:nvPr/>
        </p:nvSpPr>
        <p:spPr bwMode="auto">
          <a:xfrm>
            <a:off x="2546350" y="2279650"/>
            <a:ext cx="6731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43" name="Line 415"/>
          <p:cNvSpPr>
            <a:spLocks noChangeShapeType="1"/>
          </p:cNvSpPr>
          <p:nvPr/>
        </p:nvSpPr>
        <p:spPr bwMode="auto">
          <a:xfrm>
            <a:off x="2908300" y="2028825"/>
            <a:ext cx="0" cy="1425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44" name="Oval 416"/>
          <p:cNvSpPr>
            <a:spLocks noChangeArrowheads="1"/>
          </p:cNvSpPr>
          <p:nvPr/>
        </p:nvSpPr>
        <p:spPr bwMode="auto">
          <a:xfrm>
            <a:off x="2867025" y="1936750"/>
            <a:ext cx="63500" cy="63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46" name="Text Box 418"/>
          <p:cNvSpPr txBox="1">
            <a:spLocks noChangeArrowheads="1"/>
          </p:cNvSpPr>
          <p:nvPr/>
        </p:nvSpPr>
        <p:spPr bwMode="auto">
          <a:xfrm>
            <a:off x="850900" y="2006600"/>
            <a:ext cx="16002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The VPN acts as index into the page table</a:t>
            </a:r>
          </a:p>
        </p:txBody>
      </p:sp>
      <p:sp>
        <p:nvSpPr>
          <p:cNvPr id="48548" name="Line 420"/>
          <p:cNvSpPr>
            <a:spLocks noChangeShapeType="1"/>
          </p:cNvSpPr>
          <p:nvPr/>
        </p:nvSpPr>
        <p:spPr bwMode="auto">
          <a:xfrm flipH="1">
            <a:off x="1993900" y="787400"/>
            <a:ext cx="0" cy="1219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549" name="Line 421"/>
          <p:cNvSpPr>
            <a:spLocks noChangeShapeType="1"/>
          </p:cNvSpPr>
          <p:nvPr/>
        </p:nvSpPr>
        <p:spPr bwMode="auto">
          <a:xfrm flipV="1">
            <a:off x="1993900" y="2006600"/>
            <a:ext cx="5334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551" name="Oval 423"/>
          <p:cNvSpPr>
            <a:spLocks noChangeArrowheads="1"/>
          </p:cNvSpPr>
          <p:nvPr/>
        </p:nvSpPr>
        <p:spPr bwMode="auto">
          <a:xfrm>
            <a:off x="2768600" y="749300"/>
            <a:ext cx="63500" cy="63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52" name="Oval 424"/>
          <p:cNvSpPr>
            <a:spLocks noChangeArrowheads="1"/>
          </p:cNvSpPr>
          <p:nvPr/>
        </p:nvSpPr>
        <p:spPr bwMode="auto">
          <a:xfrm>
            <a:off x="7645400" y="863600"/>
            <a:ext cx="63500" cy="63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53" name="Line 425"/>
          <p:cNvSpPr>
            <a:spLocks noChangeShapeType="1"/>
          </p:cNvSpPr>
          <p:nvPr/>
        </p:nvSpPr>
        <p:spPr bwMode="auto">
          <a:xfrm>
            <a:off x="1993900" y="787400"/>
            <a:ext cx="8001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554" name="Oval 426"/>
          <p:cNvSpPr>
            <a:spLocks noChangeArrowheads="1"/>
          </p:cNvSpPr>
          <p:nvPr/>
        </p:nvSpPr>
        <p:spPr bwMode="auto">
          <a:xfrm>
            <a:off x="723900" y="1104900"/>
            <a:ext cx="63500" cy="63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55" name="Text Box 427"/>
          <p:cNvSpPr txBox="1">
            <a:spLocks noChangeArrowheads="1"/>
          </p:cNvSpPr>
          <p:nvPr/>
        </p:nvSpPr>
        <p:spPr bwMode="auto">
          <a:xfrm>
            <a:off x="6037263" y="1792288"/>
            <a:ext cx="6572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Page</a:t>
            </a:r>
          </a:p>
          <a:p>
            <a:r>
              <a:rPr lang="en-US"/>
              <a:t>table</a:t>
            </a:r>
          </a:p>
        </p:txBody>
      </p:sp>
      <p:sp>
        <p:nvSpPr>
          <p:cNvPr id="48556" name="Rectangle 428"/>
          <p:cNvSpPr>
            <a:spLocks noChangeArrowheads="1"/>
          </p:cNvSpPr>
          <p:nvPr/>
        </p:nvSpPr>
        <p:spPr bwMode="auto">
          <a:xfrm>
            <a:off x="5791200" y="4070350"/>
            <a:ext cx="2540000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r>
              <a:rPr lang="en-US"/>
              <a:t>Physical page offset (PPO)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icrosoft Office 98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20654</TotalTime>
  <Pages>20</Pages>
  <Words>84</Words>
  <Application>Microsoft Macintosh PowerPoint</Application>
  <PresentationFormat>Letter Paper (8.5x11 in)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Times</vt:lpstr>
      <vt:lpstr>Helvetica</vt:lpstr>
      <vt:lpstr>Century Gothic</vt:lpstr>
      <vt:lpstr>Times New Roman</vt:lpstr>
      <vt:lpstr>Microsoft Office 98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running programs</dc:title>
  <dc:subject/>
  <dc:creator>David O'Hallaron</dc:creator>
  <cp:keywords/>
  <dc:description/>
  <cp:lastModifiedBy>Dave</cp:lastModifiedBy>
  <cp:revision>323</cp:revision>
  <cp:lastPrinted>2000-09-27T23:13:29Z</cp:lastPrinted>
  <dcterms:created xsi:type="dcterms:W3CDTF">1998-08-11T09:18:51Z</dcterms:created>
  <dcterms:modified xsi:type="dcterms:W3CDTF">2014-08-05T15:06:52Z</dcterms:modified>
</cp:coreProperties>
</file>