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352" y="-80"/>
      </p:cViewPr>
      <p:guideLst>
        <p:guide orient="horz" pos="315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8F87CFEC-A947-9D4D-96B2-2C247BE848E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2730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1884F5F-1B2B-F04F-9230-70248B62C9F5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63346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3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2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9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5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1244600" y="381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48508" name="Rectangle 380"/>
          <p:cNvSpPr>
            <a:spLocks noChangeArrowheads="1"/>
          </p:cNvSpPr>
          <p:nvPr/>
        </p:nvSpPr>
        <p:spPr bwMode="auto">
          <a:xfrm>
            <a:off x="635000" y="9525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1701800" y="9525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48510" name="Text Box 382"/>
          <p:cNvSpPr txBox="1">
            <a:spLocks noChangeArrowheads="1"/>
          </p:cNvSpPr>
          <p:nvPr/>
        </p:nvSpPr>
        <p:spPr bwMode="auto">
          <a:xfrm>
            <a:off x="942975" y="769938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36</a:t>
            </a:r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1781175" y="769938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48512" name="Line 384"/>
          <p:cNvSpPr>
            <a:spLocks noChangeShapeType="1"/>
          </p:cNvSpPr>
          <p:nvPr/>
        </p:nvSpPr>
        <p:spPr bwMode="auto">
          <a:xfrm>
            <a:off x="1473200" y="12573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1016000" y="1638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TLBT</a:t>
            </a:r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1549400" y="1638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TLBI</a:t>
            </a:r>
          </a:p>
        </p:txBody>
      </p:sp>
      <p:sp>
        <p:nvSpPr>
          <p:cNvPr id="48515" name="Text Box 387"/>
          <p:cNvSpPr txBox="1">
            <a:spLocks noChangeArrowheads="1"/>
          </p:cNvSpPr>
          <p:nvPr/>
        </p:nvSpPr>
        <p:spPr bwMode="auto">
          <a:xfrm>
            <a:off x="1701800" y="1455738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8516" name="Text Box 388"/>
          <p:cNvSpPr txBox="1">
            <a:spLocks noChangeArrowheads="1"/>
          </p:cNvSpPr>
          <p:nvPr/>
        </p:nvSpPr>
        <p:spPr bwMode="auto">
          <a:xfrm>
            <a:off x="1092200" y="1455738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2311400" y="24003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2844800" y="24003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3378200" y="24003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3911600" y="24003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2311400" y="25527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2844800" y="25527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3378200" y="25527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3911600" y="25527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2311400" y="2705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2844800" y="2705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3378200" y="2705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3911600" y="2705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2311400" y="3086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31" name="Rectangle 403"/>
          <p:cNvSpPr>
            <a:spLocks noChangeArrowheads="1"/>
          </p:cNvSpPr>
          <p:nvPr/>
        </p:nvSpPr>
        <p:spPr bwMode="auto">
          <a:xfrm>
            <a:off x="2844800" y="3086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3378200" y="3086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33" name="Rectangle 405"/>
          <p:cNvSpPr>
            <a:spLocks noChangeArrowheads="1"/>
          </p:cNvSpPr>
          <p:nvPr/>
        </p:nvSpPr>
        <p:spPr bwMode="auto">
          <a:xfrm>
            <a:off x="3911600" y="3086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34" name="Text Box 406"/>
          <p:cNvSpPr txBox="1">
            <a:spLocks noChangeArrowheads="1"/>
          </p:cNvSpPr>
          <p:nvPr/>
        </p:nvSpPr>
        <p:spPr bwMode="auto">
          <a:xfrm>
            <a:off x="3233738" y="2835275"/>
            <a:ext cx="4556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0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>
            <a:off x="1854200" y="19431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6" name="Line 408"/>
          <p:cNvSpPr>
            <a:spLocks noChangeShapeType="1"/>
          </p:cNvSpPr>
          <p:nvPr/>
        </p:nvSpPr>
        <p:spPr bwMode="auto">
          <a:xfrm>
            <a:off x="1854200" y="24765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7" name="Line 409"/>
          <p:cNvSpPr>
            <a:spLocks noChangeShapeType="1"/>
          </p:cNvSpPr>
          <p:nvPr/>
        </p:nvSpPr>
        <p:spPr bwMode="auto">
          <a:xfrm>
            <a:off x="1854200" y="31623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8" name="Line 410"/>
          <p:cNvSpPr>
            <a:spLocks noChangeShapeType="1"/>
          </p:cNvSpPr>
          <p:nvPr/>
        </p:nvSpPr>
        <p:spPr bwMode="auto">
          <a:xfrm>
            <a:off x="1854200" y="26289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1854200" y="27813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0" name="Line 412"/>
          <p:cNvSpPr>
            <a:spLocks noChangeShapeType="1"/>
          </p:cNvSpPr>
          <p:nvPr/>
        </p:nvSpPr>
        <p:spPr bwMode="auto">
          <a:xfrm>
            <a:off x="1320800" y="19431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1320800" y="20955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2" name="Line 414"/>
          <p:cNvSpPr>
            <a:spLocks noChangeShapeType="1"/>
          </p:cNvSpPr>
          <p:nvPr/>
        </p:nvSpPr>
        <p:spPr bwMode="auto">
          <a:xfrm>
            <a:off x="2616200" y="20955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3" name="Line 415"/>
          <p:cNvSpPr>
            <a:spLocks noChangeShapeType="1"/>
          </p:cNvSpPr>
          <p:nvPr/>
        </p:nvSpPr>
        <p:spPr bwMode="auto">
          <a:xfrm>
            <a:off x="3149600" y="20955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4" name="Line 416"/>
          <p:cNvSpPr>
            <a:spLocks noChangeShapeType="1"/>
          </p:cNvSpPr>
          <p:nvPr/>
        </p:nvSpPr>
        <p:spPr bwMode="auto">
          <a:xfrm>
            <a:off x="3683000" y="20955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5" name="Line 417"/>
          <p:cNvSpPr>
            <a:spLocks noChangeShapeType="1"/>
          </p:cNvSpPr>
          <p:nvPr/>
        </p:nvSpPr>
        <p:spPr bwMode="auto">
          <a:xfrm>
            <a:off x="4216400" y="20955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6" name="Line 418"/>
          <p:cNvSpPr>
            <a:spLocks noChangeShapeType="1"/>
          </p:cNvSpPr>
          <p:nvPr/>
        </p:nvSpPr>
        <p:spPr bwMode="auto">
          <a:xfrm>
            <a:off x="787400" y="12573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7" name="Line 419"/>
          <p:cNvSpPr>
            <a:spLocks noChangeShapeType="1"/>
          </p:cNvSpPr>
          <p:nvPr/>
        </p:nvSpPr>
        <p:spPr bwMode="auto">
          <a:xfrm>
            <a:off x="1549400" y="4953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48" name="Text Box 420"/>
          <p:cNvSpPr txBox="1">
            <a:spLocks noChangeArrowheads="1"/>
          </p:cNvSpPr>
          <p:nvPr/>
        </p:nvSpPr>
        <p:spPr bwMode="auto">
          <a:xfrm>
            <a:off x="1779588" y="3282950"/>
            <a:ext cx="307816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L1 TLB (16 sets, 4 entries/set)</a:t>
            </a:r>
          </a:p>
        </p:txBody>
      </p:sp>
      <p:sp>
        <p:nvSpPr>
          <p:cNvPr id="48549" name="Rectangle 421"/>
          <p:cNvSpPr>
            <a:spLocks noChangeArrowheads="1"/>
          </p:cNvSpPr>
          <p:nvPr/>
        </p:nvSpPr>
        <p:spPr bwMode="auto">
          <a:xfrm>
            <a:off x="635000" y="39116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VPN1</a:t>
            </a:r>
          </a:p>
        </p:txBody>
      </p:sp>
      <p:sp>
        <p:nvSpPr>
          <p:cNvPr id="48550" name="Rectangle 422"/>
          <p:cNvSpPr>
            <a:spLocks noChangeArrowheads="1"/>
          </p:cNvSpPr>
          <p:nvPr/>
        </p:nvSpPr>
        <p:spPr bwMode="auto">
          <a:xfrm>
            <a:off x="1168400" y="39116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VPN2</a:t>
            </a:r>
          </a:p>
        </p:txBody>
      </p:sp>
      <p:sp>
        <p:nvSpPr>
          <p:cNvPr id="48551" name="Text Box 423"/>
          <p:cNvSpPr txBox="1">
            <a:spLocks noChangeArrowheads="1"/>
          </p:cNvSpPr>
          <p:nvPr/>
        </p:nvSpPr>
        <p:spPr bwMode="auto">
          <a:xfrm>
            <a:off x="1247775" y="3721100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552" name="Text Box 424"/>
          <p:cNvSpPr txBox="1">
            <a:spLocks noChangeArrowheads="1"/>
          </p:cNvSpPr>
          <p:nvPr/>
        </p:nvSpPr>
        <p:spPr bwMode="auto">
          <a:xfrm>
            <a:off x="787400" y="3721100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48649" name="Group 521"/>
          <p:cNvGrpSpPr>
            <a:grpSpLocks/>
          </p:cNvGrpSpPr>
          <p:nvPr/>
        </p:nvGrpSpPr>
        <p:grpSpPr bwMode="auto">
          <a:xfrm>
            <a:off x="858838" y="4597400"/>
            <a:ext cx="315912" cy="914400"/>
            <a:chOff x="528" y="2896"/>
            <a:chExt cx="328" cy="576"/>
          </a:xfrm>
        </p:grpSpPr>
        <p:sp>
          <p:nvSpPr>
            <p:cNvPr id="48553" name="Rectangle 425"/>
            <p:cNvSpPr>
              <a:spLocks noChangeArrowheads="1"/>
            </p:cNvSpPr>
            <p:nvPr/>
          </p:nvSpPr>
          <p:spPr bwMode="auto">
            <a:xfrm>
              <a:off x="528" y="2896"/>
              <a:ext cx="328" cy="57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54" name="Rectangle 426"/>
            <p:cNvSpPr>
              <a:spLocks noChangeArrowheads="1"/>
            </p:cNvSpPr>
            <p:nvPr/>
          </p:nvSpPr>
          <p:spPr bwMode="auto">
            <a:xfrm>
              <a:off x="528" y="3072"/>
              <a:ext cx="328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PTE</a:t>
              </a:r>
            </a:p>
          </p:txBody>
        </p:sp>
      </p:grpSp>
      <p:sp>
        <p:nvSpPr>
          <p:cNvPr id="48559" name="Text Box 431"/>
          <p:cNvSpPr txBox="1">
            <a:spLocks noChangeArrowheads="1"/>
          </p:cNvSpPr>
          <p:nvPr/>
        </p:nvSpPr>
        <p:spPr bwMode="auto">
          <a:xfrm>
            <a:off x="66675" y="4468813"/>
            <a:ext cx="53657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48564" name="Rectangle 436"/>
          <p:cNvSpPr>
            <a:spLocks noChangeArrowheads="1"/>
          </p:cNvSpPr>
          <p:nvPr/>
        </p:nvSpPr>
        <p:spPr bwMode="auto">
          <a:xfrm>
            <a:off x="4368800" y="40116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48565" name="Rectangle 437"/>
          <p:cNvSpPr>
            <a:spLocks noChangeArrowheads="1"/>
          </p:cNvSpPr>
          <p:nvPr/>
        </p:nvSpPr>
        <p:spPr bwMode="auto">
          <a:xfrm>
            <a:off x="5435600" y="40116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48566" name="Text Box 438"/>
          <p:cNvSpPr txBox="1">
            <a:spLocks noChangeArrowheads="1"/>
          </p:cNvSpPr>
          <p:nvPr/>
        </p:nvSpPr>
        <p:spPr bwMode="auto">
          <a:xfrm>
            <a:off x="4676775" y="3816350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48567" name="Text Box 439"/>
          <p:cNvSpPr txBox="1">
            <a:spLocks noChangeArrowheads="1"/>
          </p:cNvSpPr>
          <p:nvPr/>
        </p:nvSpPr>
        <p:spPr bwMode="auto">
          <a:xfrm>
            <a:off x="5553075" y="3816350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48568" name="Line 440"/>
          <p:cNvSpPr>
            <a:spLocks noChangeShapeType="1"/>
          </p:cNvSpPr>
          <p:nvPr/>
        </p:nvSpPr>
        <p:spPr bwMode="auto">
          <a:xfrm>
            <a:off x="4445000" y="27336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69" name="Line 441"/>
          <p:cNvSpPr>
            <a:spLocks noChangeShapeType="1"/>
          </p:cNvSpPr>
          <p:nvPr/>
        </p:nvSpPr>
        <p:spPr bwMode="auto">
          <a:xfrm>
            <a:off x="5054600" y="27305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70" name="Line 442"/>
          <p:cNvSpPr>
            <a:spLocks noChangeShapeType="1"/>
          </p:cNvSpPr>
          <p:nvPr/>
        </p:nvSpPr>
        <p:spPr bwMode="auto">
          <a:xfrm>
            <a:off x="3101975" y="50546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71" name="Line 443"/>
          <p:cNvSpPr>
            <a:spLocks noChangeShapeType="1"/>
          </p:cNvSpPr>
          <p:nvPr/>
        </p:nvSpPr>
        <p:spPr bwMode="auto">
          <a:xfrm flipH="1" flipV="1">
            <a:off x="5045075" y="43211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76" name="Text Box 448"/>
          <p:cNvSpPr txBox="1">
            <a:spLocks noChangeArrowheads="1"/>
          </p:cNvSpPr>
          <p:nvPr/>
        </p:nvSpPr>
        <p:spPr bwMode="auto">
          <a:xfrm>
            <a:off x="1311275" y="5580063"/>
            <a:ext cx="130968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Page tables</a:t>
            </a:r>
          </a:p>
        </p:txBody>
      </p:sp>
      <p:sp>
        <p:nvSpPr>
          <p:cNvPr id="48577" name="Text Box 449"/>
          <p:cNvSpPr txBox="1">
            <a:spLocks noChangeArrowheads="1"/>
          </p:cNvSpPr>
          <p:nvPr/>
        </p:nvSpPr>
        <p:spPr bwMode="auto">
          <a:xfrm>
            <a:off x="752475" y="2584450"/>
            <a:ext cx="593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</a:rPr>
              <a:t>miss</a:t>
            </a:r>
          </a:p>
        </p:txBody>
      </p:sp>
      <p:sp>
        <p:nvSpPr>
          <p:cNvPr id="48578" name="Text Box 450"/>
          <p:cNvSpPr txBox="1">
            <a:spLocks noChangeArrowheads="1"/>
          </p:cNvSpPr>
          <p:nvPr/>
        </p:nvSpPr>
        <p:spPr bwMode="auto">
          <a:xfrm>
            <a:off x="4581525" y="2146300"/>
            <a:ext cx="5524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48579" name="Line 451"/>
          <p:cNvSpPr>
            <a:spLocks noChangeShapeType="1"/>
          </p:cNvSpPr>
          <p:nvPr/>
        </p:nvSpPr>
        <p:spPr bwMode="auto">
          <a:xfrm>
            <a:off x="2235200" y="11811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0" name="Line 452"/>
          <p:cNvSpPr>
            <a:spLocks noChangeShapeType="1"/>
          </p:cNvSpPr>
          <p:nvPr/>
        </p:nvSpPr>
        <p:spPr bwMode="auto">
          <a:xfrm>
            <a:off x="5511800" y="11811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1" name="Text Box 453"/>
          <p:cNvSpPr txBox="1">
            <a:spLocks noChangeArrowheads="1"/>
          </p:cNvSpPr>
          <p:nvPr/>
        </p:nvSpPr>
        <p:spPr bwMode="auto">
          <a:xfrm>
            <a:off x="5981700" y="4254500"/>
            <a:ext cx="10160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Physical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address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(PA)</a:t>
            </a:r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5511800" y="2667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48583" name="Text Box 455"/>
          <p:cNvSpPr txBox="1">
            <a:spLocks noChangeArrowheads="1"/>
          </p:cNvSpPr>
          <p:nvPr/>
        </p:nvSpPr>
        <p:spPr bwMode="auto">
          <a:xfrm>
            <a:off x="5876925" y="84138"/>
            <a:ext cx="4953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32/64</a:t>
            </a:r>
          </a:p>
        </p:txBody>
      </p:sp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5816600" y="24003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85" name="Rectangle 457"/>
          <p:cNvSpPr>
            <a:spLocks noChangeArrowheads="1"/>
          </p:cNvSpPr>
          <p:nvPr/>
        </p:nvSpPr>
        <p:spPr bwMode="auto">
          <a:xfrm>
            <a:off x="6350000" y="24003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86" name="Rectangle 458"/>
          <p:cNvSpPr>
            <a:spLocks noChangeArrowheads="1"/>
          </p:cNvSpPr>
          <p:nvPr/>
        </p:nvSpPr>
        <p:spPr bwMode="auto">
          <a:xfrm>
            <a:off x="6883400" y="24003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7416800" y="24003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5816600" y="25527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6350000" y="25527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6883400" y="25527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1" name="Rectangle 463"/>
          <p:cNvSpPr>
            <a:spLocks noChangeArrowheads="1"/>
          </p:cNvSpPr>
          <p:nvPr/>
        </p:nvSpPr>
        <p:spPr bwMode="auto">
          <a:xfrm>
            <a:off x="7416800" y="25527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2" name="Rectangle 464"/>
          <p:cNvSpPr>
            <a:spLocks noChangeArrowheads="1"/>
          </p:cNvSpPr>
          <p:nvPr/>
        </p:nvSpPr>
        <p:spPr bwMode="auto">
          <a:xfrm>
            <a:off x="5816600" y="2705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6350000" y="2705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6883400" y="2705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5" name="Rectangle 467"/>
          <p:cNvSpPr>
            <a:spLocks noChangeArrowheads="1"/>
          </p:cNvSpPr>
          <p:nvPr/>
        </p:nvSpPr>
        <p:spPr bwMode="auto">
          <a:xfrm>
            <a:off x="7416800" y="2705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6" name="Rectangle 468"/>
          <p:cNvSpPr>
            <a:spLocks noChangeArrowheads="1"/>
          </p:cNvSpPr>
          <p:nvPr/>
        </p:nvSpPr>
        <p:spPr bwMode="auto">
          <a:xfrm>
            <a:off x="5816600" y="3086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7" name="Rectangle 469"/>
          <p:cNvSpPr>
            <a:spLocks noChangeArrowheads="1"/>
          </p:cNvSpPr>
          <p:nvPr/>
        </p:nvSpPr>
        <p:spPr bwMode="auto">
          <a:xfrm>
            <a:off x="6350000" y="3086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8" name="Rectangle 470"/>
          <p:cNvSpPr>
            <a:spLocks noChangeArrowheads="1"/>
          </p:cNvSpPr>
          <p:nvPr/>
        </p:nvSpPr>
        <p:spPr bwMode="auto">
          <a:xfrm>
            <a:off x="6883400" y="3086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599" name="Rectangle 471"/>
          <p:cNvSpPr>
            <a:spLocks noChangeArrowheads="1"/>
          </p:cNvSpPr>
          <p:nvPr/>
        </p:nvSpPr>
        <p:spPr bwMode="auto">
          <a:xfrm>
            <a:off x="7416800" y="3086100"/>
            <a:ext cx="533400" cy="152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600" name="Text Box 472"/>
          <p:cNvSpPr txBox="1">
            <a:spLocks noChangeArrowheads="1"/>
          </p:cNvSpPr>
          <p:nvPr/>
        </p:nvSpPr>
        <p:spPr bwMode="auto">
          <a:xfrm>
            <a:off x="6738938" y="2835275"/>
            <a:ext cx="4556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0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48601" name="Line 473"/>
          <p:cNvSpPr>
            <a:spLocks noChangeShapeType="1"/>
          </p:cNvSpPr>
          <p:nvPr/>
        </p:nvSpPr>
        <p:spPr bwMode="auto">
          <a:xfrm>
            <a:off x="6197600" y="41529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2" name="Line 474"/>
          <p:cNvSpPr>
            <a:spLocks noChangeShapeType="1"/>
          </p:cNvSpPr>
          <p:nvPr/>
        </p:nvSpPr>
        <p:spPr bwMode="auto">
          <a:xfrm flipV="1">
            <a:off x="7188200" y="36195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3" name="Line 475"/>
          <p:cNvSpPr>
            <a:spLocks noChangeShapeType="1"/>
          </p:cNvSpPr>
          <p:nvPr/>
        </p:nvSpPr>
        <p:spPr bwMode="auto">
          <a:xfrm flipV="1">
            <a:off x="8559800" y="36195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4" name="Line 476"/>
          <p:cNvSpPr>
            <a:spLocks noChangeShapeType="1"/>
          </p:cNvSpPr>
          <p:nvPr/>
        </p:nvSpPr>
        <p:spPr bwMode="auto">
          <a:xfrm>
            <a:off x="5954713" y="36147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5" name="Line 477"/>
          <p:cNvSpPr>
            <a:spLocks noChangeShapeType="1"/>
          </p:cNvSpPr>
          <p:nvPr/>
        </p:nvSpPr>
        <p:spPr bwMode="auto">
          <a:xfrm flipV="1">
            <a:off x="5956300" y="32385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6" name="Line 478"/>
          <p:cNvSpPr>
            <a:spLocks noChangeShapeType="1"/>
          </p:cNvSpPr>
          <p:nvPr/>
        </p:nvSpPr>
        <p:spPr bwMode="auto">
          <a:xfrm flipV="1">
            <a:off x="6502400" y="32385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7" name="Line 479"/>
          <p:cNvSpPr>
            <a:spLocks noChangeShapeType="1"/>
          </p:cNvSpPr>
          <p:nvPr/>
        </p:nvSpPr>
        <p:spPr bwMode="auto">
          <a:xfrm flipV="1">
            <a:off x="7026275" y="32385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8" name="Line 480"/>
          <p:cNvSpPr>
            <a:spLocks noChangeShapeType="1"/>
          </p:cNvSpPr>
          <p:nvPr/>
        </p:nvSpPr>
        <p:spPr bwMode="auto">
          <a:xfrm flipV="1">
            <a:off x="7559675" y="32385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9" name="Line 481"/>
          <p:cNvSpPr>
            <a:spLocks noChangeShapeType="1"/>
          </p:cNvSpPr>
          <p:nvPr/>
        </p:nvSpPr>
        <p:spPr bwMode="auto">
          <a:xfrm flipV="1">
            <a:off x="8255000" y="24765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10" name="Line 482"/>
          <p:cNvSpPr>
            <a:spLocks noChangeShapeType="1"/>
          </p:cNvSpPr>
          <p:nvPr/>
        </p:nvSpPr>
        <p:spPr bwMode="auto">
          <a:xfrm flipH="1">
            <a:off x="7950200" y="24765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11" name="Line 483"/>
          <p:cNvSpPr>
            <a:spLocks noChangeShapeType="1"/>
          </p:cNvSpPr>
          <p:nvPr/>
        </p:nvSpPr>
        <p:spPr bwMode="auto">
          <a:xfrm flipH="1">
            <a:off x="7950200" y="26289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12" name="Line 484"/>
          <p:cNvSpPr>
            <a:spLocks noChangeShapeType="1"/>
          </p:cNvSpPr>
          <p:nvPr/>
        </p:nvSpPr>
        <p:spPr bwMode="auto">
          <a:xfrm flipH="1">
            <a:off x="7950200" y="27813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13" name="Line 485"/>
          <p:cNvSpPr>
            <a:spLocks noChangeShapeType="1"/>
          </p:cNvSpPr>
          <p:nvPr/>
        </p:nvSpPr>
        <p:spPr bwMode="auto">
          <a:xfrm flipH="1">
            <a:off x="7950200" y="31623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7" name="Line 429"/>
          <p:cNvSpPr>
            <a:spLocks noChangeShapeType="1"/>
          </p:cNvSpPr>
          <p:nvPr/>
        </p:nvSpPr>
        <p:spPr bwMode="auto">
          <a:xfrm>
            <a:off x="725488" y="42164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58" name="Line 430"/>
          <p:cNvSpPr>
            <a:spLocks noChangeShapeType="1"/>
          </p:cNvSpPr>
          <p:nvPr/>
        </p:nvSpPr>
        <p:spPr bwMode="auto">
          <a:xfrm flipV="1">
            <a:off x="725488" y="49926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14" name="Oval 486"/>
          <p:cNvSpPr>
            <a:spLocks noChangeArrowheads="1"/>
          </p:cNvSpPr>
          <p:nvPr/>
        </p:nvSpPr>
        <p:spPr bwMode="auto">
          <a:xfrm>
            <a:off x="690563" y="41783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15" name="Oval 487"/>
          <p:cNvSpPr>
            <a:spLocks noChangeArrowheads="1"/>
          </p:cNvSpPr>
          <p:nvPr/>
        </p:nvSpPr>
        <p:spPr bwMode="auto">
          <a:xfrm>
            <a:off x="762000" y="12319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16" name="Oval 488"/>
          <p:cNvSpPr>
            <a:spLocks noChangeArrowheads="1"/>
          </p:cNvSpPr>
          <p:nvPr/>
        </p:nvSpPr>
        <p:spPr bwMode="auto">
          <a:xfrm>
            <a:off x="2197100" y="11303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17" name="Oval 489"/>
          <p:cNvSpPr>
            <a:spLocks noChangeArrowheads="1"/>
          </p:cNvSpPr>
          <p:nvPr/>
        </p:nvSpPr>
        <p:spPr bwMode="auto">
          <a:xfrm>
            <a:off x="1435100" y="12319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19" name="Line 491"/>
          <p:cNvSpPr>
            <a:spLocks noChangeShapeType="1"/>
          </p:cNvSpPr>
          <p:nvPr/>
        </p:nvSpPr>
        <p:spPr bwMode="auto">
          <a:xfrm flipH="1" flipV="1">
            <a:off x="6121400" y="5715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20" name="Rectangle 492"/>
          <p:cNvSpPr>
            <a:spLocks noChangeArrowheads="1"/>
          </p:cNvSpPr>
          <p:nvPr/>
        </p:nvSpPr>
        <p:spPr bwMode="auto">
          <a:xfrm>
            <a:off x="6959600" y="40005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CT</a:t>
            </a:r>
          </a:p>
        </p:txBody>
      </p:sp>
      <p:sp>
        <p:nvSpPr>
          <p:cNvPr id="48621" name="Rectangle 493"/>
          <p:cNvSpPr>
            <a:spLocks noChangeArrowheads="1"/>
          </p:cNvSpPr>
          <p:nvPr/>
        </p:nvSpPr>
        <p:spPr bwMode="auto">
          <a:xfrm>
            <a:off x="8331200" y="40005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CO</a:t>
            </a:r>
          </a:p>
        </p:txBody>
      </p:sp>
      <p:sp>
        <p:nvSpPr>
          <p:cNvPr id="48622" name="Text Box 494"/>
          <p:cNvSpPr txBox="1">
            <a:spLocks noChangeArrowheads="1"/>
          </p:cNvSpPr>
          <p:nvPr/>
        </p:nvSpPr>
        <p:spPr bwMode="auto">
          <a:xfrm>
            <a:off x="7318375" y="3817938"/>
            <a:ext cx="320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48623" name="Text Box 495"/>
          <p:cNvSpPr txBox="1">
            <a:spLocks noChangeArrowheads="1"/>
          </p:cNvSpPr>
          <p:nvPr/>
        </p:nvSpPr>
        <p:spPr bwMode="auto">
          <a:xfrm>
            <a:off x="8356600" y="3817938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8624" name="Rectangle 496"/>
          <p:cNvSpPr>
            <a:spLocks noChangeArrowheads="1"/>
          </p:cNvSpPr>
          <p:nvPr/>
        </p:nvSpPr>
        <p:spPr bwMode="auto">
          <a:xfrm>
            <a:off x="8026400" y="40005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CI</a:t>
            </a:r>
          </a:p>
        </p:txBody>
      </p:sp>
      <p:sp>
        <p:nvSpPr>
          <p:cNvPr id="48625" name="Text Box 497"/>
          <p:cNvSpPr txBox="1">
            <a:spLocks noChangeArrowheads="1"/>
          </p:cNvSpPr>
          <p:nvPr/>
        </p:nvSpPr>
        <p:spPr bwMode="auto">
          <a:xfrm>
            <a:off x="8026400" y="3817938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8626" name="Oval 498"/>
          <p:cNvSpPr>
            <a:spLocks noChangeArrowheads="1"/>
          </p:cNvSpPr>
          <p:nvPr/>
        </p:nvSpPr>
        <p:spPr bwMode="auto">
          <a:xfrm>
            <a:off x="7150100" y="3962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27" name="Oval 499"/>
          <p:cNvSpPr>
            <a:spLocks noChangeArrowheads="1"/>
          </p:cNvSpPr>
          <p:nvPr/>
        </p:nvSpPr>
        <p:spPr bwMode="auto">
          <a:xfrm>
            <a:off x="8204200" y="3962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28" name="Oval 500"/>
          <p:cNvSpPr>
            <a:spLocks noChangeArrowheads="1"/>
          </p:cNvSpPr>
          <p:nvPr/>
        </p:nvSpPr>
        <p:spPr bwMode="auto">
          <a:xfrm>
            <a:off x="8521700" y="3962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29" name="Line 501"/>
          <p:cNvSpPr>
            <a:spLocks noChangeShapeType="1"/>
          </p:cNvSpPr>
          <p:nvPr/>
        </p:nvSpPr>
        <p:spPr bwMode="auto">
          <a:xfrm>
            <a:off x="7950200" y="46863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30" name="Line 502"/>
          <p:cNvSpPr>
            <a:spLocks noChangeShapeType="1"/>
          </p:cNvSpPr>
          <p:nvPr/>
        </p:nvSpPr>
        <p:spPr bwMode="auto">
          <a:xfrm flipV="1">
            <a:off x="8940800" y="15621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31" name="Rectangle 503"/>
          <p:cNvSpPr>
            <a:spLocks noChangeArrowheads="1"/>
          </p:cNvSpPr>
          <p:nvPr/>
        </p:nvSpPr>
        <p:spPr bwMode="auto">
          <a:xfrm>
            <a:off x="7493000" y="38100"/>
            <a:ext cx="1524000" cy="838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L2, L3, and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main memory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8632" name="Text Box 504"/>
          <p:cNvSpPr txBox="1">
            <a:spLocks noChangeArrowheads="1"/>
          </p:cNvSpPr>
          <p:nvPr/>
        </p:nvSpPr>
        <p:spPr bwMode="auto">
          <a:xfrm>
            <a:off x="5791200" y="1778000"/>
            <a:ext cx="27733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L1 d-cache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</a:rPr>
              <a:t>(64 sets, 8 lines/set)</a:t>
            </a:r>
          </a:p>
        </p:txBody>
      </p:sp>
      <p:sp>
        <p:nvSpPr>
          <p:cNvPr id="48633" name="Line 505"/>
          <p:cNvSpPr>
            <a:spLocks noChangeShapeType="1"/>
          </p:cNvSpPr>
          <p:nvPr/>
        </p:nvSpPr>
        <p:spPr bwMode="auto">
          <a:xfrm flipH="1">
            <a:off x="8331200" y="15621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34" name="Line 506"/>
          <p:cNvSpPr>
            <a:spLocks noChangeShapeType="1"/>
          </p:cNvSpPr>
          <p:nvPr/>
        </p:nvSpPr>
        <p:spPr bwMode="auto">
          <a:xfrm flipV="1">
            <a:off x="8331200" y="8763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35" name="Line 507"/>
          <p:cNvSpPr>
            <a:spLocks noChangeShapeType="1"/>
          </p:cNvSpPr>
          <p:nvPr/>
        </p:nvSpPr>
        <p:spPr bwMode="auto">
          <a:xfrm flipH="1">
            <a:off x="6578600" y="4191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36" name="Text Box 508"/>
          <p:cNvSpPr txBox="1">
            <a:spLocks noChangeArrowheads="1"/>
          </p:cNvSpPr>
          <p:nvPr/>
        </p:nvSpPr>
        <p:spPr bwMode="auto">
          <a:xfrm>
            <a:off x="6080125" y="1028700"/>
            <a:ext cx="406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</a:rPr>
              <a:t>L1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48637" name="Text Box 509"/>
          <p:cNvSpPr txBox="1">
            <a:spLocks noChangeArrowheads="1"/>
          </p:cNvSpPr>
          <p:nvPr/>
        </p:nvSpPr>
        <p:spPr bwMode="auto">
          <a:xfrm>
            <a:off x="8296275" y="952500"/>
            <a:ext cx="593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</a:rPr>
              <a:t>L1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i="1">
                <a:solidFill>
                  <a:schemeClr val="tx2"/>
                </a:solidFill>
              </a:rPr>
              <a:t>miss</a:t>
            </a:r>
          </a:p>
        </p:txBody>
      </p:sp>
      <p:sp>
        <p:nvSpPr>
          <p:cNvPr id="48638" name="Line 510"/>
          <p:cNvSpPr>
            <a:spLocks noChangeShapeType="1"/>
          </p:cNvSpPr>
          <p:nvPr/>
        </p:nvSpPr>
        <p:spPr bwMode="auto">
          <a:xfrm flipH="1">
            <a:off x="1854200" y="4191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39" name="Line 511"/>
          <p:cNvSpPr>
            <a:spLocks noChangeShapeType="1"/>
          </p:cNvSpPr>
          <p:nvPr/>
        </p:nvSpPr>
        <p:spPr bwMode="auto">
          <a:xfrm flipV="1">
            <a:off x="7797800" y="44577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40" name="Line 512"/>
          <p:cNvSpPr>
            <a:spLocks noChangeShapeType="1"/>
          </p:cNvSpPr>
          <p:nvPr/>
        </p:nvSpPr>
        <p:spPr bwMode="auto">
          <a:xfrm>
            <a:off x="7950200" y="44577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41" name="Text Box 513"/>
          <p:cNvSpPr txBox="1">
            <a:spLocks noChangeArrowheads="1"/>
          </p:cNvSpPr>
          <p:nvPr/>
        </p:nvSpPr>
        <p:spPr bwMode="auto">
          <a:xfrm>
            <a:off x="1477963" y="501650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Virtual address (VA)</a:t>
            </a:r>
          </a:p>
        </p:txBody>
      </p:sp>
      <p:sp>
        <p:nvSpPr>
          <p:cNvPr id="48642" name="Rectangle 514"/>
          <p:cNvSpPr>
            <a:spLocks noChangeArrowheads="1"/>
          </p:cNvSpPr>
          <p:nvPr/>
        </p:nvSpPr>
        <p:spPr bwMode="auto">
          <a:xfrm>
            <a:off x="1701800" y="39116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VPN3</a:t>
            </a:r>
          </a:p>
        </p:txBody>
      </p:sp>
      <p:sp>
        <p:nvSpPr>
          <p:cNvPr id="48643" name="Rectangle 515"/>
          <p:cNvSpPr>
            <a:spLocks noChangeArrowheads="1"/>
          </p:cNvSpPr>
          <p:nvPr/>
        </p:nvSpPr>
        <p:spPr bwMode="auto">
          <a:xfrm>
            <a:off x="2235200" y="39116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VPN4</a:t>
            </a:r>
          </a:p>
        </p:txBody>
      </p:sp>
      <p:sp>
        <p:nvSpPr>
          <p:cNvPr id="48644" name="Text Box 516"/>
          <p:cNvSpPr txBox="1">
            <a:spLocks noChangeArrowheads="1"/>
          </p:cNvSpPr>
          <p:nvPr/>
        </p:nvSpPr>
        <p:spPr bwMode="auto">
          <a:xfrm>
            <a:off x="2314575" y="3721100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645" name="Text Box 517"/>
          <p:cNvSpPr txBox="1">
            <a:spLocks noChangeArrowheads="1"/>
          </p:cNvSpPr>
          <p:nvPr/>
        </p:nvSpPr>
        <p:spPr bwMode="auto">
          <a:xfrm>
            <a:off x="1854200" y="3721100"/>
            <a:ext cx="2508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000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48769" name="Group 641"/>
          <p:cNvGrpSpPr>
            <a:grpSpLocks/>
          </p:cNvGrpSpPr>
          <p:nvPr/>
        </p:nvGrpSpPr>
        <p:grpSpPr bwMode="auto">
          <a:xfrm>
            <a:off x="1173163" y="4603750"/>
            <a:ext cx="276225" cy="450850"/>
            <a:chOff x="739" y="2900"/>
            <a:chExt cx="174" cy="284"/>
          </a:xfrm>
        </p:grpSpPr>
        <p:sp>
          <p:nvSpPr>
            <p:cNvPr id="48561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562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651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</p:grpSp>
      <p:sp>
        <p:nvSpPr>
          <p:cNvPr id="48653" name="Rectangle 525"/>
          <p:cNvSpPr>
            <a:spLocks noChangeArrowheads="1"/>
          </p:cNvSpPr>
          <p:nvPr/>
        </p:nvSpPr>
        <p:spPr bwMode="auto">
          <a:xfrm>
            <a:off x="1454150" y="4597400"/>
            <a:ext cx="368300" cy="914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54" name="Rectangle 526"/>
          <p:cNvSpPr>
            <a:spLocks noChangeArrowheads="1"/>
          </p:cNvSpPr>
          <p:nvPr/>
        </p:nvSpPr>
        <p:spPr bwMode="auto">
          <a:xfrm>
            <a:off x="1454150" y="48768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48670" name="Line 542"/>
          <p:cNvSpPr>
            <a:spLocks noChangeShapeType="1"/>
          </p:cNvSpPr>
          <p:nvPr/>
        </p:nvSpPr>
        <p:spPr bwMode="auto">
          <a:xfrm>
            <a:off x="1316038" y="42259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71" name="Line 543"/>
          <p:cNvSpPr>
            <a:spLocks noChangeShapeType="1"/>
          </p:cNvSpPr>
          <p:nvPr/>
        </p:nvSpPr>
        <p:spPr bwMode="auto">
          <a:xfrm flipV="1">
            <a:off x="1316038" y="50022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72" name="Oval 544"/>
          <p:cNvSpPr>
            <a:spLocks noChangeArrowheads="1"/>
          </p:cNvSpPr>
          <p:nvPr/>
        </p:nvSpPr>
        <p:spPr bwMode="auto">
          <a:xfrm>
            <a:off x="1281113" y="41878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38" name="Rectangle 610"/>
          <p:cNvSpPr>
            <a:spLocks noChangeArrowheads="1"/>
          </p:cNvSpPr>
          <p:nvPr/>
        </p:nvSpPr>
        <p:spPr bwMode="auto">
          <a:xfrm>
            <a:off x="2092325" y="4597400"/>
            <a:ext cx="368300" cy="914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39" name="Rectangle 611"/>
          <p:cNvSpPr>
            <a:spLocks noChangeArrowheads="1"/>
          </p:cNvSpPr>
          <p:nvPr/>
        </p:nvSpPr>
        <p:spPr bwMode="auto">
          <a:xfrm>
            <a:off x="2092325" y="48768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48740" name="Line 612"/>
          <p:cNvSpPr>
            <a:spLocks noChangeShapeType="1"/>
          </p:cNvSpPr>
          <p:nvPr/>
        </p:nvSpPr>
        <p:spPr bwMode="auto">
          <a:xfrm flipH="1">
            <a:off x="1952625" y="42259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41" name="Line 613"/>
          <p:cNvSpPr>
            <a:spLocks noChangeShapeType="1"/>
          </p:cNvSpPr>
          <p:nvPr/>
        </p:nvSpPr>
        <p:spPr bwMode="auto">
          <a:xfrm flipV="1">
            <a:off x="1954213" y="50069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42" name="Oval 614"/>
          <p:cNvSpPr>
            <a:spLocks noChangeArrowheads="1"/>
          </p:cNvSpPr>
          <p:nvPr/>
        </p:nvSpPr>
        <p:spPr bwMode="auto">
          <a:xfrm>
            <a:off x="1919288" y="41878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47" name="Rectangle 619"/>
          <p:cNvSpPr>
            <a:spLocks noChangeArrowheads="1"/>
          </p:cNvSpPr>
          <p:nvPr/>
        </p:nvSpPr>
        <p:spPr bwMode="auto">
          <a:xfrm>
            <a:off x="2730500" y="4592638"/>
            <a:ext cx="368300" cy="9144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48" name="Rectangle 620"/>
          <p:cNvSpPr>
            <a:spLocks noChangeArrowheads="1"/>
          </p:cNvSpPr>
          <p:nvPr/>
        </p:nvSpPr>
        <p:spPr bwMode="auto">
          <a:xfrm>
            <a:off x="2730500" y="48720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48749" name="Line 621"/>
          <p:cNvSpPr>
            <a:spLocks noChangeShapeType="1"/>
          </p:cNvSpPr>
          <p:nvPr/>
        </p:nvSpPr>
        <p:spPr bwMode="auto">
          <a:xfrm>
            <a:off x="2592388" y="42211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50" name="Line 622"/>
          <p:cNvSpPr>
            <a:spLocks noChangeShapeType="1"/>
          </p:cNvSpPr>
          <p:nvPr/>
        </p:nvSpPr>
        <p:spPr bwMode="auto">
          <a:xfrm flipV="1">
            <a:off x="2592388" y="50069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51" name="Oval 623"/>
          <p:cNvSpPr>
            <a:spLocks noChangeArrowheads="1"/>
          </p:cNvSpPr>
          <p:nvPr/>
        </p:nvSpPr>
        <p:spPr bwMode="auto">
          <a:xfrm>
            <a:off x="2557463" y="41830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54" name="Line 626"/>
          <p:cNvSpPr>
            <a:spLocks noChangeShapeType="1"/>
          </p:cNvSpPr>
          <p:nvPr/>
        </p:nvSpPr>
        <p:spPr bwMode="auto">
          <a:xfrm>
            <a:off x="6083300" y="24098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55" name="Line 627"/>
          <p:cNvSpPr>
            <a:spLocks noChangeShapeType="1"/>
          </p:cNvSpPr>
          <p:nvPr/>
        </p:nvSpPr>
        <p:spPr bwMode="auto">
          <a:xfrm>
            <a:off x="6607175" y="24098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56" name="Line 628"/>
          <p:cNvSpPr>
            <a:spLocks noChangeShapeType="1"/>
          </p:cNvSpPr>
          <p:nvPr/>
        </p:nvSpPr>
        <p:spPr bwMode="auto">
          <a:xfrm>
            <a:off x="7131050" y="24003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57" name="Line 629"/>
          <p:cNvSpPr>
            <a:spLocks noChangeShapeType="1"/>
          </p:cNvSpPr>
          <p:nvPr/>
        </p:nvSpPr>
        <p:spPr bwMode="auto">
          <a:xfrm>
            <a:off x="7683500" y="24098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59" name="Line 631"/>
          <p:cNvSpPr>
            <a:spLocks noChangeShapeType="1"/>
          </p:cNvSpPr>
          <p:nvPr/>
        </p:nvSpPr>
        <p:spPr bwMode="auto">
          <a:xfrm>
            <a:off x="6086475" y="30861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60" name="Line 632"/>
          <p:cNvSpPr>
            <a:spLocks noChangeShapeType="1"/>
          </p:cNvSpPr>
          <p:nvPr/>
        </p:nvSpPr>
        <p:spPr bwMode="auto">
          <a:xfrm>
            <a:off x="6616700" y="30908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61" name="Line 633"/>
          <p:cNvSpPr>
            <a:spLocks noChangeShapeType="1"/>
          </p:cNvSpPr>
          <p:nvPr/>
        </p:nvSpPr>
        <p:spPr bwMode="auto">
          <a:xfrm>
            <a:off x="7153275" y="3089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62" name="Line 634"/>
          <p:cNvSpPr>
            <a:spLocks noChangeShapeType="1"/>
          </p:cNvSpPr>
          <p:nvPr/>
        </p:nvSpPr>
        <p:spPr bwMode="auto">
          <a:xfrm>
            <a:off x="7683500" y="3089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63" name="Line 635"/>
          <p:cNvSpPr>
            <a:spLocks noChangeShapeType="1"/>
          </p:cNvSpPr>
          <p:nvPr/>
        </p:nvSpPr>
        <p:spPr bwMode="auto">
          <a:xfrm flipV="1">
            <a:off x="6229350" y="32385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64" name="Line 636"/>
          <p:cNvSpPr>
            <a:spLocks noChangeShapeType="1"/>
          </p:cNvSpPr>
          <p:nvPr/>
        </p:nvSpPr>
        <p:spPr bwMode="auto">
          <a:xfrm flipV="1">
            <a:off x="6750050" y="32400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65" name="Line 637"/>
          <p:cNvSpPr>
            <a:spLocks noChangeShapeType="1"/>
          </p:cNvSpPr>
          <p:nvPr/>
        </p:nvSpPr>
        <p:spPr bwMode="auto">
          <a:xfrm flipV="1">
            <a:off x="7289800" y="32321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66" name="Line 638"/>
          <p:cNvSpPr>
            <a:spLocks noChangeShapeType="1"/>
          </p:cNvSpPr>
          <p:nvPr/>
        </p:nvSpPr>
        <p:spPr bwMode="auto">
          <a:xfrm flipV="1">
            <a:off x="7826375" y="32416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767" name="Line 639"/>
          <p:cNvSpPr>
            <a:spLocks noChangeShapeType="1"/>
          </p:cNvSpPr>
          <p:nvPr/>
        </p:nvSpPr>
        <p:spPr bwMode="auto">
          <a:xfrm>
            <a:off x="603250" y="45974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770" name="Group 642"/>
          <p:cNvGrpSpPr>
            <a:grpSpLocks/>
          </p:cNvGrpSpPr>
          <p:nvPr/>
        </p:nvGrpSpPr>
        <p:grpSpPr bwMode="auto">
          <a:xfrm>
            <a:off x="1820863" y="4598988"/>
            <a:ext cx="276225" cy="450850"/>
            <a:chOff x="739" y="2900"/>
            <a:chExt cx="174" cy="284"/>
          </a:xfrm>
        </p:grpSpPr>
        <p:sp>
          <p:nvSpPr>
            <p:cNvPr id="48771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772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773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</p:grpSp>
      <p:grpSp>
        <p:nvGrpSpPr>
          <p:cNvPr id="48774" name="Group 646"/>
          <p:cNvGrpSpPr>
            <a:grpSpLocks/>
          </p:cNvGrpSpPr>
          <p:nvPr/>
        </p:nvGrpSpPr>
        <p:grpSpPr bwMode="auto">
          <a:xfrm>
            <a:off x="2459038" y="4598988"/>
            <a:ext cx="276225" cy="450850"/>
            <a:chOff x="739" y="2900"/>
            <a:chExt cx="174" cy="284"/>
          </a:xfrm>
        </p:grpSpPr>
        <p:sp>
          <p:nvSpPr>
            <p:cNvPr id="48775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776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  <p:sp>
          <p:nvSpPr>
            <p:cNvPr id="48777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20711</TotalTime>
  <Pages>20</Pages>
  <Words>93</Words>
  <Application>Microsoft Macintosh PowerPoint</Application>
  <PresentationFormat>Letter Paper (8.5x11 in)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325</cp:revision>
  <cp:lastPrinted>2002-01-29T00:24:01Z</cp:lastPrinted>
  <dcterms:created xsi:type="dcterms:W3CDTF">1998-08-11T09:18:51Z</dcterms:created>
  <dcterms:modified xsi:type="dcterms:W3CDTF">2014-08-05T15:04:45Z</dcterms:modified>
</cp:coreProperties>
</file>