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504" y="-88"/>
      </p:cViewPr>
      <p:guideLst>
        <p:guide orient="horz" pos="2550"/>
        <p:guide pos="32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B6380B49-50F6-C143-B23F-721F1D32864B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4836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E3F1EEAA-42F5-EE47-9D1E-6BE6B2A0AC65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22459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3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75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27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5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9" name="Text Box 381"/>
          <p:cNvSpPr txBox="1">
            <a:spLocks noChangeArrowheads="1"/>
          </p:cNvSpPr>
          <p:nvPr/>
        </p:nvSpPr>
        <p:spPr bwMode="auto">
          <a:xfrm>
            <a:off x="139700" y="1668463"/>
            <a:ext cx="53657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48515" name="Text Box 387"/>
          <p:cNvSpPr txBox="1">
            <a:spLocks noChangeArrowheads="1"/>
          </p:cNvSpPr>
          <p:nvPr/>
        </p:nvSpPr>
        <p:spPr bwMode="auto">
          <a:xfrm>
            <a:off x="6388100" y="2925763"/>
            <a:ext cx="9413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address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 page</a:t>
            </a:r>
          </a:p>
        </p:txBody>
      </p:sp>
      <p:sp>
        <p:nvSpPr>
          <p:cNvPr id="48516" name="Text Box 388"/>
          <p:cNvSpPr txBox="1">
            <a:spLocks noChangeArrowheads="1"/>
          </p:cNvSpPr>
          <p:nvPr/>
        </p:nvSpPr>
        <p:spPr bwMode="auto">
          <a:xfrm>
            <a:off x="34925" y="1882775"/>
            <a:ext cx="8921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address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 L1 PT</a:t>
            </a:r>
          </a:p>
        </p:txBody>
      </p:sp>
      <p:sp>
        <p:nvSpPr>
          <p:cNvPr id="48522" name="Text Box 394"/>
          <p:cNvSpPr txBox="1">
            <a:spLocks noChangeAspect="1" noChangeArrowheads="1"/>
          </p:cNvSpPr>
          <p:nvPr/>
        </p:nvSpPr>
        <p:spPr bwMode="auto">
          <a:xfrm>
            <a:off x="2889250" y="25400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523" name="Rectangle 395"/>
          <p:cNvSpPr>
            <a:spLocks noChangeAspect="1" noChangeArrowheads="1"/>
          </p:cNvSpPr>
          <p:nvPr/>
        </p:nvSpPr>
        <p:spPr bwMode="auto">
          <a:xfrm>
            <a:off x="6122988" y="227013"/>
            <a:ext cx="1843087" cy="273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48524" name="Text Box 396"/>
          <p:cNvSpPr txBox="1">
            <a:spLocks noChangeAspect="1" noChangeArrowheads="1"/>
          </p:cNvSpPr>
          <p:nvPr/>
        </p:nvSpPr>
        <p:spPr bwMode="auto">
          <a:xfrm>
            <a:off x="5441950" y="34925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525" name="Text Box 397"/>
          <p:cNvSpPr txBox="1">
            <a:spLocks noChangeAspect="1" noChangeArrowheads="1"/>
          </p:cNvSpPr>
          <p:nvPr/>
        </p:nvSpPr>
        <p:spPr bwMode="auto">
          <a:xfrm>
            <a:off x="6872288" y="34925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48527" name="Text Box 399"/>
          <p:cNvSpPr txBox="1">
            <a:spLocks noChangeAspect="1" noChangeArrowheads="1"/>
          </p:cNvSpPr>
          <p:nvPr/>
        </p:nvSpPr>
        <p:spPr bwMode="auto">
          <a:xfrm>
            <a:off x="8034338" y="7938"/>
            <a:ext cx="993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</a:rPr>
              <a:t>Virtual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8531" name="Line 403"/>
          <p:cNvSpPr>
            <a:spLocks noChangeShapeType="1"/>
          </p:cNvSpPr>
          <p:nvPr/>
        </p:nvSpPr>
        <p:spPr bwMode="auto">
          <a:xfrm>
            <a:off x="6083300" y="264636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2" name="Line 404"/>
          <p:cNvSpPr>
            <a:spLocks noChangeShapeType="1"/>
          </p:cNvSpPr>
          <p:nvPr/>
        </p:nvSpPr>
        <p:spPr bwMode="auto">
          <a:xfrm>
            <a:off x="6388100" y="2646363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4" name="Line 406"/>
          <p:cNvSpPr>
            <a:spLocks noChangeShapeType="1"/>
          </p:cNvSpPr>
          <p:nvPr/>
        </p:nvSpPr>
        <p:spPr bwMode="auto">
          <a:xfrm>
            <a:off x="5094288" y="2671763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5359400" y="17827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20" name="Text Box 392"/>
          <p:cNvSpPr txBox="1">
            <a:spLocks noChangeArrowheads="1"/>
          </p:cNvSpPr>
          <p:nvPr/>
        </p:nvSpPr>
        <p:spPr bwMode="auto">
          <a:xfrm>
            <a:off x="5427663" y="996950"/>
            <a:ext cx="6556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48533" name="Rectangle 405"/>
          <p:cNvSpPr>
            <a:spLocks noChangeArrowheads="1"/>
          </p:cNvSpPr>
          <p:nvPr/>
        </p:nvSpPr>
        <p:spPr bwMode="auto">
          <a:xfrm>
            <a:off x="5362575" y="2544763"/>
            <a:ext cx="758825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PTE</a:t>
            </a:r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>
            <a:off x="5094288" y="500063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6" name="Line 408"/>
          <p:cNvSpPr>
            <a:spLocks noChangeShapeType="1"/>
          </p:cNvSpPr>
          <p:nvPr/>
        </p:nvSpPr>
        <p:spPr bwMode="auto">
          <a:xfrm>
            <a:off x="7620000" y="500063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7" name="Rectangle 409"/>
          <p:cNvSpPr>
            <a:spLocks noChangeAspect="1" noChangeArrowheads="1"/>
          </p:cNvSpPr>
          <p:nvPr/>
        </p:nvSpPr>
        <p:spPr bwMode="auto">
          <a:xfrm>
            <a:off x="1570038" y="4937125"/>
            <a:ext cx="4495800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48538" name="Rectangle 410"/>
          <p:cNvSpPr>
            <a:spLocks noChangeAspect="1" noChangeArrowheads="1"/>
          </p:cNvSpPr>
          <p:nvPr/>
        </p:nvSpPr>
        <p:spPr bwMode="auto">
          <a:xfrm>
            <a:off x="6065838" y="4937125"/>
            <a:ext cx="1874837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48539" name="Text Box 411"/>
          <p:cNvSpPr txBox="1">
            <a:spLocks noChangeAspect="1" noChangeArrowheads="1"/>
          </p:cNvSpPr>
          <p:nvPr/>
        </p:nvSpPr>
        <p:spPr bwMode="auto">
          <a:xfrm>
            <a:off x="3659188" y="4727575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48540" name="Text Box 412"/>
          <p:cNvSpPr txBox="1">
            <a:spLocks noChangeAspect="1" noChangeArrowheads="1"/>
          </p:cNvSpPr>
          <p:nvPr/>
        </p:nvSpPr>
        <p:spPr bwMode="auto">
          <a:xfrm>
            <a:off x="6846888" y="4727575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48541" name="Text Box 413"/>
          <p:cNvSpPr txBox="1">
            <a:spLocks noChangeAspect="1" noChangeArrowheads="1"/>
          </p:cNvSpPr>
          <p:nvPr/>
        </p:nvSpPr>
        <p:spPr bwMode="auto">
          <a:xfrm>
            <a:off x="8034338" y="4740275"/>
            <a:ext cx="109061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</a:rPr>
              <a:t>Physical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8542" name="Line 414"/>
          <p:cNvSpPr>
            <a:spLocks noChangeShapeType="1"/>
          </p:cNvSpPr>
          <p:nvPr/>
        </p:nvSpPr>
        <p:spPr bwMode="auto">
          <a:xfrm flipH="1">
            <a:off x="4559300" y="4487863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3" name="Line 415"/>
          <p:cNvSpPr>
            <a:spLocks noChangeShapeType="1"/>
          </p:cNvSpPr>
          <p:nvPr/>
        </p:nvSpPr>
        <p:spPr bwMode="auto">
          <a:xfrm>
            <a:off x="4559300" y="4486275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4" name="Text Box 416"/>
          <p:cNvSpPr txBox="1">
            <a:spLocks noChangeArrowheads="1"/>
          </p:cNvSpPr>
          <p:nvPr/>
        </p:nvSpPr>
        <p:spPr bwMode="auto">
          <a:xfrm>
            <a:off x="7823200" y="2074863"/>
            <a:ext cx="12160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Offset into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and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virtual page</a:t>
            </a:r>
          </a:p>
        </p:txBody>
      </p:sp>
      <p:sp>
        <p:nvSpPr>
          <p:cNvPr id="48545" name="Rectangle 417"/>
          <p:cNvSpPr>
            <a:spLocks noChangeAspect="1" noChangeArrowheads="1"/>
          </p:cNvSpPr>
          <p:nvPr/>
        </p:nvSpPr>
        <p:spPr bwMode="auto">
          <a:xfrm>
            <a:off x="3567113" y="220663"/>
            <a:ext cx="1277937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3</a:t>
            </a:r>
          </a:p>
        </p:txBody>
      </p:sp>
      <p:sp>
        <p:nvSpPr>
          <p:cNvPr id="48546" name="Rectangle 418"/>
          <p:cNvSpPr>
            <a:spLocks noChangeAspect="1" noChangeArrowheads="1"/>
          </p:cNvSpPr>
          <p:nvPr/>
        </p:nvSpPr>
        <p:spPr bwMode="auto">
          <a:xfrm>
            <a:off x="4845050" y="227013"/>
            <a:ext cx="1277938" cy="273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4</a:t>
            </a:r>
          </a:p>
        </p:txBody>
      </p:sp>
      <p:sp>
        <p:nvSpPr>
          <p:cNvPr id="48547" name="Rectangle 419"/>
          <p:cNvSpPr>
            <a:spLocks noChangeAspect="1" noChangeArrowheads="1"/>
          </p:cNvSpPr>
          <p:nvPr/>
        </p:nvSpPr>
        <p:spPr bwMode="auto">
          <a:xfrm>
            <a:off x="2295525" y="220663"/>
            <a:ext cx="1277938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2</a:t>
            </a:r>
          </a:p>
        </p:txBody>
      </p:sp>
      <p:sp>
        <p:nvSpPr>
          <p:cNvPr id="48548" name="Rectangle 420"/>
          <p:cNvSpPr>
            <a:spLocks noChangeAspect="1" noChangeArrowheads="1"/>
          </p:cNvSpPr>
          <p:nvPr/>
        </p:nvSpPr>
        <p:spPr bwMode="auto">
          <a:xfrm>
            <a:off x="1017588" y="219075"/>
            <a:ext cx="1277937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1</a:t>
            </a:r>
          </a:p>
        </p:txBody>
      </p:sp>
      <p:sp>
        <p:nvSpPr>
          <p:cNvPr id="48558" name="Line 430"/>
          <p:cNvSpPr>
            <a:spLocks noChangeShapeType="1"/>
          </p:cNvSpPr>
          <p:nvPr/>
        </p:nvSpPr>
        <p:spPr bwMode="auto">
          <a:xfrm>
            <a:off x="4822825" y="2668588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9" name="Line 431"/>
          <p:cNvSpPr>
            <a:spLocks noChangeShapeType="1"/>
          </p:cNvSpPr>
          <p:nvPr/>
        </p:nvSpPr>
        <p:spPr bwMode="auto">
          <a:xfrm>
            <a:off x="5002213" y="1787525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60" name="Line 432"/>
          <p:cNvSpPr>
            <a:spLocks noChangeShapeType="1"/>
          </p:cNvSpPr>
          <p:nvPr/>
        </p:nvSpPr>
        <p:spPr bwMode="auto">
          <a:xfrm>
            <a:off x="5011738" y="1787525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63" name="Rectangle 435"/>
          <p:cNvSpPr>
            <a:spLocks noChangeArrowheads="1"/>
          </p:cNvSpPr>
          <p:nvPr/>
        </p:nvSpPr>
        <p:spPr bwMode="auto">
          <a:xfrm>
            <a:off x="4083050" y="179228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65" name="Text Box 437"/>
          <p:cNvSpPr txBox="1">
            <a:spLocks noChangeArrowheads="1"/>
          </p:cNvSpPr>
          <p:nvPr/>
        </p:nvSpPr>
        <p:spPr bwMode="auto">
          <a:xfrm>
            <a:off x="3897313" y="996950"/>
            <a:ext cx="116681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middle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48566" name="Rectangle 438"/>
          <p:cNvSpPr>
            <a:spLocks noChangeArrowheads="1"/>
          </p:cNvSpPr>
          <p:nvPr/>
        </p:nvSpPr>
        <p:spPr bwMode="auto">
          <a:xfrm>
            <a:off x="4086225" y="2554288"/>
            <a:ext cx="758825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PTE</a:t>
            </a:r>
          </a:p>
        </p:txBody>
      </p:sp>
      <p:sp>
        <p:nvSpPr>
          <p:cNvPr id="48567" name="Line 439"/>
          <p:cNvSpPr>
            <a:spLocks noChangeShapeType="1"/>
          </p:cNvSpPr>
          <p:nvPr/>
        </p:nvSpPr>
        <p:spPr bwMode="auto">
          <a:xfrm flipH="1">
            <a:off x="3814763" y="509588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68" name="Line 440"/>
          <p:cNvSpPr>
            <a:spLocks noChangeShapeType="1"/>
          </p:cNvSpPr>
          <p:nvPr/>
        </p:nvSpPr>
        <p:spPr bwMode="auto">
          <a:xfrm>
            <a:off x="3825875" y="2674938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72" name="Line 444"/>
          <p:cNvSpPr>
            <a:spLocks noChangeShapeType="1"/>
          </p:cNvSpPr>
          <p:nvPr/>
        </p:nvSpPr>
        <p:spPr bwMode="auto">
          <a:xfrm>
            <a:off x="3527425" y="2673350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73" name="Line 445"/>
          <p:cNvSpPr>
            <a:spLocks noChangeShapeType="1"/>
          </p:cNvSpPr>
          <p:nvPr/>
        </p:nvSpPr>
        <p:spPr bwMode="auto">
          <a:xfrm>
            <a:off x="3708400" y="1790700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75" name="Rectangle 447"/>
          <p:cNvSpPr>
            <a:spLocks noChangeArrowheads="1"/>
          </p:cNvSpPr>
          <p:nvPr/>
        </p:nvSpPr>
        <p:spPr bwMode="auto">
          <a:xfrm>
            <a:off x="2787650" y="179228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77" name="Text Box 449"/>
          <p:cNvSpPr txBox="1">
            <a:spLocks noChangeArrowheads="1"/>
          </p:cNvSpPr>
          <p:nvPr/>
        </p:nvSpPr>
        <p:spPr bwMode="auto">
          <a:xfrm>
            <a:off x="2635250" y="996950"/>
            <a:ext cx="10969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L2 PT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upper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2790825" y="2554288"/>
            <a:ext cx="758825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L2 PTE</a:t>
            </a:r>
          </a:p>
        </p:txBody>
      </p:sp>
      <p:sp>
        <p:nvSpPr>
          <p:cNvPr id="48579" name="Line 451"/>
          <p:cNvSpPr>
            <a:spLocks noChangeShapeType="1"/>
          </p:cNvSpPr>
          <p:nvPr/>
        </p:nvSpPr>
        <p:spPr bwMode="auto">
          <a:xfrm>
            <a:off x="2530475" y="509588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0" name="Line 452"/>
          <p:cNvSpPr>
            <a:spLocks noChangeShapeType="1"/>
          </p:cNvSpPr>
          <p:nvPr/>
        </p:nvSpPr>
        <p:spPr bwMode="auto">
          <a:xfrm>
            <a:off x="2530475" y="2668588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4" name="Line 456"/>
          <p:cNvSpPr>
            <a:spLocks noChangeShapeType="1"/>
          </p:cNvSpPr>
          <p:nvPr/>
        </p:nvSpPr>
        <p:spPr bwMode="auto">
          <a:xfrm>
            <a:off x="2251075" y="2668588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1511300" y="179228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9" name="Text Box 461"/>
          <p:cNvSpPr txBox="1">
            <a:spLocks noChangeArrowheads="1"/>
          </p:cNvSpPr>
          <p:nvPr/>
        </p:nvSpPr>
        <p:spPr bwMode="auto">
          <a:xfrm>
            <a:off x="1338263" y="996950"/>
            <a:ext cx="1117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global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1514475" y="2554288"/>
            <a:ext cx="758825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PTE</a:t>
            </a:r>
          </a:p>
        </p:txBody>
      </p:sp>
      <p:sp>
        <p:nvSpPr>
          <p:cNvPr id="48591" name="Line 463"/>
          <p:cNvSpPr>
            <a:spLocks noChangeShapeType="1"/>
          </p:cNvSpPr>
          <p:nvPr/>
        </p:nvSpPr>
        <p:spPr bwMode="auto">
          <a:xfrm flipH="1">
            <a:off x="1241425" y="509588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92" name="Line 464"/>
          <p:cNvSpPr>
            <a:spLocks noChangeShapeType="1"/>
          </p:cNvSpPr>
          <p:nvPr/>
        </p:nvSpPr>
        <p:spPr bwMode="auto">
          <a:xfrm>
            <a:off x="1254125" y="2662238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93" name="Text Box 465"/>
          <p:cNvSpPr txBox="1">
            <a:spLocks noChangeAspect="1" noChangeArrowheads="1"/>
          </p:cNvSpPr>
          <p:nvPr/>
        </p:nvSpPr>
        <p:spPr bwMode="auto">
          <a:xfrm>
            <a:off x="4146550" y="25400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594" name="Text Box 466"/>
          <p:cNvSpPr txBox="1">
            <a:spLocks noChangeAspect="1" noChangeArrowheads="1"/>
          </p:cNvSpPr>
          <p:nvPr/>
        </p:nvSpPr>
        <p:spPr bwMode="auto">
          <a:xfrm>
            <a:off x="1555750" y="25400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595" name="Line 467"/>
          <p:cNvSpPr>
            <a:spLocks noChangeShapeType="1"/>
          </p:cNvSpPr>
          <p:nvPr/>
        </p:nvSpPr>
        <p:spPr bwMode="auto">
          <a:xfrm flipV="1">
            <a:off x="676275" y="1808163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99" name="Text Box 471"/>
          <p:cNvSpPr txBox="1">
            <a:spLocks noChangeAspect="1" noChangeArrowheads="1"/>
          </p:cNvSpPr>
          <p:nvPr/>
        </p:nvSpPr>
        <p:spPr bwMode="auto">
          <a:xfrm>
            <a:off x="930275" y="1597025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48601" name="Text Box 473"/>
          <p:cNvSpPr txBox="1">
            <a:spLocks noChangeArrowheads="1"/>
          </p:cNvSpPr>
          <p:nvPr/>
        </p:nvSpPr>
        <p:spPr bwMode="auto">
          <a:xfrm>
            <a:off x="968375" y="1698625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585" name="Line 457"/>
          <p:cNvSpPr>
            <a:spLocks noChangeShapeType="1"/>
          </p:cNvSpPr>
          <p:nvPr/>
        </p:nvSpPr>
        <p:spPr bwMode="auto">
          <a:xfrm>
            <a:off x="2430463" y="1790700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6" name="Line 458"/>
          <p:cNvSpPr>
            <a:spLocks noChangeShapeType="1"/>
          </p:cNvSpPr>
          <p:nvPr/>
        </p:nvSpPr>
        <p:spPr bwMode="auto">
          <a:xfrm>
            <a:off x="2439988" y="1792288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4" name="Text Box 476"/>
          <p:cNvSpPr txBox="1">
            <a:spLocks noChangeAspect="1" noChangeArrowheads="1"/>
          </p:cNvSpPr>
          <p:nvPr/>
        </p:nvSpPr>
        <p:spPr bwMode="auto">
          <a:xfrm>
            <a:off x="2460625" y="1560513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48605" name="Text Box 477"/>
          <p:cNvSpPr txBox="1">
            <a:spLocks noChangeArrowheads="1"/>
          </p:cNvSpPr>
          <p:nvPr/>
        </p:nvSpPr>
        <p:spPr bwMode="auto">
          <a:xfrm>
            <a:off x="2506663" y="1662113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574" name="Line 446"/>
          <p:cNvSpPr>
            <a:spLocks noChangeShapeType="1"/>
          </p:cNvSpPr>
          <p:nvPr/>
        </p:nvSpPr>
        <p:spPr bwMode="auto">
          <a:xfrm>
            <a:off x="3706813" y="1790700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7" name="Text Box 479"/>
          <p:cNvSpPr txBox="1">
            <a:spLocks noChangeAspect="1" noChangeArrowheads="1"/>
          </p:cNvSpPr>
          <p:nvPr/>
        </p:nvSpPr>
        <p:spPr bwMode="auto">
          <a:xfrm>
            <a:off x="3781425" y="1579563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48608" name="Text Box 480"/>
          <p:cNvSpPr txBox="1">
            <a:spLocks noChangeArrowheads="1"/>
          </p:cNvSpPr>
          <p:nvPr/>
        </p:nvSpPr>
        <p:spPr bwMode="auto">
          <a:xfrm>
            <a:off x="3814763" y="1681163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610" name="Text Box 482"/>
          <p:cNvSpPr txBox="1">
            <a:spLocks noChangeAspect="1" noChangeArrowheads="1"/>
          </p:cNvSpPr>
          <p:nvPr/>
        </p:nvSpPr>
        <p:spPr bwMode="auto">
          <a:xfrm>
            <a:off x="5056188" y="1555750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48611" name="Text Box 483"/>
          <p:cNvSpPr txBox="1">
            <a:spLocks noChangeArrowheads="1"/>
          </p:cNvSpPr>
          <p:nvPr/>
        </p:nvSpPr>
        <p:spPr bwMode="auto">
          <a:xfrm>
            <a:off x="5102225" y="165735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613" name="Text Box 485"/>
          <p:cNvSpPr txBox="1">
            <a:spLocks noChangeAspect="1" noChangeArrowheads="1"/>
          </p:cNvSpPr>
          <p:nvPr/>
        </p:nvSpPr>
        <p:spPr bwMode="auto">
          <a:xfrm>
            <a:off x="5202238" y="4260850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48614" name="Text Box 486"/>
          <p:cNvSpPr txBox="1">
            <a:spLocks noChangeArrowheads="1"/>
          </p:cNvSpPr>
          <p:nvPr/>
        </p:nvSpPr>
        <p:spPr bwMode="auto">
          <a:xfrm>
            <a:off x="5248275" y="434975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616" name="Text Box 488"/>
          <p:cNvSpPr txBox="1">
            <a:spLocks noChangeAspect="1" noChangeArrowheads="1"/>
          </p:cNvSpPr>
          <p:nvPr/>
        </p:nvSpPr>
        <p:spPr bwMode="auto">
          <a:xfrm>
            <a:off x="7581900" y="2368550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48617" name="Text Box 489"/>
          <p:cNvSpPr txBox="1">
            <a:spLocks noChangeArrowheads="1"/>
          </p:cNvSpPr>
          <p:nvPr/>
        </p:nvSpPr>
        <p:spPr bwMode="auto">
          <a:xfrm>
            <a:off x="7508875" y="2357438"/>
            <a:ext cx="227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619" name="Text Box 491"/>
          <p:cNvSpPr txBox="1">
            <a:spLocks noChangeAspect="1" noChangeArrowheads="1"/>
          </p:cNvSpPr>
          <p:nvPr/>
        </p:nvSpPr>
        <p:spPr bwMode="auto">
          <a:xfrm>
            <a:off x="1241425" y="2411413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620" name="Text Box 492"/>
          <p:cNvSpPr txBox="1">
            <a:spLocks noChangeArrowheads="1"/>
          </p:cNvSpPr>
          <p:nvPr/>
        </p:nvSpPr>
        <p:spPr bwMode="auto">
          <a:xfrm>
            <a:off x="1236663" y="2525713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623" name="Text Box 495"/>
          <p:cNvSpPr txBox="1">
            <a:spLocks noChangeAspect="1" noChangeArrowheads="1"/>
          </p:cNvSpPr>
          <p:nvPr/>
        </p:nvSpPr>
        <p:spPr bwMode="auto">
          <a:xfrm>
            <a:off x="2513013" y="2432050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624" name="Text Box 496"/>
          <p:cNvSpPr txBox="1">
            <a:spLocks noChangeArrowheads="1"/>
          </p:cNvSpPr>
          <p:nvPr/>
        </p:nvSpPr>
        <p:spPr bwMode="auto">
          <a:xfrm>
            <a:off x="2508250" y="254635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626" name="Text Box 498"/>
          <p:cNvSpPr txBox="1">
            <a:spLocks noChangeAspect="1" noChangeArrowheads="1"/>
          </p:cNvSpPr>
          <p:nvPr/>
        </p:nvSpPr>
        <p:spPr bwMode="auto">
          <a:xfrm>
            <a:off x="3830638" y="2443163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627" name="Text Box 499"/>
          <p:cNvSpPr txBox="1">
            <a:spLocks noChangeArrowheads="1"/>
          </p:cNvSpPr>
          <p:nvPr/>
        </p:nvSpPr>
        <p:spPr bwMode="auto">
          <a:xfrm>
            <a:off x="3825875" y="2557463"/>
            <a:ext cx="227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629" name="Text Box 501"/>
          <p:cNvSpPr txBox="1">
            <a:spLocks noChangeAspect="1" noChangeArrowheads="1"/>
          </p:cNvSpPr>
          <p:nvPr/>
        </p:nvSpPr>
        <p:spPr bwMode="auto">
          <a:xfrm>
            <a:off x="5118100" y="2436813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630" name="Text Box 502"/>
          <p:cNvSpPr txBox="1">
            <a:spLocks noChangeArrowheads="1"/>
          </p:cNvSpPr>
          <p:nvPr/>
        </p:nvSpPr>
        <p:spPr bwMode="auto">
          <a:xfrm>
            <a:off x="5113338" y="2551113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/</a:t>
            </a:r>
          </a:p>
        </p:txBody>
      </p:sp>
      <p:sp>
        <p:nvSpPr>
          <p:cNvPr id="48633" name="Text Box 505"/>
          <p:cNvSpPr txBox="1">
            <a:spLocks noChangeArrowheads="1"/>
          </p:cNvSpPr>
          <p:nvPr/>
        </p:nvSpPr>
        <p:spPr bwMode="auto">
          <a:xfrm>
            <a:off x="1400175" y="33909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400" i="1">
                <a:latin typeface="Helvetica" charset="0"/>
              </a:rPr>
              <a:t>512 GB </a:t>
            </a:r>
          </a:p>
          <a:p>
            <a:pPr algn="ctr"/>
            <a:r>
              <a:rPr lang="en-US" sz="1400" i="1">
                <a:latin typeface="Helvetica" charset="0"/>
              </a:rPr>
              <a:t>region </a:t>
            </a:r>
          </a:p>
          <a:p>
            <a:pPr algn="ctr"/>
            <a:r>
              <a:rPr lang="en-US" sz="1400" i="1">
                <a:latin typeface="Helvetica" charset="0"/>
              </a:rPr>
              <a:t>per entry</a:t>
            </a:r>
          </a:p>
        </p:txBody>
      </p:sp>
      <p:sp>
        <p:nvSpPr>
          <p:cNvPr id="48635" name="Text Box 507"/>
          <p:cNvSpPr txBox="1">
            <a:spLocks noChangeArrowheads="1"/>
          </p:cNvSpPr>
          <p:nvPr/>
        </p:nvSpPr>
        <p:spPr bwMode="auto">
          <a:xfrm>
            <a:off x="2630488" y="33909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400" i="1">
                <a:latin typeface="Helvetica" charset="0"/>
              </a:rPr>
              <a:t>1 GB </a:t>
            </a:r>
          </a:p>
          <a:p>
            <a:pPr algn="ctr"/>
            <a:r>
              <a:rPr lang="en-US" sz="1400" i="1">
                <a:latin typeface="Helvetica" charset="0"/>
              </a:rPr>
              <a:t>region </a:t>
            </a:r>
          </a:p>
          <a:p>
            <a:pPr algn="ctr"/>
            <a:r>
              <a:rPr lang="en-US" sz="1400" i="1">
                <a:latin typeface="Helvetica" charset="0"/>
              </a:rPr>
              <a:t>per entry</a:t>
            </a:r>
          </a:p>
        </p:txBody>
      </p:sp>
      <p:sp>
        <p:nvSpPr>
          <p:cNvPr id="48636" name="Text Box 508"/>
          <p:cNvSpPr txBox="1">
            <a:spLocks noChangeArrowheads="1"/>
          </p:cNvSpPr>
          <p:nvPr/>
        </p:nvSpPr>
        <p:spPr bwMode="auto">
          <a:xfrm>
            <a:off x="3979863" y="33909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400" i="1">
                <a:latin typeface="Helvetica" charset="0"/>
              </a:rPr>
              <a:t>2 MB </a:t>
            </a:r>
          </a:p>
          <a:p>
            <a:pPr algn="ctr"/>
            <a:r>
              <a:rPr lang="en-US" sz="1400" i="1">
                <a:latin typeface="Helvetica" charset="0"/>
              </a:rPr>
              <a:t>region </a:t>
            </a:r>
          </a:p>
          <a:p>
            <a:pPr algn="ctr"/>
            <a:r>
              <a:rPr lang="en-US" sz="1400" i="1">
                <a:latin typeface="Helvetica" charset="0"/>
              </a:rPr>
              <a:t>per entry</a:t>
            </a:r>
          </a:p>
        </p:txBody>
      </p:sp>
      <p:sp>
        <p:nvSpPr>
          <p:cNvPr id="48637" name="Text Box 509"/>
          <p:cNvSpPr txBox="1">
            <a:spLocks noChangeArrowheads="1"/>
          </p:cNvSpPr>
          <p:nvPr/>
        </p:nvSpPr>
        <p:spPr bwMode="auto">
          <a:xfrm>
            <a:off x="5202238" y="33909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400" i="1">
                <a:latin typeface="Helvetica" charset="0"/>
              </a:rPr>
              <a:t>4 KB</a:t>
            </a:r>
          </a:p>
          <a:p>
            <a:pPr algn="ctr"/>
            <a:r>
              <a:rPr lang="en-US" sz="1400" i="1">
                <a:latin typeface="Helvetica" charset="0"/>
              </a:rPr>
              <a:t>region </a:t>
            </a:r>
          </a:p>
          <a:p>
            <a:pPr algn="ctr"/>
            <a:r>
              <a:rPr lang="en-US" sz="1400" i="1">
                <a:latin typeface="Helvetica" charset="0"/>
              </a:rPr>
              <a:t>per entry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20643</TotalTime>
  <Pages>20</Pages>
  <Words>105</Words>
  <Application>Microsoft Macintosh PowerPoint</Application>
  <PresentationFormat>Letter Paper (8.5x11 in)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</vt:lpstr>
      <vt:lpstr>Helvetica</vt:lpstr>
      <vt:lpstr>Century Gothic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326</cp:revision>
  <cp:lastPrinted>2000-07-20T16:50:16Z</cp:lastPrinted>
  <dcterms:created xsi:type="dcterms:W3CDTF">1998-08-11T09:18:51Z</dcterms:created>
  <dcterms:modified xsi:type="dcterms:W3CDTF">2014-08-05T15:04:12Z</dcterms:modified>
</cp:coreProperties>
</file>