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752" y="-600"/>
      </p:cViewPr>
      <p:guideLst>
        <p:guide orient="horz"/>
        <p:guide pos="47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F88D5C5C-7385-5D42-A399-6371EB07CFF6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07346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5AEDBF8E-5A1B-8F47-90F6-39CC3062FEDB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6920276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5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4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8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4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765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0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0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939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07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53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8" name="Rectangle 380"/>
          <p:cNvSpPr>
            <a:spLocks noChangeAspect="1" noChangeArrowheads="1"/>
          </p:cNvSpPr>
          <p:nvPr/>
        </p:nvSpPr>
        <p:spPr bwMode="auto">
          <a:xfrm>
            <a:off x="1514475" y="1238250"/>
            <a:ext cx="2174875" cy="6381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Memory mapped region </a:t>
            </a:r>
          </a:p>
          <a:p>
            <a:r>
              <a:rPr lang="en-US" sz="1400"/>
              <a:t>for shared libraries</a:t>
            </a:r>
          </a:p>
        </p:txBody>
      </p:sp>
      <p:sp>
        <p:nvSpPr>
          <p:cNvPr id="48509" name="Rectangle 381"/>
          <p:cNvSpPr>
            <a:spLocks noChangeAspect="1" noChangeArrowheads="1"/>
          </p:cNvSpPr>
          <p:nvPr/>
        </p:nvSpPr>
        <p:spPr bwMode="auto">
          <a:xfrm>
            <a:off x="1514475" y="1873250"/>
            <a:ext cx="2174875" cy="6889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8510" name="Rectangle 382"/>
          <p:cNvSpPr>
            <a:spLocks noChangeAspect="1" noChangeArrowheads="1"/>
          </p:cNvSpPr>
          <p:nvPr/>
        </p:nvSpPr>
        <p:spPr bwMode="auto">
          <a:xfrm>
            <a:off x="1514475" y="2566988"/>
            <a:ext cx="2174875" cy="6365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Runtime heap (via malloc)</a:t>
            </a:r>
          </a:p>
        </p:txBody>
      </p:sp>
      <p:sp>
        <p:nvSpPr>
          <p:cNvPr id="48511" name="Rectangle 383"/>
          <p:cNvSpPr>
            <a:spLocks noChangeAspect="1" noChangeArrowheads="1"/>
          </p:cNvSpPr>
          <p:nvPr/>
        </p:nvSpPr>
        <p:spPr bwMode="auto">
          <a:xfrm>
            <a:off x="1514475" y="381000"/>
            <a:ext cx="2174875" cy="863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8512" name="Rectangle 384"/>
          <p:cNvSpPr>
            <a:spLocks noChangeAspect="1" noChangeArrowheads="1"/>
          </p:cNvSpPr>
          <p:nvPr/>
        </p:nvSpPr>
        <p:spPr bwMode="auto">
          <a:xfrm>
            <a:off x="1514475" y="3916363"/>
            <a:ext cx="2174875" cy="3794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smtClean="0"/>
              <a:t>Code (</a:t>
            </a:r>
            <a:r>
              <a:rPr lang="en-US" sz="1400" dirty="0"/>
              <a:t>.text)</a:t>
            </a:r>
          </a:p>
        </p:txBody>
      </p:sp>
      <p:sp>
        <p:nvSpPr>
          <p:cNvPr id="48513" name="Rectangle 385"/>
          <p:cNvSpPr>
            <a:spLocks noChangeAspect="1" noChangeArrowheads="1"/>
          </p:cNvSpPr>
          <p:nvPr/>
        </p:nvSpPr>
        <p:spPr bwMode="auto">
          <a:xfrm>
            <a:off x="1514475" y="3554413"/>
            <a:ext cx="217487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Initialized data (.data)</a:t>
            </a:r>
          </a:p>
        </p:txBody>
      </p:sp>
      <p:sp>
        <p:nvSpPr>
          <p:cNvPr id="48514" name="Rectangle 386"/>
          <p:cNvSpPr>
            <a:spLocks noChangeAspect="1" noChangeArrowheads="1"/>
          </p:cNvSpPr>
          <p:nvPr/>
        </p:nvSpPr>
        <p:spPr bwMode="auto">
          <a:xfrm>
            <a:off x="1514475" y="3190875"/>
            <a:ext cx="2174875" cy="3762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Uninitialized data (.bss)</a:t>
            </a:r>
          </a:p>
        </p:txBody>
      </p:sp>
      <p:sp>
        <p:nvSpPr>
          <p:cNvPr id="48515" name="Line 387"/>
          <p:cNvSpPr>
            <a:spLocks noChangeAspect="1" noChangeShapeType="1"/>
          </p:cNvSpPr>
          <p:nvPr/>
        </p:nvSpPr>
        <p:spPr bwMode="auto">
          <a:xfrm flipV="1">
            <a:off x="2540000" y="2244725"/>
            <a:ext cx="0" cy="336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6" name="Rectangle 388"/>
          <p:cNvSpPr>
            <a:spLocks noChangeAspect="1" noChangeArrowheads="1"/>
          </p:cNvSpPr>
          <p:nvPr/>
        </p:nvSpPr>
        <p:spPr bwMode="auto">
          <a:xfrm>
            <a:off x="1514475" y="63500"/>
            <a:ext cx="2174875" cy="320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User stack</a:t>
            </a:r>
          </a:p>
        </p:txBody>
      </p:sp>
      <p:sp>
        <p:nvSpPr>
          <p:cNvPr id="48517" name="Line 389"/>
          <p:cNvSpPr>
            <a:spLocks noChangeAspect="1" noChangeShapeType="1"/>
          </p:cNvSpPr>
          <p:nvPr/>
        </p:nvSpPr>
        <p:spPr bwMode="auto">
          <a:xfrm flipV="1">
            <a:off x="2551113" y="908050"/>
            <a:ext cx="0" cy="334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8" name="Line 390"/>
          <p:cNvSpPr>
            <a:spLocks noChangeAspect="1" noChangeShapeType="1"/>
          </p:cNvSpPr>
          <p:nvPr/>
        </p:nvSpPr>
        <p:spPr bwMode="auto">
          <a:xfrm>
            <a:off x="2560638" y="384175"/>
            <a:ext cx="0" cy="336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9" name="Rectangle 391"/>
          <p:cNvSpPr>
            <a:spLocks noChangeAspect="1" noChangeArrowheads="1"/>
          </p:cNvSpPr>
          <p:nvPr/>
        </p:nvSpPr>
        <p:spPr bwMode="auto">
          <a:xfrm>
            <a:off x="1514475" y="4279900"/>
            <a:ext cx="2174875" cy="3778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8520" name="Text Box 392"/>
          <p:cNvSpPr txBox="1">
            <a:spLocks noChangeAspect="1" noChangeArrowheads="1"/>
          </p:cNvSpPr>
          <p:nvPr/>
        </p:nvSpPr>
        <p:spPr bwMode="auto">
          <a:xfrm>
            <a:off x="1308100" y="44783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0</a:t>
            </a:r>
          </a:p>
        </p:txBody>
      </p:sp>
      <p:sp>
        <p:nvSpPr>
          <p:cNvPr id="48539" name="AutoShape 411"/>
          <p:cNvSpPr>
            <a:spLocks/>
          </p:cNvSpPr>
          <p:nvPr/>
        </p:nvSpPr>
        <p:spPr bwMode="auto">
          <a:xfrm>
            <a:off x="3746500" y="50800"/>
            <a:ext cx="76200" cy="304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0" name="AutoShape 412"/>
          <p:cNvSpPr>
            <a:spLocks/>
          </p:cNvSpPr>
          <p:nvPr/>
        </p:nvSpPr>
        <p:spPr bwMode="auto">
          <a:xfrm>
            <a:off x="3746500" y="1270000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3" name="AutoShape 415"/>
          <p:cNvSpPr>
            <a:spLocks/>
          </p:cNvSpPr>
          <p:nvPr/>
        </p:nvSpPr>
        <p:spPr bwMode="auto">
          <a:xfrm>
            <a:off x="3746500" y="2578100"/>
            <a:ext cx="74613" cy="584200"/>
          </a:xfrm>
          <a:prstGeom prst="rightBrace">
            <a:avLst>
              <a:gd name="adj1" fmla="val 6524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4" name="AutoShape 416"/>
          <p:cNvSpPr>
            <a:spLocks/>
          </p:cNvSpPr>
          <p:nvPr/>
        </p:nvSpPr>
        <p:spPr bwMode="auto">
          <a:xfrm>
            <a:off x="3746500" y="3187700"/>
            <a:ext cx="76200" cy="355600"/>
          </a:xfrm>
          <a:prstGeom prst="rightBrace">
            <a:avLst>
              <a:gd name="adj1" fmla="val 38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5" name="AutoShape 417"/>
          <p:cNvSpPr>
            <a:spLocks/>
          </p:cNvSpPr>
          <p:nvPr/>
        </p:nvSpPr>
        <p:spPr bwMode="auto">
          <a:xfrm>
            <a:off x="3746500" y="3594100"/>
            <a:ext cx="76200" cy="647700"/>
          </a:xfrm>
          <a:prstGeom prst="rightBrace">
            <a:avLst>
              <a:gd name="adj1" fmla="val 70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8" name="Text Box 420"/>
          <p:cNvSpPr txBox="1">
            <a:spLocks noChangeArrowheads="1"/>
          </p:cNvSpPr>
          <p:nvPr/>
        </p:nvSpPr>
        <p:spPr bwMode="auto">
          <a:xfrm>
            <a:off x="3822700" y="50800"/>
            <a:ext cx="1878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400" i="1"/>
              <a:t>Private, demand-zero</a:t>
            </a:r>
          </a:p>
        </p:txBody>
      </p:sp>
      <p:sp>
        <p:nvSpPr>
          <p:cNvPr id="48551" name="Text Box 423"/>
          <p:cNvSpPr txBox="1">
            <a:spLocks noChangeArrowheads="1"/>
          </p:cNvSpPr>
          <p:nvPr/>
        </p:nvSpPr>
        <p:spPr bwMode="auto">
          <a:xfrm>
            <a:off x="165100" y="1041400"/>
            <a:ext cx="741363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solidFill>
                  <a:schemeClr val="tx2"/>
                </a:solidFill>
              </a:rPr>
              <a:t>libc.so</a:t>
            </a:r>
          </a:p>
        </p:txBody>
      </p:sp>
      <p:sp>
        <p:nvSpPr>
          <p:cNvPr id="48552" name="Rectangle 424"/>
          <p:cNvSpPr>
            <a:spLocks noChangeArrowheads="1"/>
          </p:cNvSpPr>
          <p:nvPr/>
        </p:nvSpPr>
        <p:spPr bwMode="auto">
          <a:xfrm>
            <a:off x="88900" y="1346200"/>
            <a:ext cx="9144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.data</a:t>
            </a:r>
          </a:p>
        </p:txBody>
      </p:sp>
      <p:sp>
        <p:nvSpPr>
          <p:cNvPr id="48553" name="Rectangle 425"/>
          <p:cNvSpPr>
            <a:spLocks noChangeArrowheads="1"/>
          </p:cNvSpPr>
          <p:nvPr/>
        </p:nvSpPr>
        <p:spPr bwMode="auto">
          <a:xfrm>
            <a:off x="88900" y="1574800"/>
            <a:ext cx="9144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.text</a:t>
            </a:r>
          </a:p>
        </p:txBody>
      </p:sp>
      <p:sp>
        <p:nvSpPr>
          <p:cNvPr id="48556" name="Line 428"/>
          <p:cNvSpPr>
            <a:spLocks noChangeShapeType="1"/>
          </p:cNvSpPr>
          <p:nvPr/>
        </p:nvSpPr>
        <p:spPr bwMode="auto">
          <a:xfrm>
            <a:off x="1003300" y="1422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7" name="Line 429"/>
          <p:cNvSpPr>
            <a:spLocks noChangeShapeType="1"/>
          </p:cNvSpPr>
          <p:nvPr/>
        </p:nvSpPr>
        <p:spPr bwMode="auto">
          <a:xfrm>
            <a:off x="1003300" y="1727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8" name="Text Box 430"/>
          <p:cNvSpPr txBox="1">
            <a:spLocks noChangeArrowheads="1"/>
          </p:cNvSpPr>
          <p:nvPr/>
        </p:nvSpPr>
        <p:spPr bwMode="auto">
          <a:xfrm>
            <a:off x="3822700" y="1422400"/>
            <a:ext cx="1711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400" i="1"/>
              <a:t>Shared, file-backed</a:t>
            </a:r>
          </a:p>
        </p:txBody>
      </p:sp>
      <p:sp>
        <p:nvSpPr>
          <p:cNvPr id="48559" name="Text Box 431"/>
          <p:cNvSpPr txBox="1">
            <a:spLocks noChangeArrowheads="1"/>
          </p:cNvSpPr>
          <p:nvPr/>
        </p:nvSpPr>
        <p:spPr bwMode="auto">
          <a:xfrm>
            <a:off x="3822700" y="2717800"/>
            <a:ext cx="1878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400" i="1"/>
              <a:t>Private, demand-zero</a:t>
            </a:r>
          </a:p>
        </p:txBody>
      </p:sp>
      <p:sp>
        <p:nvSpPr>
          <p:cNvPr id="48560" name="Text Box 432"/>
          <p:cNvSpPr txBox="1">
            <a:spLocks noChangeArrowheads="1"/>
          </p:cNvSpPr>
          <p:nvPr/>
        </p:nvSpPr>
        <p:spPr bwMode="auto">
          <a:xfrm>
            <a:off x="3822700" y="3175000"/>
            <a:ext cx="1878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400" i="1"/>
              <a:t>Private, demand-zero</a:t>
            </a:r>
          </a:p>
        </p:txBody>
      </p:sp>
      <p:sp>
        <p:nvSpPr>
          <p:cNvPr id="48562" name="Text Box 434"/>
          <p:cNvSpPr txBox="1">
            <a:spLocks noChangeArrowheads="1"/>
          </p:cNvSpPr>
          <p:nvPr/>
        </p:nvSpPr>
        <p:spPr bwMode="auto">
          <a:xfrm>
            <a:off x="3822700" y="3784600"/>
            <a:ext cx="1692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400" i="1"/>
              <a:t>Private, file-backed</a:t>
            </a:r>
          </a:p>
        </p:txBody>
      </p:sp>
      <p:sp>
        <p:nvSpPr>
          <p:cNvPr id="48563" name="Text Box 435"/>
          <p:cNvSpPr txBox="1">
            <a:spLocks noChangeArrowheads="1"/>
          </p:cNvSpPr>
          <p:nvPr/>
        </p:nvSpPr>
        <p:spPr bwMode="auto">
          <a:xfrm>
            <a:off x="241300" y="3403600"/>
            <a:ext cx="603250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solidFill>
                  <a:schemeClr val="tx2"/>
                </a:solidFill>
              </a:rPr>
              <a:t>a.out</a:t>
            </a:r>
          </a:p>
        </p:txBody>
      </p:sp>
      <p:sp>
        <p:nvSpPr>
          <p:cNvPr id="48564" name="Rectangle 436"/>
          <p:cNvSpPr>
            <a:spLocks noChangeArrowheads="1"/>
          </p:cNvSpPr>
          <p:nvPr/>
        </p:nvSpPr>
        <p:spPr bwMode="auto">
          <a:xfrm>
            <a:off x="88900" y="3708400"/>
            <a:ext cx="9144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.data</a:t>
            </a:r>
          </a:p>
        </p:txBody>
      </p:sp>
      <p:sp>
        <p:nvSpPr>
          <p:cNvPr id="48565" name="Rectangle 437"/>
          <p:cNvSpPr>
            <a:spLocks noChangeArrowheads="1"/>
          </p:cNvSpPr>
          <p:nvPr/>
        </p:nvSpPr>
        <p:spPr bwMode="auto">
          <a:xfrm>
            <a:off x="88900" y="3937000"/>
            <a:ext cx="9144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.text</a:t>
            </a:r>
          </a:p>
        </p:txBody>
      </p:sp>
      <p:sp>
        <p:nvSpPr>
          <p:cNvPr id="48566" name="Line 438"/>
          <p:cNvSpPr>
            <a:spLocks noChangeShapeType="1"/>
          </p:cNvSpPr>
          <p:nvPr/>
        </p:nvSpPr>
        <p:spPr bwMode="auto">
          <a:xfrm>
            <a:off x="1003300" y="3784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7" name="Line 439"/>
          <p:cNvSpPr>
            <a:spLocks noChangeShapeType="1"/>
          </p:cNvSpPr>
          <p:nvPr/>
        </p:nvSpPr>
        <p:spPr bwMode="auto">
          <a:xfrm>
            <a:off x="1003300" y="4089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20559</TotalTime>
  <Pages>20</Pages>
  <Words>67</Words>
  <Application>Microsoft Macintosh PowerPoint</Application>
  <PresentationFormat>Letter Paper (8.5x11 in)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313</cp:revision>
  <cp:lastPrinted>2000-07-20T16:50:16Z</cp:lastPrinted>
  <dcterms:created xsi:type="dcterms:W3CDTF">1998-08-11T09:18:51Z</dcterms:created>
  <dcterms:modified xsi:type="dcterms:W3CDTF">2014-08-05T19:39:34Z</dcterms:modified>
</cp:coreProperties>
</file>