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048" y="-72"/>
      </p:cViewPr>
      <p:guideLst>
        <p:guide orient="horz" pos="1336"/>
        <p:guide pos="3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/>
              <a:t>Page </a:t>
            </a:r>
            <a:fld id="{0E7D1B04-224D-9A42-AA19-FECC97D21E76}" type="slidenum">
              <a:rPr lang="en-US"/>
              <a:pPr algn="ctr" defTabSz="882650">
                <a:lnSpc>
                  <a:spcPct val="90000"/>
                </a:lnSpc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97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>
                <a:latin typeface="Century Gothic" charset="0"/>
              </a:rPr>
              <a:t>Page </a:t>
            </a:r>
            <a:fld id="{4DE5E6B8-DF50-8242-88B8-A38EA6D30D22}" type="slidenum">
              <a:rPr lang="en-US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934881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5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1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1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4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3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1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85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013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07" name="Group 479"/>
          <p:cNvGrpSpPr>
            <a:grpSpLocks noChangeAspect="1"/>
          </p:cNvGrpSpPr>
          <p:nvPr/>
        </p:nvGrpSpPr>
        <p:grpSpPr bwMode="auto">
          <a:xfrm>
            <a:off x="-101600" y="12700"/>
            <a:ext cx="8105775" cy="1074738"/>
            <a:chOff x="-83" y="8"/>
            <a:chExt cx="5672" cy="752"/>
          </a:xfrm>
        </p:grpSpPr>
        <p:sp>
          <p:nvSpPr>
            <p:cNvPr id="48562" name="Rectangle 434"/>
            <p:cNvSpPr>
              <a:spLocks noChangeAspect="1" noChangeArrowheads="1"/>
            </p:cNvSpPr>
            <p:nvPr/>
          </p:nvSpPr>
          <p:spPr bwMode="auto">
            <a:xfrm>
              <a:off x="3345" y="257"/>
              <a:ext cx="232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63" name="Rectangle 435"/>
            <p:cNvSpPr>
              <a:spLocks noChangeAspect="1" noChangeArrowheads="1"/>
            </p:cNvSpPr>
            <p:nvPr/>
          </p:nvSpPr>
          <p:spPr bwMode="auto">
            <a:xfrm>
              <a:off x="566" y="257"/>
              <a:ext cx="232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urier New" charset="0"/>
                </a:rPr>
                <a:t>8/0</a:t>
              </a:r>
            </a:p>
          </p:txBody>
        </p:sp>
        <p:sp>
          <p:nvSpPr>
            <p:cNvPr id="48564" name="Rectangle 436"/>
            <p:cNvSpPr>
              <a:spLocks noChangeAspect="1" noChangeArrowheads="1"/>
            </p:cNvSpPr>
            <p:nvPr/>
          </p:nvSpPr>
          <p:spPr bwMode="auto">
            <a:xfrm>
              <a:off x="798" y="257"/>
              <a:ext cx="231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65" name="Rectangle 437"/>
            <p:cNvSpPr>
              <a:spLocks noChangeAspect="1" noChangeArrowheads="1"/>
            </p:cNvSpPr>
            <p:nvPr/>
          </p:nvSpPr>
          <p:spPr bwMode="auto">
            <a:xfrm>
              <a:off x="1021" y="257"/>
              <a:ext cx="231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16/1</a:t>
              </a:r>
            </a:p>
          </p:txBody>
        </p:sp>
        <p:sp>
          <p:nvSpPr>
            <p:cNvPr id="48566" name="Rectangle 438"/>
            <p:cNvSpPr>
              <a:spLocks noChangeAspect="1" noChangeArrowheads="1"/>
            </p:cNvSpPr>
            <p:nvPr/>
          </p:nvSpPr>
          <p:spPr bwMode="auto">
            <a:xfrm>
              <a:off x="1252" y="257"/>
              <a:ext cx="232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67" name="Rectangle 439"/>
            <p:cNvSpPr>
              <a:spLocks noChangeAspect="1" noChangeArrowheads="1"/>
            </p:cNvSpPr>
            <p:nvPr/>
          </p:nvSpPr>
          <p:spPr bwMode="auto">
            <a:xfrm>
              <a:off x="1484" y="257"/>
              <a:ext cx="232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68" name="Rectangle 440" descr="Wide upward diagonal"/>
            <p:cNvSpPr>
              <a:spLocks noChangeAspect="1" noChangeArrowheads="1"/>
            </p:cNvSpPr>
            <p:nvPr/>
          </p:nvSpPr>
          <p:spPr bwMode="auto">
            <a:xfrm>
              <a:off x="1716" y="257"/>
              <a:ext cx="231" cy="231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69" name="Rectangle 441"/>
            <p:cNvSpPr>
              <a:spLocks noChangeAspect="1" noChangeArrowheads="1"/>
            </p:cNvSpPr>
            <p:nvPr/>
          </p:nvSpPr>
          <p:spPr bwMode="auto">
            <a:xfrm>
              <a:off x="2195" y="257"/>
              <a:ext cx="231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70" name="Rectangle 442"/>
            <p:cNvSpPr>
              <a:spLocks noChangeAspect="1" noChangeArrowheads="1"/>
            </p:cNvSpPr>
            <p:nvPr/>
          </p:nvSpPr>
          <p:spPr bwMode="auto">
            <a:xfrm>
              <a:off x="2426" y="257"/>
              <a:ext cx="232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71" name="Rectangle 443"/>
            <p:cNvSpPr>
              <a:spLocks noChangeAspect="1" noChangeArrowheads="1"/>
            </p:cNvSpPr>
            <p:nvPr/>
          </p:nvSpPr>
          <p:spPr bwMode="auto">
            <a:xfrm>
              <a:off x="2658" y="257"/>
              <a:ext cx="231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72" name="Rectangle 444"/>
            <p:cNvSpPr>
              <a:spLocks noChangeAspect="1" noChangeArrowheads="1"/>
            </p:cNvSpPr>
            <p:nvPr/>
          </p:nvSpPr>
          <p:spPr bwMode="auto">
            <a:xfrm>
              <a:off x="2889" y="257"/>
              <a:ext cx="232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16/0</a:t>
              </a:r>
            </a:p>
          </p:txBody>
        </p:sp>
        <p:sp>
          <p:nvSpPr>
            <p:cNvPr id="48573" name="Rectangle 445"/>
            <p:cNvSpPr>
              <a:spLocks noChangeAspect="1" noChangeArrowheads="1"/>
            </p:cNvSpPr>
            <p:nvPr/>
          </p:nvSpPr>
          <p:spPr bwMode="auto">
            <a:xfrm>
              <a:off x="3121" y="257"/>
              <a:ext cx="232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74" name="Rectangle 446"/>
            <p:cNvSpPr>
              <a:spLocks noChangeAspect="1" noChangeArrowheads="1"/>
            </p:cNvSpPr>
            <p:nvPr/>
          </p:nvSpPr>
          <p:spPr bwMode="auto">
            <a:xfrm>
              <a:off x="3790" y="257"/>
              <a:ext cx="232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16/1</a:t>
              </a:r>
            </a:p>
          </p:txBody>
        </p:sp>
        <p:sp>
          <p:nvSpPr>
            <p:cNvPr id="48575" name="Rectangle 447"/>
            <p:cNvSpPr>
              <a:spLocks noChangeAspect="1" noChangeArrowheads="1"/>
            </p:cNvSpPr>
            <p:nvPr/>
          </p:nvSpPr>
          <p:spPr bwMode="auto">
            <a:xfrm>
              <a:off x="4022" y="257"/>
              <a:ext cx="231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76" name="Rectangle 448"/>
            <p:cNvSpPr>
              <a:spLocks noChangeAspect="1" noChangeArrowheads="1"/>
            </p:cNvSpPr>
            <p:nvPr/>
          </p:nvSpPr>
          <p:spPr bwMode="auto">
            <a:xfrm>
              <a:off x="1963" y="257"/>
              <a:ext cx="232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16/0</a:t>
              </a:r>
            </a:p>
          </p:txBody>
        </p:sp>
        <p:sp>
          <p:nvSpPr>
            <p:cNvPr id="48577" name="Freeform 449"/>
            <p:cNvSpPr>
              <a:spLocks noChangeAspect="1"/>
            </p:cNvSpPr>
            <p:nvPr/>
          </p:nvSpPr>
          <p:spPr bwMode="auto">
            <a:xfrm>
              <a:off x="614" y="19"/>
              <a:ext cx="473" cy="222"/>
            </a:xfrm>
            <a:custGeom>
              <a:avLst/>
              <a:gdLst>
                <a:gd name="T0" fmla="*/ 0 w 960"/>
                <a:gd name="T1" fmla="*/ 144 h 144"/>
                <a:gd name="T2" fmla="*/ 528 w 960"/>
                <a:gd name="T3" fmla="*/ 0 h 144"/>
                <a:gd name="T4" fmla="*/ 960 w 960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78" name="Freeform 450"/>
            <p:cNvSpPr>
              <a:spLocks noChangeAspect="1"/>
            </p:cNvSpPr>
            <p:nvPr/>
          </p:nvSpPr>
          <p:spPr bwMode="auto">
            <a:xfrm>
              <a:off x="1129" y="19"/>
              <a:ext cx="876" cy="222"/>
            </a:xfrm>
            <a:custGeom>
              <a:avLst/>
              <a:gdLst>
                <a:gd name="T0" fmla="*/ 0 w 768"/>
                <a:gd name="T1" fmla="*/ 144 h 144"/>
                <a:gd name="T2" fmla="*/ 384 w 768"/>
                <a:gd name="T3" fmla="*/ 0 h 144"/>
                <a:gd name="T4" fmla="*/ 768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79" name="Freeform 451"/>
            <p:cNvSpPr>
              <a:spLocks noChangeAspect="1"/>
            </p:cNvSpPr>
            <p:nvPr/>
          </p:nvSpPr>
          <p:spPr bwMode="auto">
            <a:xfrm>
              <a:off x="2023" y="11"/>
              <a:ext cx="907" cy="222"/>
            </a:xfrm>
            <a:custGeom>
              <a:avLst/>
              <a:gdLst>
                <a:gd name="T0" fmla="*/ 0 w 1152"/>
                <a:gd name="T1" fmla="*/ 144 h 144"/>
                <a:gd name="T2" fmla="*/ 576 w 1152"/>
                <a:gd name="T3" fmla="*/ 0 h 144"/>
                <a:gd name="T4" fmla="*/ 1152 w 1152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80" name="Rectangle 452"/>
            <p:cNvSpPr>
              <a:spLocks noChangeAspect="1" noChangeArrowheads="1"/>
            </p:cNvSpPr>
            <p:nvPr/>
          </p:nvSpPr>
          <p:spPr bwMode="auto">
            <a:xfrm>
              <a:off x="4253" y="257"/>
              <a:ext cx="232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81" name="Rectangle 453" descr="Wide upward diagonal"/>
            <p:cNvSpPr>
              <a:spLocks noChangeAspect="1" noChangeArrowheads="1"/>
            </p:cNvSpPr>
            <p:nvPr/>
          </p:nvSpPr>
          <p:spPr bwMode="auto">
            <a:xfrm>
              <a:off x="334" y="257"/>
              <a:ext cx="232" cy="231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Courier New" charset="0"/>
              </a:endParaRPr>
            </a:p>
          </p:txBody>
        </p:sp>
        <p:sp>
          <p:nvSpPr>
            <p:cNvPr id="48582" name="Text Box 454"/>
            <p:cNvSpPr txBox="1">
              <a:spLocks noChangeAspect="1" noChangeArrowheads="1"/>
            </p:cNvSpPr>
            <p:nvPr/>
          </p:nvSpPr>
          <p:spPr bwMode="auto">
            <a:xfrm>
              <a:off x="-83" y="151"/>
              <a:ext cx="384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Start </a:t>
              </a:r>
            </a:p>
            <a:p>
              <a:pPr algn="ctr"/>
              <a:r>
                <a:rPr lang="en-US"/>
                <a:t>of </a:t>
              </a:r>
            </a:p>
            <a:p>
              <a:pPr algn="ctr"/>
              <a:r>
                <a:rPr lang="en-US"/>
                <a:t>heap</a:t>
              </a:r>
            </a:p>
          </p:txBody>
        </p:sp>
        <p:sp>
          <p:nvSpPr>
            <p:cNvPr id="48583" name="Rectangle 455"/>
            <p:cNvSpPr>
              <a:spLocks noChangeAspect="1" noChangeArrowheads="1"/>
            </p:cNvSpPr>
            <p:nvPr/>
          </p:nvSpPr>
          <p:spPr bwMode="auto">
            <a:xfrm>
              <a:off x="566" y="256"/>
              <a:ext cx="456" cy="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84" name="Rectangle 456"/>
            <p:cNvSpPr>
              <a:spLocks noChangeAspect="1" noChangeArrowheads="1"/>
            </p:cNvSpPr>
            <p:nvPr/>
          </p:nvSpPr>
          <p:spPr bwMode="auto">
            <a:xfrm>
              <a:off x="1022" y="256"/>
              <a:ext cx="936" cy="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85" name="Text Box 457"/>
            <p:cNvSpPr txBox="1">
              <a:spLocks noChangeAspect="1" noChangeArrowheads="1"/>
            </p:cNvSpPr>
            <p:nvPr/>
          </p:nvSpPr>
          <p:spPr bwMode="auto">
            <a:xfrm>
              <a:off x="194" y="81"/>
              <a:ext cx="4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Unused</a:t>
              </a:r>
            </a:p>
          </p:txBody>
        </p:sp>
        <p:sp>
          <p:nvSpPr>
            <p:cNvPr id="48586" name="Line 458"/>
            <p:cNvSpPr>
              <a:spLocks noChangeAspect="1" noChangeShapeType="1"/>
            </p:cNvSpPr>
            <p:nvPr/>
          </p:nvSpPr>
          <p:spPr bwMode="auto">
            <a:xfrm flipV="1">
              <a:off x="798" y="512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87" name="Line 459"/>
            <p:cNvSpPr>
              <a:spLocks noChangeAspect="1" noChangeShapeType="1"/>
            </p:cNvSpPr>
            <p:nvPr/>
          </p:nvSpPr>
          <p:spPr bwMode="auto">
            <a:xfrm flipV="1">
              <a:off x="1254" y="512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88" name="Line 460"/>
            <p:cNvSpPr>
              <a:spLocks noChangeAspect="1" noChangeShapeType="1"/>
            </p:cNvSpPr>
            <p:nvPr/>
          </p:nvSpPr>
          <p:spPr bwMode="auto">
            <a:xfrm flipV="1">
              <a:off x="1718" y="512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89" name="Line 461"/>
            <p:cNvSpPr>
              <a:spLocks noChangeAspect="1" noChangeShapeType="1"/>
            </p:cNvSpPr>
            <p:nvPr/>
          </p:nvSpPr>
          <p:spPr bwMode="auto">
            <a:xfrm flipV="1">
              <a:off x="2198" y="512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90" name="Line 462"/>
            <p:cNvSpPr>
              <a:spLocks noChangeAspect="1" noChangeShapeType="1"/>
            </p:cNvSpPr>
            <p:nvPr/>
          </p:nvSpPr>
          <p:spPr bwMode="auto">
            <a:xfrm flipV="1">
              <a:off x="2662" y="512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91" name="Line 463"/>
            <p:cNvSpPr>
              <a:spLocks noChangeAspect="1" noChangeShapeType="1"/>
            </p:cNvSpPr>
            <p:nvPr/>
          </p:nvSpPr>
          <p:spPr bwMode="auto">
            <a:xfrm flipV="1">
              <a:off x="3118" y="512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92" name="Line 464"/>
            <p:cNvSpPr>
              <a:spLocks noChangeAspect="1" noChangeShapeType="1"/>
            </p:cNvSpPr>
            <p:nvPr/>
          </p:nvSpPr>
          <p:spPr bwMode="auto">
            <a:xfrm flipV="1">
              <a:off x="4030" y="512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93" name="Line 465"/>
            <p:cNvSpPr>
              <a:spLocks noChangeAspect="1" noChangeShapeType="1"/>
            </p:cNvSpPr>
            <p:nvPr/>
          </p:nvSpPr>
          <p:spPr bwMode="auto">
            <a:xfrm flipV="1">
              <a:off x="342" y="504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94" name="Line 466"/>
            <p:cNvSpPr>
              <a:spLocks noChangeAspect="1" noChangeShapeType="1"/>
            </p:cNvSpPr>
            <p:nvPr/>
          </p:nvSpPr>
          <p:spPr bwMode="auto">
            <a:xfrm flipV="1">
              <a:off x="4494" y="512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95" name="Rectangle 467"/>
            <p:cNvSpPr>
              <a:spLocks noChangeAspect="1" noChangeArrowheads="1"/>
            </p:cNvSpPr>
            <p:nvPr/>
          </p:nvSpPr>
          <p:spPr bwMode="auto">
            <a:xfrm>
              <a:off x="4485" y="257"/>
              <a:ext cx="232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96" name="Rectangle 468"/>
            <p:cNvSpPr>
              <a:spLocks noChangeAspect="1" noChangeArrowheads="1"/>
            </p:cNvSpPr>
            <p:nvPr/>
          </p:nvSpPr>
          <p:spPr bwMode="auto">
            <a:xfrm>
              <a:off x="3796" y="256"/>
              <a:ext cx="928" cy="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97" name="Freeform 469"/>
            <p:cNvSpPr>
              <a:spLocks noChangeAspect="1"/>
            </p:cNvSpPr>
            <p:nvPr/>
          </p:nvSpPr>
          <p:spPr bwMode="auto">
            <a:xfrm>
              <a:off x="3873" y="8"/>
              <a:ext cx="876" cy="222"/>
            </a:xfrm>
            <a:custGeom>
              <a:avLst/>
              <a:gdLst>
                <a:gd name="T0" fmla="*/ 0 w 768"/>
                <a:gd name="T1" fmla="*/ 144 h 144"/>
                <a:gd name="T2" fmla="*/ 384 w 768"/>
                <a:gd name="T3" fmla="*/ 0 h 144"/>
                <a:gd name="T4" fmla="*/ 768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98" name="Rectangle 470" descr="Wide upward diagonal"/>
            <p:cNvSpPr>
              <a:spLocks noChangeAspect="1" noChangeArrowheads="1"/>
            </p:cNvSpPr>
            <p:nvPr/>
          </p:nvSpPr>
          <p:spPr bwMode="auto">
            <a:xfrm>
              <a:off x="4718" y="257"/>
              <a:ext cx="232" cy="231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urier New" charset="0"/>
                </a:rPr>
                <a:t>0/1</a:t>
              </a:r>
            </a:p>
          </p:txBody>
        </p:sp>
        <p:sp>
          <p:nvSpPr>
            <p:cNvPr id="48599" name="Rectangle 471"/>
            <p:cNvSpPr>
              <a:spLocks noChangeAspect="1" noChangeArrowheads="1"/>
            </p:cNvSpPr>
            <p:nvPr/>
          </p:nvSpPr>
          <p:spPr bwMode="auto">
            <a:xfrm>
              <a:off x="4718" y="256"/>
              <a:ext cx="216" cy="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00" name="Line 472"/>
            <p:cNvSpPr>
              <a:spLocks noChangeAspect="1" noChangeShapeType="1"/>
            </p:cNvSpPr>
            <p:nvPr/>
          </p:nvSpPr>
          <p:spPr bwMode="auto">
            <a:xfrm flipV="1">
              <a:off x="5126" y="216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01" name="Text Box 473"/>
            <p:cNvSpPr txBox="1">
              <a:spLocks noChangeAspect="1" noChangeArrowheads="1"/>
            </p:cNvSpPr>
            <p:nvPr/>
          </p:nvSpPr>
          <p:spPr bwMode="auto">
            <a:xfrm>
              <a:off x="5119" y="138"/>
              <a:ext cx="47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Double</a:t>
              </a:r>
            </a:p>
            <a:p>
              <a:pPr algn="ctr"/>
              <a:r>
                <a:rPr lang="en-US"/>
                <a:t>word</a:t>
              </a:r>
            </a:p>
            <a:p>
              <a:pPr algn="ctr"/>
              <a:r>
                <a:rPr lang="en-US"/>
                <a:t>aligned</a:t>
              </a:r>
            </a:p>
          </p:txBody>
        </p:sp>
        <p:sp>
          <p:nvSpPr>
            <p:cNvPr id="48602" name="Rectangle 474"/>
            <p:cNvSpPr>
              <a:spLocks noChangeAspect="1" noChangeArrowheads="1"/>
            </p:cNvSpPr>
            <p:nvPr/>
          </p:nvSpPr>
          <p:spPr bwMode="auto">
            <a:xfrm>
              <a:off x="3569" y="257"/>
              <a:ext cx="232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03" name="Rectangle 475"/>
            <p:cNvSpPr>
              <a:spLocks noChangeAspect="1" noChangeArrowheads="1"/>
            </p:cNvSpPr>
            <p:nvPr/>
          </p:nvSpPr>
          <p:spPr bwMode="auto">
            <a:xfrm>
              <a:off x="1958" y="256"/>
              <a:ext cx="928" cy="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04" name="Line 476"/>
            <p:cNvSpPr>
              <a:spLocks noChangeAspect="1" noChangeShapeType="1"/>
            </p:cNvSpPr>
            <p:nvPr/>
          </p:nvSpPr>
          <p:spPr bwMode="auto">
            <a:xfrm flipV="1">
              <a:off x="3566" y="512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05" name="Freeform 477"/>
            <p:cNvSpPr>
              <a:spLocks noChangeAspect="1"/>
            </p:cNvSpPr>
            <p:nvPr/>
          </p:nvSpPr>
          <p:spPr bwMode="auto">
            <a:xfrm>
              <a:off x="2935" y="11"/>
              <a:ext cx="907" cy="222"/>
            </a:xfrm>
            <a:custGeom>
              <a:avLst/>
              <a:gdLst>
                <a:gd name="T0" fmla="*/ 0 w 1152"/>
                <a:gd name="T1" fmla="*/ 144 h 144"/>
                <a:gd name="T2" fmla="*/ 576 w 1152"/>
                <a:gd name="T3" fmla="*/ 0 h 144"/>
                <a:gd name="T4" fmla="*/ 1152 w 1152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06" name="Rectangle 478"/>
            <p:cNvSpPr>
              <a:spLocks noChangeAspect="1" noChangeArrowheads="1"/>
            </p:cNvSpPr>
            <p:nvPr/>
          </p:nvSpPr>
          <p:spPr bwMode="auto">
            <a:xfrm>
              <a:off x="2886" y="256"/>
              <a:ext cx="920" cy="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20985</TotalTime>
  <Pages>20</Pages>
  <Words>25</Words>
  <Application>Microsoft Macintosh PowerPoint</Application>
  <PresentationFormat>Letter Paper (8.5x11 in)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Courier New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323</cp:revision>
  <cp:lastPrinted>2001-07-08T21:32:10Z</cp:lastPrinted>
  <dcterms:created xsi:type="dcterms:W3CDTF">1998-08-11T09:18:51Z</dcterms:created>
  <dcterms:modified xsi:type="dcterms:W3CDTF">2014-08-05T15:03:39Z</dcterms:modified>
</cp:coreProperties>
</file>