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6" y="-72"/>
      </p:cViewPr>
      <p:guideLst>
        <p:guide orient="horz" pos="1336"/>
        <p:guide pos="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/>
              <a:t>Page </a:t>
            </a:r>
            <a:fld id="{CEA8F07D-6716-DE44-80DD-30606A58757A}" type="slidenum">
              <a:rPr lang="en-US"/>
              <a:pPr algn="ctr" defTabSz="882650">
                <a:lnSpc>
                  <a:spcPct val="9000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>
                <a:latin typeface="Century Gothic" charset="0"/>
              </a:rPr>
              <a:t>Page </a:t>
            </a:r>
            <a:fld id="{5301EFC3-92DE-FA45-A9B6-7372019E77C9}" type="slidenum">
              <a:rPr lang="en-US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43584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5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48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1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71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58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6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63" name="Group 435"/>
          <p:cNvGrpSpPr>
            <a:grpSpLocks noChangeAspect="1"/>
          </p:cNvGrpSpPr>
          <p:nvPr/>
        </p:nvGrpSpPr>
        <p:grpSpPr bwMode="auto">
          <a:xfrm>
            <a:off x="-85725" y="38100"/>
            <a:ext cx="8093075" cy="1076325"/>
            <a:chOff x="-81" y="24"/>
            <a:chExt cx="5656" cy="752"/>
          </a:xfrm>
        </p:grpSpPr>
        <p:sp>
          <p:nvSpPr>
            <p:cNvPr id="48560" name="Rectangle 432"/>
            <p:cNvSpPr>
              <a:spLocks noChangeAspect="1" noChangeArrowheads="1"/>
            </p:cNvSpPr>
            <p:nvPr/>
          </p:nvSpPr>
          <p:spPr bwMode="auto">
            <a:xfrm>
              <a:off x="3347" y="273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07" name="Rectangle 379"/>
            <p:cNvSpPr>
              <a:spLocks noChangeAspect="1" noChangeArrowheads="1"/>
            </p:cNvSpPr>
            <p:nvPr/>
          </p:nvSpPr>
          <p:spPr bwMode="auto">
            <a:xfrm>
              <a:off x="568" y="273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urier New" charset="0"/>
                </a:rPr>
                <a:t>8/0</a:t>
              </a:r>
            </a:p>
          </p:txBody>
        </p:sp>
        <p:sp>
          <p:nvSpPr>
            <p:cNvPr id="48508" name="Rectangle 380"/>
            <p:cNvSpPr>
              <a:spLocks noChangeAspect="1" noChangeArrowheads="1"/>
            </p:cNvSpPr>
            <p:nvPr/>
          </p:nvSpPr>
          <p:spPr bwMode="auto">
            <a:xfrm>
              <a:off x="800" y="273"/>
              <a:ext cx="231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2" name="Rectangle 384"/>
            <p:cNvSpPr>
              <a:spLocks noChangeAspect="1" noChangeArrowheads="1"/>
            </p:cNvSpPr>
            <p:nvPr/>
          </p:nvSpPr>
          <p:spPr bwMode="auto">
            <a:xfrm>
              <a:off x="1023" y="273"/>
              <a:ext cx="231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16/1</a:t>
              </a:r>
            </a:p>
          </p:txBody>
        </p:sp>
        <p:sp>
          <p:nvSpPr>
            <p:cNvPr id="48513" name="Rectangle 385"/>
            <p:cNvSpPr>
              <a:spLocks noChangeAspect="1" noChangeArrowheads="1"/>
            </p:cNvSpPr>
            <p:nvPr/>
          </p:nvSpPr>
          <p:spPr bwMode="auto">
            <a:xfrm>
              <a:off x="1254" y="273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4" name="Rectangle 386"/>
            <p:cNvSpPr>
              <a:spLocks noChangeAspect="1" noChangeArrowheads="1"/>
            </p:cNvSpPr>
            <p:nvPr/>
          </p:nvSpPr>
          <p:spPr bwMode="auto">
            <a:xfrm>
              <a:off x="1486" y="273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5" name="Rectangle 387" descr="Wide upward diagonal"/>
            <p:cNvSpPr>
              <a:spLocks noChangeAspect="1" noChangeArrowheads="1"/>
            </p:cNvSpPr>
            <p:nvPr/>
          </p:nvSpPr>
          <p:spPr bwMode="auto">
            <a:xfrm>
              <a:off x="1718" y="273"/>
              <a:ext cx="231" cy="231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6" name="Rectangle 388"/>
            <p:cNvSpPr>
              <a:spLocks noChangeAspect="1" noChangeArrowheads="1"/>
            </p:cNvSpPr>
            <p:nvPr/>
          </p:nvSpPr>
          <p:spPr bwMode="auto">
            <a:xfrm>
              <a:off x="2197" y="273"/>
              <a:ext cx="231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7" name="Rectangle 389"/>
            <p:cNvSpPr>
              <a:spLocks noChangeAspect="1" noChangeArrowheads="1"/>
            </p:cNvSpPr>
            <p:nvPr/>
          </p:nvSpPr>
          <p:spPr bwMode="auto">
            <a:xfrm>
              <a:off x="2428" y="273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8" name="Rectangle 390"/>
            <p:cNvSpPr>
              <a:spLocks noChangeAspect="1" noChangeArrowheads="1"/>
            </p:cNvSpPr>
            <p:nvPr/>
          </p:nvSpPr>
          <p:spPr bwMode="auto">
            <a:xfrm>
              <a:off x="2660" y="273"/>
              <a:ext cx="231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9" name="Rectangle 391"/>
            <p:cNvSpPr>
              <a:spLocks noChangeAspect="1" noChangeArrowheads="1"/>
            </p:cNvSpPr>
            <p:nvPr/>
          </p:nvSpPr>
          <p:spPr bwMode="auto">
            <a:xfrm>
              <a:off x="2891" y="273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0" name="Rectangle 392"/>
            <p:cNvSpPr>
              <a:spLocks noChangeAspect="1" noChangeArrowheads="1"/>
            </p:cNvSpPr>
            <p:nvPr/>
          </p:nvSpPr>
          <p:spPr bwMode="auto">
            <a:xfrm>
              <a:off x="3123" y="273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1" name="Rectangle 393"/>
            <p:cNvSpPr>
              <a:spLocks noChangeAspect="1" noChangeArrowheads="1"/>
            </p:cNvSpPr>
            <p:nvPr/>
          </p:nvSpPr>
          <p:spPr bwMode="auto">
            <a:xfrm>
              <a:off x="3792" y="273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16/1</a:t>
              </a:r>
            </a:p>
          </p:txBody>
        </p:sp>
        <p:sp>
          <p:nvSpPr>
            <p:cNvPr id="48522" name="Rectangle 394"/>
            <p:cNvSpPr>
              <a:spLocks noChangeAspect="1" noChangeArrowheads="1"/>
            </p:cNvSpPr>
            <p:nvPr/>
          </p:nvSpPr>
          <p:spPr bwMode="auto">
            <a:xfrm>
              <a:off x="4024" y="273"/>
              <a:ext cx="231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3" name="Rectangle 395"/>
            <p:cNvSpPr>
              <a:spLocks noChangeAspect="1" noChangeArrowheads="1"/>
            </p:cNvSpPr>
            <p:nvPr/>
          </p:nvSpPr>
          <p:spPr bwMode="auto">
            <a:xfrm>
              <a:off x="1965" y="273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32/0</a:t>
              </a:r>
            </a:p>
          </p:txBody>
        </p:sp>
        <p:sp>
          <p:nvSpPr>
            <p:cNvPr id="48524" name="Freeform 396"/>
            <p:cNvSpPr>
              <a:spLocks noChangeAspect="1"/>
            </p:cNvSpPr>
            <p:nvPr/>
          </p:nvSpPr>
          <p:spPr bwMode="auto">
            <a:xfrm>
              <a:off x="616" y="35"/>
              <a:ext cx="473" cy="222"/>
            </a:xfrm>
            <a:custGeom>
              <a:avLst/>
              <a:gdLst>
                <a:gd name="T0" fmla="*/ 0 w 960"/>
                <a:gd name="T1" fmla="*/ 144 h 144"/>
                <a:gd name="T2" fmla="*/ 528 w 960"/>
                <a:gd name="T3" fmla="*/ 0 h 144"/>
                <a:gd name="T4" fmla="*/ 960 w 96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5" name="Freeform 397"/>
            <p:cNvSpPr>
              <a:spLocks noChangeAspect="1"/>
            </p:cNvSpPr>
            <p:nvPr/>
          </p:nvSpPr>
          <p:spPr bwMode="auto">
            <a:xfrm>
              <a:off x="1131" y="35"/>
              <a:ext cx="876" cy="222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6" name="Freeform 398"/>
            <p:cNvSpPr>
              <a:spLocks noChangeAspect="1"/>
            </p:cNvSpPr>
            <p:nvPr/>
          </p:nvSpPr>
          <p:spPr bwMode="auto">
            <a:xfrm>
              <a:off x="2025" y="27"/>
              <a:ext cx="1819" cy="222"/>
            </a:xfrm>
            <a:custGeom>
              <a:avLst/>
              <a:gdLst>
                <a:gd name="T0" fmla="*/ 0 w 1152"/>
                <a:gd name="T1" fmla="*/ 144 h 144"/>
                <a:gd name="T2" fmla="*/ 576 w 1152"/>
                <a:gd name="T3" fmla="*/ 0 h 144"/>
                <a:gd name="T4" fmla="*/ 1152 w 115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7" name="Rectangle 399"/>
            <p:cNvSpPr>
              <a:spLocks noChangeAspect="1" noChangeArrowheads="1"/>
            </p:cNvSpPr>
            <p:nvPr/>
          </p:nvSpPr>
          <p:spPr bwMode="auto">
            <a:xfrm>
              <a:off x="4255" y="273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1" name="Rectangle 403" descr="Wide upward diagonal"/>
            <p:cNvSpPr>
              <a:spLocks noChangeAspect="1" noChangeArrowheads="1"/>
            </p:cNvSpPr>
            <p:nvPr/>
          </p:nvSpPr>
          <p:spPr bwMode="auto">
            <a:xfrm>
              <a:off x="336" y="273"/>
              <a:ext cx="232" cy="231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Courier New" charset="0"/>
              </a:endParaRPr>
            </a:p>
          </p:txBody>
        </p:sp>
        <p:sp>
          <p:nvSpPr>
            <p:cNvPr id="48532" name="Text Box 404"/>
            <p:cNvSpPr txBox="1">
              <a:spLocks noChangeAspect="1" noChangeArrowheads="1"/>
            </p:cNvSpPr>
            <p:nvPr/>
          </p:nvSpPr>
          <p:spPr bwMode="auto">
            <a:xfrm>
              <a:off x="-81" y="167"/>
              <a:ext cx="38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Start </a:t>
              </a:r>
            </a:p>
            <a:p>
              <a:pPr algn="ctr"/>
              <a:r>
                <a:rPr lang="en-US"/>
                <a:t>of </a:t>
              </a:r>
            </a:p>
            <a:p>
              <a:pPr algn="ctr"/>
              <a:r>
                <a:rPr lang="en-US"/>
                <a:t>heap</a:t>
              </a:r>
            </a:p>
          </p:txBody>
        </p:sp>
        <p:sp>
          <p:nvSpPr>
            <p:cNvPr id="48534" name="Rectangle 406"/>
            <p:cNvSpPr>
              <a:spLocks noChangeAspect="1" noChangeArrowheads="1"/>
            </p:cNvSpPr>
            <p:nvPr/>
          </p:nvSpPr>
          <p:spPr bwMode="auto">
            <a:xfrm>
              <a:off x="568" y="272"/>
              <a:ext cx="456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5" name="Rectangle 407"/>
            <p:cNvSpPr>
              <a:spLocks noChangeAspect="1" noChangeArrowheads="1"/>
            </p:cNvSpPr>
            <p:nvPr/>
          </p:nvSpPr>
          <p:spPr bwMode="auto">
            <a:xfrm>
              <a:off x="1024" y="272"/>
              <a:ext cx="936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8" name="Text Box 410"/>
            <p:cNvSpPr txBox="1">
              <a:spLocks noChangeAspect="1" noChangeArrowheads="1"/>
            </p:cNvSpPr>
            <p:nvPr/>
          </p:nvSpPr>
          <p:spPr bwMode="auto">
            <a:xfrm>
              <a:off x="195" y="97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Unused</a:t>
              </a:r>
            </a:p>
          </p:txBody>
        </p:sp>
        <p:sp>
          <p:nvSpPr>
            <p:cNvPr id="48539" name="Line 411"/>
            <p:cNvSpPr>
              <a:spLocks noChangeAspect="1" noChangeShapeType="1"/>
            </p:cNvSpPr>
            <p:nvPr/>
          </p:nvSpPr>
          <p:spPr bwMode="auto">
            <a:xfrm flipV="1">
              <a:off x="800" y="52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1" name="Line 413"/>
            <p:cNvSpPr>
              <a:spLocks noChangeAspect="1" noChangeShapeType="1"/>
            </p:cNvSpPr>
            <p:nvPr/>
          </p:nvSpPr>
          <p:spPr bwMode="auto">
            <a:xfrm flipV="1">
              <a:off x="1256" y="52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2" name="Line 414"/>
            <p:cNvSpPr>
              <a:spLocks noChangeAspect="1" noChangeShapeType="1"/>
            </p:cNvSpPr>
            <p:nvPr/>
          </p:nvSpPr>
          <p:spPr bwMode="auto">
            <a:xfrm flipV="1">
              <a:off x="1720" y="52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3" name="Line 415"/>
            <p:cNvSpPr>
              <a:spLocks noChangeAspect="1" noChangeShapeType="1"/>
            </p:cNvSpPr>
            <p:nvPr/>
          </p:nvSpPr>
          <p:spPr bwMode="auto">
            <a:xfrm flipV="1">
              <a:off x="2200" y="52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4" name="Line 416"/>
            <p:cNvSpPr>
              <a:spLocks noChangeAspect="1" noChangeShapeType="1"/>
            </p:cNvSpPr>
            <p:nvPr/>
          </p:nvSpPr>
          <p:spPr bwMode="auto">
            <a:xfrm flipV="1">
              <a:off x="2664" y="52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5" name="Line 417"/>
            <p:cNvSpPr>
              <a:spLocks noChangeAspect="1" noChangeShapeType="1"/>
            </p:cNvSpPr>
            <p:nvPr/>
          </p:nvSpPr>
          <p:spPr bwMode="auto">
            <a:xfrm flipV="1">
              <a:off x="3120" y="52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6" name="Line 418"/>
            <p:cNvSpPr>
              <a:spLocks noChangeAspect="1" noChangeShapeType="1"/>
            </p:cNvSpPr>
            <p:nvPr/>
          </p:nvSpPr>
          <p:spPr bwMode="auto">
            <a:xfrm flipV="1">
              <a:off x="4032" y="52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7" name="Line 419"/>
            <p:cNvSpPr>
              <a:spLocks noChangeAspect="1" noChangeShapeType="1"/>
            </p:cNvSpPr>
            <p:nvPr/>
          </p:nvSpPr>
          <p:spPr bwMode="auto">
            <a:xfrm flipV="1">
              <a:off x="344" y="520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8" name="Line 420"/>
            <p:cNvSpPr>
              <a:spLocks noChangeAspect="1" noChangeShapeType="1"/>
            </p:cNvSpPr>
            <p:nvPr/>
          </p:nvSpPr>
          <p:spPr bwMode="auto">
            <a:xfrm flipV="1">
              <a:off x="4496" y="52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9" name="Rectangle 421"/>
            <p:cNvSpPr>
              <a:spLocks noChangeAspect="1" noChangeArrowheads="1"/>
            </p:cNvSpPr>
            <p:nvPr/>
          </p:nvSpPr>
          <p:spPr bwMode="auto">
            <a:xfrm>
              <a:off x="4487" y="273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7" name="Rectangle 409"/>
            <p:cNvSpPr>
              <a:spLocks noChangeAspect="1" noChangeArrowheads="1"/>
            </p:cNvSpPr>
            <p:nvPr/>
          </p:nvSpPr>
          <p:spPr bwMode="auto">
            <a:xfrm>
              <a:off x="3798" y="272"/>
              <a:ext cx="928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50" name="Freeform 422"/>
            <p:cNvSpPr>
              <a:spLocks noChangeAspect="1"/>
            </p:cNvSpPr>
            <p:nvPr/>
          </p:nvSpPr>
          <p:spPr bwMode="auto">
            <a:xfrm>
              <a:off x="3875" y="24"/>
              <a:ext cx="876" cy="222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51" name="Rectangle 423" descr="Wide upward diagonal"/>
            <p:cNvSpPr>
              <a:spLocks noChangeAspect="1" noChangeArrowheads="1"/>
            </p:cNvSpPr>
            <p:nvPr/>
          </p:nvSpPr>
          <p:spPr bwMode="auto">
            <a:xfrm>
              <a:off x="4720" y="273"/>
              <a:ext cx="232" cy="231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urier New" charset="0"/>
                </a:rPr>
                <a:t>0/1</a:t>
              </a:r>
            </a:p>
          </p:txBody>
        </p:sp>
        <p:sp>
          <p:nvSpPr>
            <p:cNvPr id="48554" name="Rectangle 426"/>
            <p:cNvSpPr>
              <a:spLocks noChangeAspect="1" noChangeArrowheads="1"/>
            </p:cNvSpPr>
            <p:nvPr/>
          </p:nvSpPr>
          <p:spPr bwMode="auto">
            <a:xfrm>
              <a:off x="4720" y="272"/>
              <a:ext cx="216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57" name="Line 429"/>
            <p:cNvSpPr>
              <a:spLocks noChangeAspect="1" noChangeShapeType="1"/>
            </p:cNvSpPr>
            <p:nvPr/>
          </p:nvSpPr>
          <p:spPr bwMode="auto">
            <a:xfrm flipV="1">
              <a:off x="5104" y="23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59" name="Text Box 431"/>
            <p:cNvSpPr txBox="1">
              <a:spLocks noChangeAspect="1" noChangeArrowheads="1"/>
            </p:cNvSpPr>
            <p:nvPr/>
          </p:nvSpPr>
          <p:spPr bwMode="auto">
            <a:xfrm>
              <a:off x="5076" y="154"/>
              <a:ext cx="49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Double-</a:t>
              </a:r>
            </a:p>
            <a:p>
              <a:pPr algn="ctr"/>
              <a:r>
                <a:rPr lang="en-US"/>
                <a:t>word</a:t>
              </a:r>
            </a:p>
            <a:p>
              <a:pPr algn="ctr"/>
              <a:r>
                <a:rPr lang="en-US"/>
                <a:t>aligned</a:t>
              </a:r>
            </a:p>
          </p:txBody>
        </p:sp>
        <p:sp>
          <p:nvSpPr>
            <p:cNvPr id="48561" name="Rectangle 433"/>
            <p:cNvSpPr>
              <a:spLocks noChangeAspect="1" noChangeArrowheads="1"/>
            </p:cNvSpPr>
            <p:nvPr/>
          </p:nvSpPr>
          <p:spPr bwMode="auto">
            <a:xfrm>
              <a:off x="3571" y="265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6" name="Rectangle 408"/>
            <p:cNvSpPr>
              <a:spLocks noChangeAspect="1" noChangeArrowheads="1"/>
            </p:cNvSpPr>
            <p:nvPr/>
          </p:nvSpPr>
          <p:spPr bwMode="auto">
            <a:xfrm>
              <a:off x="1960" y="272"/>
              <a:ext cx="1840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2" name="Line 434"/>
            <p:cNvSpPr>
              <a:spLocks noChangeAspect="1" noChangeShapeType="1"/>
            </p:cNvSpPr>
            <p:nvPr/>
          </p:nvSpPr>
          <p:spPr bwMode="auto">
            <a:xfrm flipV="1">
              <a:off x="3568" y="528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20959</TotalTime>
  <Pages>20</Pages>
  <Words>23</Words>
  <Application>Microsoft Macintosh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322</cp:revision>
  <cp:lastPrinted>2000-10-30T05:14:10Z</cp:lastPrinted>
  <dcterms:created xsi:type="dcterms:W3CDTF">1998-08-11T09:18:51Z</dcterms:created>
  <dcterms:modified xsi:type="dcterms:W3CDTF">2014-08-05T15:03:31Z</dcterms:modified>
</cp:coreProperties>
</file>