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52" y="-600"/>
      </p:cViewPr>
      <p:guideLst>
        <p:guide orient="horz" pos="816"/>
        <p:guide pos="37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E21FD84D-7DD1-CE48-971E-36A3FB0F7F74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0703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32798A18-F0B6-AD4C-918B-E9B999C1B12B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663178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5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1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7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0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222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5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6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28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142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710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Text Box 379"/>
          <p:cNvSpPr txBox="1">
            <a:spLocks noChangeArrowheads="1"/>
          </p:cNvSpPr>
          <p:nvPr/>
        </p:nvSpPr>
        <p:spPr bwMode="auto">
          <a:xfrm>
            <a:off x="-76200" y="330200"/>
            <a:ext cx="18923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Courier New" charset="0"/>
              </a:rPr>
              <a:t>vm_area_struct</a:t>
            </a:r>
          </a:p>
        </p:txBody>
      </p:sp>
      <p:grpSp>
        <p:nvGrpSpPr>
          <p:cNvPr id="48508" name="Group 380"/>
          <p:cNvGrpSpPr>
            <a:grpSpLocks/>
          </p:cNvGrpSpPr>
          <p:nvPr/>
        </p:nvGrpSpPr>
        <p:grpSpPr bwMode="auto">
          <a:xfrm>
            <a:off x="381000" y="711200"/>
            <a:ext cx="1066800" cy="1143000"/>
            <a:chOff x="2352" y="1104"/>
            <a:chExt cx="672" cy="720"/>
          </a:xfrm>
        </p:grpSpPr>
        <p:sp>
          <p:nvSpPr>
            <p:cNvPr id="48509" name="Rectangle 381"/>
            <p:cNvSpPr>
              <a:spLocks noChangeArrowheads="1"/>
            </p:cNvSpPr>
            <p:nvPr/>
          </p:nvSpPr>
          <p:spPr bwMode="auto">
            <a:xfrm>
              <a:off x="2352" y="1120"/>
              <a:ext cx="672" cy="7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10" name="Rectangle 382"/>
            <p:cNvSpPr>
              <a:spLocks noChangeArrowheads="1"/>
            </p:cNvSpPr>
            <p:nvPr/>
          </p:nvSpPr>
          <p:spPr bwMode="auto">
            <a:xfrm>
              <a:off x="2352" y="1104"/>
              <a:ext cx="672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  <a:latin typeface="Courier New" charset="0"/>
                </a:rPr>
                <a:t>vm_end</a:t>
              </a:r>
            </a:p>
          </p:txBody>
        </p:sp>
        <p:sp>
          <p:nvSpPr>
            <p:cNvPr id="48511" name="Rectangle 383"/>
            <p:cNvSpPr>
              <a:spLocks noChangeArrowheads="1"/>
            </p:cNvSpPr>
            <p:nvPr/>
          </p:nvSpPr>
          <p:spPr bwMode="auto">
            <a:xfrm>
              <a:off x="2352" y="1392"/>
              <a:ext cx="672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  <a:latin typeface="Courier New" charset="0"/>
                </a:rPr>
                <a:t>r/o</a:t>
              </a:r>
            </a:p>
          </p:txBody>
        </p:sp>
        <p:sp>
          <p:nvSpPr>
            <p:cNvPr id="48512" name="Rectangle 384"/>
            <p:cNvSpPr>
              <a:spLocks noChangeArrowheads="1"/>
            </p:cNvSpPr>
            <p:nvPr/>
          </p:nvSpPr>
          <p:spPr bwMode="auto">
            <a:xfrm>
              <a:off x="2352" y="1680"/>
              <a:ext cx="672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  <a:latin typeface="Courier New" charset="0"/>
                </a:rPr>
                <a:t>vm_next</a:t>
              </a:r>
            </a:p>
          </p:txBody>
        </p:sp>
        <p:sp>
          <p:nvSpPr>
            <p:cNvPr id="48513" name="Rectangle 385"/>
            <p:cNvSpPr>
              <a:spLocks noChangeArrowheads="1"/>
            </p:cNvSpPr>
            <p:nvPr/>
          </p:nvSpPr>
          <p:spPr bwMode="auto">
            <a:xfrm>
              <a:off x="2352" y="1248"/>
              <a:ext cx="672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  <a:latin typeface="Courier New" charset="0"/>
                </a:rPr>
                <a:t>vm_start</a:t>
              </a:r>
            </a:p>
          </p:txBody>
        </p:sp>
      </p:grpSp>
      <p:grpSp>
        <p:nvGrpSpPr>
          <p:cNvPr id="48514" name="Group 386"/>
          <p:cNvGrpSpPr>
            <a:grpSpLocks/>
          </p:cNvGrpSpPr>
          <p:nvPr/>
        </p:nvGrpSpPr>
        <p:grpSpPr bwMode="auto">
          <a:xfrm>
            <a:off x="381000" y="2235200"/>
            <a:ext cx="1066800" cy="1143000"/>
            <a:chOff x="2352" y="1104"/>
            <a:chExt cx="672" cy="720"/>
          </a:xfrm>
        </p:grpSpPr>
        <p:sp>
          <p:nvSpPr>
            <p:cNvPr id="48515" name="Rectangle 387"/>
            <p:cNvSpPr>
              <a:spLocks noChangeArrowheads="1"/>
            </p:cNvSpPr>
            <p:nvPr/>
          </p:nvSpPr>
          <p:spPr bwMode="auto">
            <a:xfrm>
              <a:off x="2352" y="1120"/>
              <a:ext cx="672" cy="7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16" name="Rectangle 388"/>
            <p:cNvSpPr>
              <a:spLocks noChangeArrowheads="1"/>
            </p:cNvSpPr>
            <p:nvPr/>
          </p:nvSpPr>
          <p:spPr bwMode="auto">
            <a:xfrm>
              <a:off x="2352" y="1104"/>
              <a:ext cx="672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  <a:latin typeface="Courier New" charset="0"/>
                </a:rPr>
                <a:t>vm_end</a:t>
              </a:r>
            </a:p>
          </p:txBody>
        </p:sp>
        <p:sp>
          <p:nvSpPr>
            <p:cNvPr id="48517" name="Rectangle 389"/>
            <p:cNvSpPr>
              <a:spLocks noChangeArrowheads="1"/>
            </p:cNvSpPr>
            <p:nvPr/>
          </p:nvSpPr>
          <p:spPr bwMode="auto">
            <a:xfrm>
              <a:off x="2352" y="1392"/>
              <a:ext cx="672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  <a:latin typeface="Courier New" charset="0"/>
                </a:rPr>
                <a:t>r/w</a:t>
              </a:r>
            </a:p>
          </p:txBody>
        </p:sp>
        <p:sp>
          <p:nvSpPr>
            <p:cNvPr id="48518" name="Rectangle 390"/>
            <p:cNvSpPr>
              <a:spLocks noChangeArrowheads="1"/>
            </p:cNvSpPr>
            <p:nvPr/>
          </p:nvSpPr>
          <p:spPr bwMode="auto">
            <a:xfrm>
              <a:off x="2352" y="1680"/>
              <a:ext cx="672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  <a:latin typeface="Courier New" charset="0"/>
                </a:rPr>
                <a:t>vm_next</a:t>
              </a:r>
            </a:p>
          </p:txBody>
        </p:sp>
        <p:sp>
          <p:nvSpPr>
            <p:cNvPr id="48519" name="Rectangle 391"/>
            <p:cNvSpPr>
              <a:spLocks noChangeArrowheads="1"/>
            </p:cNvSpPr>
            <p:nvPr/>
          </p:nvSpPr>
          <p:spPr bwMode="auto">
            <a:xfrm>
              <a:off x="2352" y="1248"/>
              <a:ext cx="672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  <a:latin typeface="Courier New" charset="0"/>
                </a:rPr>
                <a:t>vm_start</a:t>
              </a:r>
            </a:p>
          </p:txBody>
        </p:sp>
      </p:grpSp>
      <p:grpSp>
        <p:nvGrpSpPr>
          <p:cNvPr id="48520" name="Group 392"/>
          <p:cNvGrpSpPr>
            <a:grpSpLocks/>
          </p:cNvGrpSpPr>
          <p:nvPr/>
        </p:nvGrpSpPr>
        <p:grpSpPr bwMode="auto">
          <a:xfrm>
            <a:off x="381000" y="3759200"/>
            <a:ext cx="1066800" cy="1143000"/>
            <a:chOff x="2352" y="1104"/>
            <a:chExt cx="672" cy="720"/>
          </a:xfrm>
        </p:grpSpPr>
        <p:sp>
          <p:nvSpPr>
            <p:cNvPr id="48521" name="Rectangle 393"/>
            <p:cNvSpPr>
              <a:spLocks noChangeArrowheads="1"/>
            </p:cNvSpPr>
            <p:nvPr/>
          </p:nvSpPr>
          <p:spPr bwMode="auto">
            <a:xfrm>
              <a:off x="2352" y="1120"/>
              <a:ext cx="672" cy="7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22" name="Rectangle 394"/>
            <p:cNvSpPr>
              <a:spLocks noChangeArrowheads="1"/>
            </p:cNvSpPr>
            <p:nvPr/>
          </p:nvSpPr>
          <p:spPr bwMode="auto">
            <a:xfrm>
              <a:off x="2352" y="1104"/>
              <a:ext cx="672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  <a:latin typeface="Courier New" charset="0"/>
                </a:rPr>
                <a:t>vm_end</a:t>
              </a:r>
            </a:p>
          </p:txBody>
        </p:sp>
        <p:sp>
          <p:nvSpPr>
            <p:cNvPr id="48523" name="Rectangle 395"/>
            <p:cNvSpPr>
              <a:spLocks noChangeArrowheads="1"/>
            </p:cNvSpPr>
            <p:nvPr/>
          </p:nvSpPr>
          <p:spPr bwMode="auto">
            <a:xfrm>
              <a:off x="2352" y="1392"/>
              <a:ext cx="672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  <a:latin typeface="Courier New" charset="0"/>
                </a:rPr>
                <a:t>r/o</a:t>
              </a:r>
            </a:p>
          </p:txBody>
        </p:sp>
        <p:sp>
          <p:nvSpPr>
            <p:cNvPr id="48524" name="Rectangle 396"/>
            <p:cNvSpPr>
              <a:spLocks noChangeArrowheads="1"/>
            </p:cNvSpPr>
            <p:nvPr/>
          </p:nvSpPr>
          <p:spPr bwMode="auto">
            <a:xfrm>
              <a:off x="2352" y="1680"/>
              <a:ext cx="672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  <a:latin typeface="Courier New" charset="0"/>
                </a:rPr>
                <a:t>vm_next</a:t>
              </a:r>
            </a:p>
          </p:txBody>
        </p:sp>
        <p:sp>
          <p:nvSpPr>
            <p:cNvPr id="48525" name="Rectangle 397"/>
            <p:cNvSpPr>
              <a:spLocks noChangeArrowheads="1"/>
            </p:cNvSpPr>
            <p:nvPr/>
          </p:nvSpPr>
          <p:spPr bwMode="auto">
            <a:xfrm>
              <a:off x="2352" y="1248"/>
              <a:ext cx="672" cy="1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tx2"/>
                  </a:solidFill>
                  <a:latin typeface="Courier New" charset="0"/>
                </a:rPr>
                <a:t>vm_start</a:t>
              </a:r>
            </a:p>
          </p:txBody>
        </p:sp>
      </p:grpSp>
      <p:sp>
        <p:nvSpPr>
          <p:cNvPr id="48526" name="Rectangle 398"/>
          <p:cNvSpPr>
            <a:spLocks noChangeArrowheads="1"/>
          </p:cNvSpPr>
          <p:nvPr/>
        </p:nvSpPr>
        <p:spPr bwMode="auto">
          <a:xfrm>
            <a:off x="2286000" y="254000"/>
            <a:ext cx="1981200" cy="4800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27" name="Text Box 399"/>
          <p:cNvSpPr txBox="1">
            <a:spLocks noChangeArrowheads="1"/>
          </p:cNvSpPr>
          <p:nvPr/>
        </p:nvSpPr>
        <p:spPr bwMode="auto">
          <a:xfrm>
            <a:off x="2136775" y="-50800"/>
            <a:ext cx="230505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Process virtual memory</a:t>
            </a:r>
          </a:p>
        </p:txBody>
      </p:sp>
      <p:sp>
        <p:nvSpPr>
          <p:cNvPr id="48528" name="Rectangle 400"/>
          <p:cNvSpPr>
            <a:spLocks noChangeArrowheads="1"/>
          </p:cNvSpPr>
          <p:nvPr/>
        </p:nvSpPr>
        <p:spPr bwMode="auto">
          <a:xfrm>
            <a:off x="2286000" y="3302000"/>
            <a:ext cx="1981200" cy="11430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dirty="0" smtClean="0">
                <a:solidFill>
                  <a:schemeClr val="tx2"/>
                </a:solidFill>
              </a:rPr>
              <a:t>Code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8529" name="Rectangle 401"/>
          <p:cNvSpPr>
            <a:spLocks noChangeArrowheads="1"/>
          </p:cNvSpPr>
          <p:nvPr/>
        </p:nvSpPr>
        <p:spPr bwMode="auto">
          <a:xfrm>
            <a:off x="2286000" y="2540000"/>
            <a:ext cx="1981200" cy="7620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Data</a:t>
            </a:r>
          </a:p>
        </p:txBody>
      </p:sp>
      <p:sp>
        <p:nvSpPr>
          <p:cNvPr id="48530" name="Rectangle 402"/>
          <p:cNvSpPr>
            <a:spLocks noChangeArrowheads="1"/>
          </p:cNvSpPr>
          <p:nvPr/>
        </p:nvSpPr>
        <p:spPr bwMode="auto">
          <a:xfrm>
            <a:off x="2286000" y="1244600"/>
            <a:ext cx="1981200" cy="533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Shared libraries</a:t>
            </a:r>
          </a:p>
        </p:txBody>
      </p:sp>
      <p:sp>
        <p:nvSpPr>
          <p:cNvPr id="48531" name="Line 403"/>
          <p:cNvSpPr>
            <a:spLocks noChangeShapeType="1"/>
          </p:cNvSpPr>
          <p:nvPr/>
        </p:nvSpPr>
        <p:spPr bwMode="auto">
          <a:xfrm>
            <a:off x="1447800" y="787400"/>
            <a:ext cx="8382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32" name="Line 404"/>
          <p:cNvSpPr>
            <a:spLocks noChangeShapeType="1"/>
          </p:cNvSpPr>
          <p:nvPr/>
        </p:nvSpPr>
        <p:spPr bwMode="auto">
          <a:xfrm>
            <a:off x="1447800" y="1016000"/>
            <a:ext cx="83820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33" name="Line 405"/>
          <p:cNvSpPr>
            <a:spLocks noChangeShapeType="1"/>
          </p:cNvSpPr>
          <p:nvPr/>
        </p:nvSpPr>
        <p:spPr bwMode="auto">
          <a:xfrm>
            <a:off x="1447800" y="2387600"/>
            <a:ext cx="7620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34" name="Line 406"/>
          <p:cNvSpPr>
            <a:spLocks noChangeShapeType="1"/>
          </p:cNvSpPr>
          <p:nvPr/>
        </p:nvSpPr>
        <p:spPr bwMode="auto">
          <a:xfrm>
            <a:off x="1447800" y="2616200"/>
            <a:ext cx="8382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35" name="Line 407"/>
          <p:cNvSpPr>
            <a:spLocks noChangeShapeType="1"/>
          </p:cNvSpPr>
          <p:nvPr/>
        </p:nvSpPr>
        <p:spPr bwMode="auto">
          <a:xfrm flipV="1">
            <a:off x="1447800" y="3378200"/>
            <a:ext cx="8382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36" name="Line 408"/>
          <p:cNvSpPr>
            <a:spLocks noChangeShapeType="1"/>
          </p:cNvSpPr>
          <p:nvPr/>
        </p:nvSpPr>
        <p:spPr bwMode="auto">
          <a:xfrm>
            <a:off x="1447800" y="4140200"/>
            <a:ext cx="8382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37" name="Line 409"/>
          <p:cNvSpPr>
            <a:spLocks noChangeShapeType="1"/>
          </p:cNvSpPr>
          <p:nvPr/>
        </p:nvSpPr>
        <p:spPr bwMode="auto">
          <a:xfrm flipH="1">
            <a:off x="152400" y="17780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38" name="Line 410"/>
          <p:cNvSpPr>
            <a:spLocks noChangeShapeType="1"/>
          </p:cNvSpPr>
          <p:nvPr/>
        </p:nvSpPr>
        <p:spPr bwMode="auto">
          <a:xfrm>
            <a:off x="152400" y="1778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39" name="Line 411"/>
          <p:cNvSpPr>
            <a:spLocks noChangeShapeType="1"/>
          </p:cNvSpPr>
          <p:nvPr/>
        </p:nvSpPr>
        <p:spPr bwMode="auto">
          <a:xfrm>
            <a:off x="152400" y="22352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0" name="Line 412"/>
          <p:cNvSpPr>
            <a:spLocks noChangeShapeType="1"/>
          </p:cNvSpPr>
          <p:nvPr/>
        </p:nvSpPr>
        <p:spPr bwMode="auto">
          <a:xfrm flipH="1">
            <a:off x="152400" y="33020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1" name="Line 413"/>
          <p:cNvSpPr>
            <a:spLocks noChangeShapeType="1"/>
          </p:cNvSpPr>
          <p:nvPr/>
        </p:nvSpPr>
        <p:spPr bwMode="auto">
          <a:xfrm>
            <a:off x="152400" y="3302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2" name="Line 414"/>
          <p:cNvSpPr>
            <a:spLocks noChangeShapeType="1"/>
          </p:cNvSpPr>
          <p:nvPr/>
        </p:nvSpPr>
        <p:spPr bwMode="auto">
          <a:xfrm>
            <a:off x="152400" y="37592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3" name="Text Box 415"/>
          <p:cNvSpPr txBox="1">
            <a:spLocks noChangeArrowheads="1"/>
          </p:cNvSpPr>
          <p:nvPr/>
        </p:nvSpPr>
        <p:spPr bwMode="auto">
          <a:xfrm>
            <a:off x="4297363" y="4900613"/>
            <a:ext cx="27940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8544" name="Line 416"/>
          <p:cNvSpPr>
            <a:spLocks noChangeShapeType="1"/>
          </p:cNvSpPr>
          <p:nvPr/>
        </p:nvSpPr>
        <p:spPr bwMode="auto">
          <a:xfrm>
            <a:off x="4267200" y="4114800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6" name="Line 418"/>
          <p:cNvSpPr>
            <a:spLocks noChangeShapeType="1"/>
          </p:cNvSpPr>
          <p:nvPr/>
        </p:nvSpPr>
        <p:spPr bwMode="auto">
          <a:xfrm>
            <a:off x="4267200" y="3073400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7" name="Text Box 419"/>
          <p:cNvSpPr txBox="1">
            <a:spLocks noChangeArrowheads="1"/>
          </p:cNvSpPr>
          <p:nvPr/>
        </p:nvSpPr>
        <p:spPr bwMode="auto">
          <a:xfrm>
            <a:off x="4876800" y="2690813"/>
            <a:ext cx="1579563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Normal page fault</a:t>
            </a:r>
          </a:p>
        </p:txBody>
      </p:sp>
      <p:sp>
        <p:nvSpPr>
          <p:cNvPr id="48548" name="Line 420"/>
          <p:cNvSpPr>
            <a:spLocks noChangeShapeType="1"/>
          </p:cNvSpPr>
          <p:nvPr/>
        </p:nvSpPr>
        <p:spPr bwMode="auto">
          <a:xfrm>
            <a:off x="4267200" y="2168525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9" name="Text Box 421"/>
          <p:cNvSpPr txBox="1">
            <a:spLocks noChangeArrowheads="1"/>
          </p:cNvSpPr>
          <p:nvPr/>
        </p:nvSpPr>
        <p:spPr bwMode="auto">
          <a:xfrm>
            <a:off x="4872038" y="1600200"/>
            <a:ext cx="256540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Segmentation fault: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accessing a non-existing page</a:t>
            </a:r>
          </a:p>
        </p:txBody>
      </p:sp>
      <p:sp>
        <p:nvSpPr>
          <p:cNvPr id="48550" name="Oval 422"/>
          <p:cNvSpPr>
            <a:spLocks noChangeArrowheads="1"/>
          </p:cNvSpPr>
          <p:nvPr/>
        </p:nvSpPr>
        <p:spPr bwMode="auto">
          <a:xfrm>
            <a:off x="4495800" y="1778000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8551" name="Oval 423"/>
          <p:cNvSpPr>
            <a:spLocks noChangeArrowheads="1"/>
          </p:cNvSpPr>
          <p:nvPr/>
        </p:nvSpPr>
        <p:spPr bwMode="auto">
          <a:xfrm>
            <a:off x="4495800" y="3733800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8552" name="Oval 424"/>
          <p:cNvSpPr>
            <a:spLocks noChangeArrowheads="1"/>
          </p:cNvSpPr>
          <p:nvPr/>
        </p:nvSpPr>
        <p:spPr bwMode="auto">
          <a:xfrm>
            <a:off x="4495800" y="2692400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8599" name="Text Box 471"/>
          <p:cNvSpPr txBox="1">
            <a:spLocks noChangeArrowheads="1"/>
          </p:cNvSpPr>
          <p:nvPr/>
        </p:nvSpPr>
        <p:spPr bwMode="auto">
          <a:xfrm>
            <a:off x="4876800" y="3352800"/>
            <a:ext cx="24574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Protection exception: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e.g., violating permissions by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writing to a read-only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22154</TotalTime>
  <Pages>20</Pages>
  <Words>58</Words>
  <Application>Microsoft Macintosh PowerPoint</Application>
  <PresentationFormat>Letter Paper (8.5x11 in)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318</cp:revision>
  <cp:lastPrinted>2000-08-14T00:57:30Z</cp:lastPrinted>
  <dcterms:created xsi:type="dcterms:W3CDTF">1998-08-11T09:18:51Z</dcterms:created>
  <dcterms:modified xsi:type="dcterms:W3CDTF">2014-08-11T18:42:01Z</dcterms:modified>
</cp:coreProperties>
</file>