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51" autoAdjust="0"/>
  </p:normalViewPr>
  <p:slideViewPr>
    <p:cSldViewPr snapToGrid="0">
      <p:cViewPr>
        <p:scale>
          <a:sx n="150" d="100"/>
          <a:sy n="150" d="100"/>
        </p:scale>
        <p:origin x="504" y="1112"/>
      </p:cViewPr>
      <p:guideLst>
        <p:guide orient="horz" pos="4032"/>
        <p:guide pos="40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0701E7A1-5C38-2846-9113-BFCB7FCD031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28683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A7664FE-6C89-5943-A7AF-45ED1D3C067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07490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18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2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2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92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spect="1" noChangeArrowheads="1"/>
          </p:cNvSpPr>
          <p:nvPr/>
        </p:nvSpPr>
        <p:spPr bwMode="auto">
          <a:xfrm>
            <a:off x="2135188" y="1751013"/>
            <a:ext cx="2174875" cy="523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Kernel code and data</a:t>
            </a:r>
          </a:p>
        </p:txBody>
      </p:sp>
      <p:sp>
        <p:nvSpPr>
          <p:cNvPr id="48508" name="Rectangle 380"/>
          <p:cNvSpPr>
            <a:spLocks noChangeAspect="1" noChangeArrowheads="1"/>
          </p:cNvSpPr>
          <p:nvPr/>
        </p:nvSpPr>
        <p:spPr bwMode="auto">
          <a:xfrm>
            <a:off x="2135188" y="3100388"/>
            <a:ext cx="2174875" cy="4556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Memory mapped region </a:t>
            </a:r>
          </a:p>
          <a:p>
            <a:r>
              <a:rPr lang="en-US" sz="1400"/>
              <a:t>for shared libraries</a:t>
            </a:r>
          </a:p>
        </p:txBody>
      </p:sp>
      <p:sp>
        <p:nvSpPr>
          <p:cNvPr id="48509" name="Rectangle 381"/>
          <p:cNvSpPr>
            <a:spLocks noChangeAspect="1" noChangeArrowheads="1"/>
          </p:cNvSpPr>
          <p:nvPr/>
        </p:nvSpPr>
        <p:spPr bwMode="auto">
          <a:xfrm>
            <a:off x="2135188" y="355282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510" name="Rectangle 382"/>
          <p:cNvSpPr>
            <a:spLocks noChangeAspect="1" noChangeArrowheads="1"/>
          </p:cNvSpPr>
          <p:nvPr/>
        </p:nvSpPr>
        <p:spPr bwMode="auto">
          <a:xfrm>
            <a:off x="2135188" y="4048125"/>
            <a:ext cx="2174875" cy="454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Runtime heap (via malloc)</a:t>
            </a:r>
          </a:p>
        </p:txBody>
      </p:sp>
      <p:sp>
        <p:nvSpPr>
          <p:cNvPr id="48511" name="Rectangle 383"/>
          <p:cNvSpPr>
            <a:spLocks noChangeAspect="1" noChangeArrowheads="1"/>
          </p:cNvSpPr>
          <p:nvPr/>
        </p:nvSpPr>
        <p:spPr bwMode="auto">
          <a:xfrm>
            <a:off x="2135188" y="248285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512" name="Rectangle 384"/>
          <p:cNvSpPr>
            <a:spLocks noChangeAspect="1" noChangeArrowheads="1"/>
          </p:cNvSpPr>
          <p:nvPr/>
        </p:nvSpPr>
        <p:spPr bwMode="auto">
          <a:xfrm>
            <a:off x="2135188" y="5010150"/>
            <a:ext cx="2174875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/>
              <a:t>Code (</a:t>
            </a:r>
            <a:r>
              <a:rPr lang="en-US" sz="1400" dirty="0">
                <a:latin typeface="Courier New" charset="0"/>
              </a:rPr>
              <a:t>.text</a:t>
            </a:r>
            <a:r>
              <a:rPr lang="en-US" sz="1400" dirty="0"/>
              <a:t>)</a:t>
            </a:r>
          </a:p>
        </p:txBody>
      </p:sp>
      <p:sp>
        <p:nvSpPr>
          <p:cNvPr id="48513" name="Rectangle 385"/>
          <p:cNvSpPr>
            <a:spLocks noChangeAspect="1" noChangeArrowheads="1"/>
          </p:cNvSpPr>
          <p:nvPr/>
        </p:nvSpPr>
        <p:spPr bwMode="auto">
          <a:xfrm>
            <a:off x="2135188" y="4751388"/>
            <a:ext cx="2174875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Initialized data </a:t>
            </a:r>
            <a:r>
              <a:rPr lang="en-US" sz="1400">
                <a:latin typeface="Courier New" charset="0"/>
              </a:rPr>
              <a:t>(.data</a:t>
            </a:r>
            <a:r>
              <a:rPr lang="en-US" sz="1400"/>
              <a:t>)</a:t>
            </a:r>
          </a:p>
        </p:txBody>
      </p:sp>
      <p:sp>
        <p:nvSpPr>
          <p:cNvPr id="48514" name="Rectangle 386"/>
          <p:cNvSpPr>
            <a:spLocks noChangeAspect="1" noChangeArrowheads="1"/>
          </p:cNvSpPr>
          <p:nvPr/>
        </p:nvSpPr>
        <p:spPr bwMode="auto">
          <a:xfrm>
            <a:off x="2135188" y="4492625"/>
            <a:ext cx="2174875" cy="268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Uninitialized data </a:t>
            </a:r>
            <a:r>
              <a:rPr lang="en-US" sz="1400">
                <a:latin typeface="Courier New" charset="0"/>
              </a:rPr>
              <a:t>(.bss</a:t>
            </a:r>
            <a:r>
              <a:rPr lang="en-US" sz="1400"/>
              <a:t>)</a:t>
            </a:r>
          </a:p>
        </p:txBody>
      </p:sp>
      <p:sp>
        <p:nvSpPr>
          <p:cNvPr id="48515" name="Line 387"/>
          <p:cNvSpPr>
            <a:spLocks noChangeAspect="1" noChangeShapeType="1"/>
          </p:cNvSpPr>
          <p:nvPr/>
        </p:nvSpPr>
        <p:spPr bwMode="auto">
          <a:xfrm flipV="1">
            <a:off x="3160713" y="380047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Rectangle 388"/>
          <p:cNvSpPr>
            <a:spLocks noChangeAspect="1" noChangeArrowheads="1"/>
          </p:cNvSpPr>
          <p:nvPr/>
        </p:nvSpPr>
        <p:spPr bwMode="auto">
          <a:xfrm>
            <a:off x="2135188" y="2254250"/>
            <a:ext cx="2174875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User stack</a:t>
            </a:r>
          </a:p>
        </p:txBody>
      </p:sp>
      <p:sp>
        <p:nvSpPr>
          <p:cNvPr id="48518" name="Line 390"/>
          <p:cNvSpPr>
            <a:spLocks noChangeAspect="1" noChangeShapeType="1"/>
          </p:cNvSpPr>
          <p:nvPr/>
        </p:nvSpPr>
        <p:spPr bwMode="auto">
          <a:xfrm>
            <a:off x="3181350" y="2482850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spect="1" noChangeArrowheads="1"/>
          </p:cNvSpPr>
          <p:nvPr/>
        </p:nvSpPr>
        <p:spPr bwMode="auto">
          <a:xfrm>
            <a:off x="2135188" y="526891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520" name="Text Box 392"/>
          <p:cNvSpPr txBox="1">
            <a:spLocks noChangeAspect="1" noChangeArrowheads="1"/>
          </p:cNvSpPr>
          <p:nvPr/>
        </p:nvSpPr>
        <p:spPr bwMode="auto">
          <a:xfrm>
            <a:off x="1928813" y="54340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0</a:t>
            </a:r>
          </a:p>
        </p:txBody>
      </p:sp>
      <p:sp>
        <p:nvSpPr>
          <p:cNvPr id="48521" name="Text Box 393"/>
          <p:cNvSpPr txBox="1">
            <a:spLocks noChangeAspect="1" noChangeArrowheads="1"/>
          </p:cNvSpPr>
          <p:nvPr/>
        </p:nvSpPr>
        <p:spPr bwMode="auto">
          <a:xfrm>
            <a:off x="1252538" y="2308225"/>
            <a:ext cx="6156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>
                <a:latin typeface="Courier New" charset="0"/>
              </a:rPr>
              <a:t>r</a:t>
            </a:r>
            <a:r>
              <a:rPr lang="en-US" sz="1400" dirty="0" err="1" smtClean="0">
                <a:latin typeface="Courier New" charset="0"/>
              </a:rPr>
              <a:t>sp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48522" name="Line 394"/>
          <p:cNvSpPr>
            <a:spLocks noChangeAspect="1" noChangeShapeType="1"/>
          </p:cNvSpPr>
          <p:nvPr/>
        </p:nvSpPr>
        <p:spPr bwMode="auto">
          <a:xfrm>
            <a:off x="1876425" y="2454275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Text Box 395"/>
          <p:cNvSpPr txBox="1">
            <a:spLocks noChangeAspect="1" noChangeArrowheads="1"/>
          </p:cNvSpPr>
          <p:nvPr/>
        </p:nvSpPr>
        <p:spPr bwMode="auto">
          <a:xfrm>
            <a:off x="4648200" y="3530600"/>
            <a:ext cx="8255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/>
              <a:t>Process</a:t>
            </a:r>
          </a:p>
          <a:p>
            <a:pPr algn="l"/>
            <a:r>
              <a:rPr lang="en-US" sz="1400" i="1"/>
              <a:t>virtual</a:t>
            </a:r>
          </a:p>
          <a:p>
            <a:pPr algn="l"/>
            <a:r>
              <a:rPr lang="en-US" sz="1400" i="1"/>
              <a:t>memory</a:t>
            </a:r>
          </a:p>
        </p:txBody>
      </p:sp>
      <p:sp>
        <p:nvSpPr>
          <p:cNvPr id="48525" name="Text Box 397"/>
          <p:cNvSpPr txBox="1">
            <a:spLocks noChangeAspect="1" noChangeArrowheads="1"/>
          </p:cNvSpPr>
          <p:nvPr/>
        </p:nvSpPr>
        <p:spPr bwMode="auto">
          <a:xfrm>
            <a:off x="1409700" y="3902075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urier New" charset="0"/>
              </a:rPr>
              <a:t>brk</a:t>
            </a:r>
          </a:p>
        </p:txBody>
      </p:sp>
      <p:sp>
        <p:nvSpPr>
          <p:cNvPr id="48526" name="Line 398"/>
          <p:cNvSpPr>
            <a:spLocks noChangeAspect="1" noChangeShapeType="1"/>
          </p:cNvSpPr>
          <p:nvPr/>
        </p:nvSpPr>
        <p:spPr bwMode="auto">
          <a:xfrm>
            <a:off x="1862138" y="403701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Rectangle 400"/>
          <p:cNvSpPr>
            <a:spLocks noChangeAspect="1" noChangeArrowheads="1"/>
          </p:cNvSpPr>
          <p:nvPr/>
        </p:nvSpPr>
        <p:spPr bwMode="auto">
          <a:xfrm>
            <a:off x="2135188" y="1230313"/>
            <a:ext cx="2174875" cy="523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Physical memory</a:t>
            </a:r>
          </a:p>
        </p:txBody>
      </p:sp>
      <p:sp>
        <p:nvSpPr>
          <p:cNvPr id="48529" name="AutoShape 401"/>
          <p:cNvSpPr>
            <a:spLocks/>
          </p:cNvSpPr>
          <p:nvPr/>
        </p:nvSpPr>
        <p:spPr bwMode="auto">
          <a:xfrm flipH="1">
            <a:off x="1892300" y="1230313"/>
            <a:ext cx="150813" cy="1003300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0" name="Text Box 402"/>
          <p:cNvSpPr txBox="1">
            <a:spLocks noChangeArrowheads="1"/>
          </p:cNvSpPr>
          <p:nvPr/>
        </p:nvSpPr>
        <p:spPr bwMode="auto">
          <a:xfrm>
            <a:off x="584200" y="1479550"/>
            <a:ext cx="13335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Identical  for each process</a:t>
            </a:r>
          </a:p>
        </p:txBody>
      </p:sp>
      <p:sp>
        <p:nvSpPr>
          <p:cNvPr id="48531" name="Rectangle 403"/>
          <p:cNvSpPr>
            <a:spLocks noChangeAspect="1" noChangeArrowheads="1"/>
          </p:cNvSpPr>
          <p:nvPr/>
        </p:nvSpPr>
        <p:spPr bwMode="auto">
          <a:xfrm>
            <a:off x="2135188" y="152400"/>
            <a:ext cx="2174875" cy="1081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Process-specific data</a:t>
            </a:r>
          </a:p>
          <a:p>
            <a:r>
              <a:rPr lang="en-US" sz="1400"/>
              <a:t>structures </a:t>
            </a:r>
          </a:p>
          <a:p>
            <a:r>
              <a:rPr lang="en-US" sz="1400"/>
              <a:t>(e.g., page tables,</a:t>
            </a:r>
          </a:p>
          <a:p>
            <a:r>
              <a:rPr lang="en-US" sz="1400"/>
              <a:t>task and mm structs, kernel</a:t>
            </a:r>
          </a:p>
          <a:p>
            <a:r>
              <a:rPr lang="en-US" sz="1400"/>
              <a:t>stack)</a:t>
            </a:r>
          </a:p>
        </p:txBody>
      </p:sp>
      <p:sp>
        <p:nvSpPr>
          <p:cNvPr id="48533" name="Text Box 405"/>
          <p:cNvSpPr txBox="1">
            <a:spLocks noChangeAspect="1" noChangeArrowheads="1"/>
          </p:cNvSpPr>
          <p:nvPr/>
        </p:nvSpPr>
        <p:spPr bwMode="auto">
          <a:xfrm>
            <a:off x="4686300" y="901700"/>
            <a:ext cx="8239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/>
              <a:t>Kernel</a:t>
            </a:r>
          </a:p>
          <a:p>
            <a:pPr algn="l"/>
            <a:r>
              <a:rPr lang="en-US" sz="1400" i="1"/>
              <a:t>virtual </a:t>
            </a:r>
          </a:p>
          <a:p>
            <a:pPr algn="l"/>
            <a:r>
              <a:rPr lang="en-US" sz="1400" i="1"/>
              <a:t>memory</a:t>
            </a:r>
          </a:p>
        </p:txBody>
      </p:sp>
      <p:sp>
        <p:nvSpPr>
          <p:cNvPr id="48549" name="AutoShape 421"/>
          <p:cNvSpPr>
            <a:spLocks/>
          </p:cNvSpPr>
          <p:nvPr/>
        </p:nvSpPr>
        <p:spPr bwMode="auto">
          <a:xfrm>
            <a:off x="4406900" y="225901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" name="AutoShape 422"/>
          <p:cNvSpPr>
            <a:spLocks/>
          </p:cNvSpPr>
          <p:nvPr/>
        </p:nvSpPr>
        <p:spPr bwMode="auto">
          <a:xfrm>
            <a:off x="4394200" y="16351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" name="Text Box 424"/>
          <p:cNvSpPr txBox="1">
            <a:spLocks noChangeArrowheads="1"/>
          </p:cNvSpPr>
          <p:nvPr/>
        </p:nvSpPr>
        <p:spPr bwMode="auto">
          <a:xfrm>
            <a:off x="1041420" y="5121809"/>
            <a:ext cx="858783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0x400000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8553" name="AutoShape 425"/>
          <p:cNvSpPr>
            <a:spLocks/>
          </p:cNvSpPr>
          <p:nvPr/>
        </p:nvSpPr>
        <p:spPr bwMode="auto">
          <a:xfrm flipH="1">
            <a:off x="1866900" y="303213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4" name="Text Box 426"/>
          <p:cNvSpPr txBox="1">
            <a:spLocks noChangeArrowheads="1"/>
          </p:cNvSpPr>
          <p:nvPr/>
        </p:nvSpPr>
        <p:spPr bwMode="auto">
          <a:xfrm>
            <a:off x="571500" y="531813"/>
            <a:ext cx="13335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Different for each process</a:t>
            </a:r>
          </a:p>
        </p:txBody>
      </p:sp>
      <p:sp>
        <p:nvSpPr>
          <p:cNvPr id="48555" name="Line 427"/>
          <p:cNvSpPr>
            <a:spLocks noChangeShapeType="1"/>
          </p:cNvSpPr>
          <p:nvPr/>
        </p:nvSpPr>
        <p:spPr bwMode="auto">
          <a:xfrm>
            <a:off x="2120900" y="224790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6" name="Line 428"/>
          <p:cNvSpPr>
            <a:spLocks noChangeAspect="1" noChangeShapeType="1"/>
          </p:cNvSpPr>
          <p:nvPr/>
        </p:nvSpPr>
        <p:spPr bwMode="auto">
          <a:xfrm>
            <a:off x="1874838" y="525621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21889</TotalTime>
  <Pages>20</Pages>
  <Words>76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324</cp:revision>
  <cp:lastPrinted>2000-08-13T04:12:16Z</cp:lastPrinted>
  <dcterms:created xsi:type="dcterms:W3CDTF">1998-08-11T09:18:51Z</dcterms:created>
  <dcterms:modified xsi:type="dcterms:W3CDTF">2014-09-17T23:19:13Z</dcterms:modified>
</cp:coreProperties>
</file>