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b="1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200" b="1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200" b="1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200" b="1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68" y="-72"/>
      </p:cViewPr>
      <p:guideLst>
        <p:guide orient="horz" pos="1336"/>
        <p:guide pos="3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b="0"/>
              <a:t>Page </a:t>
            </a:r>
            <a:fld id="{664F7B7C-77AA-644B-9B3A-B168EBF26BEE}" type="slidenum">
              <a:rPr lang="en-US" b="0"/>
              <a:pPr algn="ctr" defTabSz="882650">
                <a:lnSpc>
                  <a:spcPct val="90000"/>
                </a:lnSpc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492974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b="0">
                <a:latin typeface="Century Gothic" charset="0"/>
              </a:rPr>
              <a:t>Page </a:t>
            </a:r>
            <a:fld id="{2DA033B3-DFDB-174D-9513-2C9DB0EED988}" type="slidenum">
              <a:rPr lang="en-US" b="0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b="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312330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1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1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9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4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239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3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7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80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96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254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66" name="Rectangle 438"/>
          <p:cNvSpPr>
            <a:spLocks noChangeAspect="1" noChangeArrowheads="1"/>
          </p:cNvSpPr>
          <p:nvPr/>
        </p:nvSpPr>
        <p:spPr bwMode="auto">
          <a:xfrm>
            <a:off x="3819525" y="739775"/>
            <a:ext cx="331788" cy="331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ftr</a:t>
            </a:r>
          </a:p>
        </p:txBody>
      </p:sp>
      <p:sp>
        <p:nvSpPr>
          <p:cNvPr id="48565" name="Rectangle 437"/>
          <p:cNvSpPr>
            <a:spLocks noChangeAspect="1" noChangeArrowheads="1"/>
          </p:cNvSpPr>
          <p:nvPr/>
        </p:nvSpPr>
        <p:spPr bwMode="auto">
          <a:xfrm>
            <a:off x="2497138" y="739775"/>
            <a:ext cx="330200" cy="331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ftr</a:t>
            </a:r>
          </a:p>
        </p:txBody>
      </p:sp>
      <p:sp>
        <p:nvSpPr>
          <p:cNvPr id="48534" name="Rectangle 406" descr="Wide upward diagonal"/>
          <p:cNvSpPr>
            <a:spLocks noChangeAspect="1" noChangeArrowheads="1"/>
          </p:cNvSpPr>
          <p:nvPr/>
        </p:nvSpPr>
        <p:spPr bwMode="auto">
          <a:xfrm>
            <a:off x="830263" y="727075"/>
            <a:ext cx="652462" cy="330200"/>
          </a:xfrm>
          <a:prstGeom prst="rect">
            <a:avLst/>
          </a:prstGeom>
          <a:pattFill prst="wdUpDiag">
            <a:fgClr>
              <a:srgbClr val="C0C0C0"/>
            </a:fgClr>
            <a:bgClr>
              <a:schemeClr val="bg1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0" name="Rectangle 432"/>
          <p:cNvSpPr>
            <a:spLocks noChangeAspect="1" noChangeArrowheads="1"/>
          </p:cNvSpPr>
          <p:nvPr/>
        </p:nvSpPr>
        <p:spPr bwMode="auto">
          <a:xfrm>
            <a:off x="4806950" y="727075"/>
            <a:ext cx="331788" cy="331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hdr</a:t>
            </a:r>
          </a:p>
        </p:txBody>
      </p:sp>
      <p:sp>
        <p:nvSpPr>
          <p:cNvPr id="48507" name="Rectangle 379"/>
          <p:cNvSpPr>
            <a:spLocks noChangeAspect="1" noChangeArrowheads="1"/>
          </p:cNvSpPr>
          <p:nvPr/>
        </p:nvSpPr>
        <p:spPr bwMode="auto">
          <a:xfrm>
            <a:off x="830263" y="727075"/>
            <a:ext cx="331787" cy="331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8/1</a:t>
            </a:r>
          </a:p>
        </p:txBody>
      </p:sp>
      <p:sp>
        <p:nvSpPr>
          <p:cNvPr id="48508" name="Rectangle 380"/>
          <p:cNvSpPr>
            <a:spLocks noChangeAspect="1" noChangeArrowheads="1"/>
          </p:cNvSpPr>
          <p:nvPr/>
        </p:nvSpPr>
        <p:spPr bwMode="auto">
          <a:xfrm>
            <a:off x="1162050" y="727075"/>
            <a:ext cx="330200" cy="331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8/1</a:t>
            </a:r>
          </a:p>
        </p:txBody>
      </p:sp>
      <p:sp>
        <p:nvSpPr>
          <p:cNvPr id="48512" name="Rectangle 384"/>
          <p:cNvSpPr>
            <a:spLocks noChangeAspect="1" noChangeArrowheads="1"/>
          </p:cNvSpPr>
          <p:nvPr/>
        </p:nvSpPr>
        <p:spPr bwMode="auto">
          <a:xfrm>
            <a:off x="1481138" y="727075"/>
            <a:ext cx="330200" cy="331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hdr</a:t>
            </a:r>
          </a:p>
        </p:txBody>
      </p:sp>
      <p:sp>
        <p:nvSpPr>
          <p:cNvPr id="48523" name="Rectangle 395"/>
          <p:cNvSpPr>
            <a:spLocks noChangeAspect="1" noChangeArrowheads="1"/>
          </p:cNvSpPr>
          <p:nvPr/>
        </p:nvSpPr>
        <p:spPr bwMode="auto">
          <a:xfrm>
            <a:off x="2828925" y="727075"/>
            <a:ext cx="331788" cy="331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hdr</a:t>
            </a:r>
          </a:p>
        </p:txBody>
      </p:sp>
      <p:sp>
        <p:nvSpPr>
          <p:cNvPr id="48531" name="Rectangle 403" descr="Wide upward diagonal"/>
          <p:cNvSpPr>
            <a:spLocks noChangeAspect="1" noChangeArrowheads="1"/>
          </p:cNvSpPr>
          <p:nvPr/>
        </p:nvSpPr>
        <p:spPr bwMode="auto">
          <a:xfrm>
            <a:off x="498475" y="727075"/>
            <a:ext cx="331788" cy="331788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0">
              <a:latin typeface="Courier New" charset="0"/>
            </a:endParaRPr>
          </a:p>
        </p:txBody>
      </p:sp>
      <p:sp>
        <p:nvSpPr>
          <p:cNvPr id="48532" name="Text Box 404"/>
          <p:cNvSpPr txBox="1">
            <a:spLocks noChangeAspect="1" noChangeArrowheads="1"/>
          </p:cNvSpPr>
          <p:nvPr/>
        </p:nvSpPr>
        <p:spPr bwMode="auto">
          <a:xfrm>
            <a:off x="-98425" y="576263"/>
            <a:ext cx="5492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0"/>
              <a:t>Start </a:t>
            </a:r>
          </a:p>
          <a:p>
            <a:pPr algn="ctr"/>
            <a:r>
              <a:rPr lang="en-US" b="0"/>
              <a:t>of </a:t>
            </a:r>
          </a:p>
          <a:p>
            <a:pPr algn="ctr"/>
            <a:r>
              <a:rPr lang="en-US" b="0"/>
              <a:t>heap</a:t>
            </a:r>
          </a:p>
        </p:txBody>
      </p:sp>
      <p:sp>
        <p:nvSpPr>
          <p:cNvPr id="48535" name="Rectangle 407"/>
          <p:cNvSpPr>
            <a:spLocks noChangeAspect="1" noChangeArrowheads="1"/>
          </p:cNvSpPr>
          <p:nvPr/>
        </p:nvSpPr>
        <p:spPr bwMode="auto">
          <a:xfrm>
            <a:off x="1482725" y="727075"/>
            <a:ext cx="1339850" cy="33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48538" name="Text Box 410"/>
          <p:cNvSpPr txBox="1">
            <a:spLocks noChangeAspect="1" noChangeArrowheads="1"/>
          </p:cNvSpPr>
          <p:nvPr/>
        </p:nvSpPr>
        <p:spPr bwMode="auto">
          <a:xfrm>
            <a:off x="779463" y="0"/>
            <a:ext cx="846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Prologue</a:t>
            </a:r>
          </a:p>
          <a:p>
            <a:pPr algn="ctr"/>
            <a:r>
              <a:rPr lang="en-US"/>
              <a:t>block</a:t>
            </a:r>
          </a:p>
        </p:txBody>
      </p:sp>
      <p:sp>
        <p:nvSpPr>
          <p:cNvPr id="48541" name="Line 413"/>
          <p:cNvSpPr>
            <a:spLocks noChangeAspect="1" noChangeShapeType="1"/>
          </p:cNvSpPr>
          <p:nvPr/>
        </p:nvSpPr>
        <p:spPr bwMode="auto">
          <a:xfrm flipV="1">
            <a:off x="1814513" y="1092200"/>
            <a:ext cx="0" cy="355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2" name="Line 414"/>
          <p:cNvSpPr>
            <a:spLocks noChangeAspect="1" noChangeShapeType="1"/>
          </p:cNvSpPr>
          <p:nvPr/>
        </p:nvSpPr>
        <p:spPr bwMode="auto">
          <a:xfrm flipV="1">
            <a:off x="2478088" y="1092200"/>
            <a:ext cx="0" cy="355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3" name="Line 415"/>
          <p:cNvSpPr>
            <a:spLocks noChangeAspect="1" noChangeShapeType="1"/>
          </p:cNvSpPr>
          <p:nvPr/>
        </p:nvSpPr>
        <p:spPr bwMode="auto">
          <a:xfrm flipV="1">
            <a:off x="3165475" y="1092200"/>
            <a:ext cx="0" cy="355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4" name="Line 416"/>
          <p:cNvSpPr>
            <a:spLocks noChangeAspect="1" noChangeShapeType="1"/>
          </p:cNvSpPr>
          <p:nvPr/>
        </p:nvSpPr>
        <p:spPr bwMode="auto">
          <a:xfrm flipV="1">
            <a:off x="3829050" y="1092200"/>
            <a:ext cx="0" cy="355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6" name="Line 418"/>
          <p:cNvSpPr>
            <a:spLocks noChangeAspect="1" noChangeShapeType="1"/>
          </p:cNvSpPr>
          <p:nvPr/>
        </p:nvSpPr>
        <p:spPr bwMode="auto">
          <a:xfrm flipV="1">
            <a:off x="5786438" y="1092200"/>
            <a:ext cx="0" cy="355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7" name="Line 419"/>
          <p:cNvSpPr>
            <a:spLocks noChangeAspect="1" noChangeShapeType="1"/>
          </p:cNvSpPr>
          <p:nvPr/>
        </p:nvSpPr>
        <p:spPr bwMode="auto">
          <a:xfrm flipV="1">
            <a:off x="509588" y="1081088"/>
            <a:ext cx="0" cy="355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8" name="Line 420"/>
          <p:cNvSpPr>
            <a:spLocks noChangeAspect="1" noChangeShapeType="1"/>
          </p:cNvSpPr>
          <p:nvPr/>
        </p:nvSpPr>
        <p:spPr bwMode="auto">
          <a:xfrm flipV="1">
            <a:off x="6451600" y="1092200"/>
            <a:ext cx="0" cy="355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9" name="Rectangle 421"/>
          <p:cNvSpPr>
            <a:spLocks noChangeAspect="1" noChangeArrowheads="1"/>
          </p:cNvSpPr>
          <p:nvPr/>
        </p:nvSpPr>
        <p:spPr bwMode="auto">
          <a:xfrm>
            <a:off x="6437313" y="727075"/>
            <a:ext cx="333375" cy="331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ftr</a:t>
            </a:r>
          </a:p>
        </p:txBody>
      </p:sp>
      <p:sp>
        <p:nvSpPr>
          <p:cNvPr id="48551" name="Rectangle 423" descr="Wide upward diagonal"/>
          <p:cNvSpPr>
            <a:spLocks noChangeAspect="1" noChangeArrowheads="1"/>
          </p:cNvSpPr>
          <p:nvPr/>
        </p:nvSpPr>
        <p:spPr bwMode="auto">
          <a:xfrm>
            <a:off x="6770688" y="727075"/>
            <a:ext cx="333375" cy="331788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0/1</a:t>
            </a:r>
          </a:p>
        </p:txBody>
      </p:sp>
      <p:sp>
        <p:nvSpPr>
          <p:cNvPr id="48554" name="Rectangle 426"/>
          <p:cNvSpPr>
            <a:spLocks noChangeAspect="1" noChangeArrowheads="1"/>
          </p:cNvSpPr>
          <p:nvPr/>
        </p:nvSpPr>
        <p:spPr bwMode="auto">
          <a:xfrm>
            <a:off x="6770688" y="727075"/>
            <a:ext cx="309562" cy="33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557" name="Line 429"/>
          <p:cNvSpPr>
            <a:spLocks noChangeAspect="1" noChangeShapeType="1"/>
          </p:cNvSpPr>
          <p:nvPr/>
        </p:nvSpPr>
        <p:spPr bwMode="auto">
          <a:xfrm flipV="1">
            <a:off x="7461250" y="669925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9" name="Text Box 431"/>
          <p:cNvSpPr txBox="1">
            <a:spLocks noChangeAspect="1" noChangeArrowheads="1"/>
          </p:cNvSpPr>
          <p:nvPr/>
        </p:nvSpPr>
        <p:spPr bwMode="auto">
          <a:xfrm>
            <a:off x="7470775" y="557213"/>
            <a:ext cx="7143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0"/>
              <a:t>Double-</a:t>
            </a:r>
          </a:p>
          <a:p>
            <a:pPr algn="ctr"/>
            <a:r>
              <a:rPr lang="en-US" b="0"/>
              <a:t>word</a:t>
            </a:r>
          </a:p>
          <a:p>
            <a:pPr algn="ctr"/>
            <a:r>
              <a:rPr lang="en-US" b="0"/>
              <a:t>aligned</a:t>
            </a:r>
          </a:p>
        </p:txBody>
      </p:sp>
      <p:sp>
        <p:nvSpPr>
          <p:cNvPr id="48536" name="Rectangle 408"/>
          <p:cNvSpPr>
            <a:spLocks noChangeAspect="1" noChangeArrowheads="1"/>
          </p:cNvSpPr>
          <p:nvPr/>
        </p:nvSpPr>
        <p:spPr bwMode="auto">
          <a:xfrm>
            <a:off x="2822575" y="727075"/>
            <a:ext cx="1323975" cy="33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48562" name="Line 434"/>
          <p:cNvSpPr>
            <a:spLocks noChangeAspect="1" noChangeShapeType="1"/>
          </p:cNvSpPr>
          <p:nvPr/>
        </p:nvSpPr>
        <p:spPr bwMode="auto">
          <a:xfrm flipV="1">
            <a:off x="5122863" y="1092200"/>
            <a:ext cx="0" cy="355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4" name="Text Box 436"/>
          <p:cNvSpPr txBox="1">
            <a:spLocks noChangeArrowheads="1"/>
          </p:cNvSpPr>
          <p:nvPr/>
        </p:nvSpPr>
        <p:spPr bwMode="auto">
          <a:xfrm>
            <a:off x="4283075" y="674688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48537" name="Rectangle 409"/>
          <p:cNvSpPr>
            <a:spLocks noChangeAspect="1" noChangeArrowheads="1"/>
          </p:cNvSpPr>
          <p:nvPr/>
        </p:nvSpPr>
        <p:spPr bwMode="auto">
          <a:xfrm>
            <a:off x="4791075" y="727075"/>
            <a:ext cx="1976438" cy="33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7" name="AutoShape 439"/>
          <p:cNvSpPr>
            <a:spLocks/>
          </p:cNvSpPr>
          <p:nvPr/>
        </p:nvSpPr>
        <p:spPr bwMode="auto">
          <a:xfrm rot="-5400000">
            <a:off x="1135062" y="287338"/>
            <a:ext cx="92075" cy="584200"/>
          </a:xfrm>
          <a:prstGeom prst="rightBrace">
            <a:avLst>
              <a:gd name="adj1" fmla="val 5287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8" name="Text Box 440"/>
          <p:cNvSpPr txBox="1">
            <a:spLocks noChangeAspect="1" noChangeArrowheads="1"/>
          </p:cNvSpPr>
          <p:nvPr/>
        </p:nvSpPr>
        <p:spPr bwMode="auto">
          <a:xfrm>
            <a:off x="1785938" y="0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0"/>
              <a:t>Regular</a:t>
            </a:r>
          </a:p>
          <a:p>
            <a:pPr algn="ctr"/>
            <a:r>
              <a:rPr lang="en-US" b="0"/>
              <a:t>block 1</a:t>
            </a:r>
          </a:p>
        </p:txBody>
      </p:sp>
      <p:sp>
        <p:nvSpPr>
          <p:cNvPr id="48570" name="AutoShape 442"/>
          <p:cNvSpPr>
            <a:spLocks/>
          </p:cNvSpPr>
          <p:nvPr/>
        </p:nvSpPr>
        <p:spPr bwMode="auto">
          <a:xfrm rot="-5400000">
            <a:off x="2131219" y="-62706"/>
            <a:ext cx="80962" cy="1295400"/>
          </a:xfrm>
          <a:prstGeom prst="rightBrace">
            <a:avLst>
              <a:gd name="adj1" fmla="val 13333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1" name="Text Box 443"/>
          <p:cNvSpPr txBox="1">
            <a:spLocks noChangeAspect="1" noChangeArrowheads="1"/>
          </p:cNvSpPr>
          <p:nvPr/>
        </p:nvSpPr>
        <p:spPr bwMode="auto">
          <a:xfrm>
            <a:off x="3157538" y="0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0"/>
              <a:t>Regular</a:t>
            </a:r>
          </a:p>
          <a:p>
            <a:pPr algn="ctr"/>
            <a:r>
              <a:rPr lang="en-US" b="0"/>
              <a:t>block 2</a:t>
            </a:r>
          </a:p>
        </p:txBody>
      </p:sp>
      <p:sp>
        <p:nvSpPr>
          <p:cNvPr id="48572" name="AutoShape 444"/>
          <p:cNvSpPr>
            <a:spLocks/>
          </p:cNvSpPr>
          <p:nvPr/>
        </p:nvSpPr>
        <p:spPr bwMode="auto">
          <a:xfrm rot="-5400000">
            <a:off x="3505200" y="-603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3" name="Text Box 445"/>
          <p:cNvSpPr txBox="1">
            <a:spLocks noChangeAspect="1" noChangeArrowheads="1"/>
          </p:cNvSpPr>
          <p:nvPr/>
        </p:nvSpPr>
        <p:spPr bwMode="auto">
          <a:xfrm>
            <a:off x="5407025" y="0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0"/>
              <a:t>Regular</a:t>
            </a:r>
          </a:p>
          <a:p>
            <a:pPr algn="ctr"/>
            <a:r>
              <a:rPr lang="en-US" b="0"/>
              <a:t>block n</a:t>
            </a:r>
          </a:p>
        </p:txBody>
      </p:sp>
      <p:sp>
        <p:nvSpPr>
          <p:cNvPr id="48574" name="AutoShape 446"/>
          <p:cNvSpPr>
            <a:spLocks/>
          </p:cNvSpPr>
          <p:nvPr/>
        </p:nvSpPr>
        <p:spPr bwMode="auto">
          <a:xfrm rot="-5400000">
            <a:off x="5715000" y="-365125"/>
            <a:ext cx="76200" cy="1905000"/>
          </a:xfrm>
          <a:prstGeom prst="rightBrace">
            <a:avLst>
              <a:gd name="adj1" fmla="val 20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5" name="Text Box 447"/>
          <p:cNvSpPr txBox="1">
            <a:spLocks noChangeAspect="1" noChangeArrowheads="1"/>
          </p:cNvSpPr>
          <p:nvPr/>
        </p:nvSpPr>
        <p:spPr bwMode="auto">
          <a:xfrm>
            <a:off x="6496050" y="0"/>
            <a:ext cx="87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Epilogue</a:t>
            </a:r>
          </a:p>
          <a:p>
            <a:pPr algn="ctr"/>
            <a:r>
              <a:rPr lang="en-US"/>
              <a:t>block hdr</a:t>
            </a:r>
          </a:p>
        </p:txBody>
      </p:sp>
      <p:sp>
        <p:nvSpPr>
          <p:cNvPr id="48576" name="AutoShape 448"/>
          <p:cNvSpPr>
            <a:spLocks/>
          </p:cNvSpPr>
          <p:nvPr/>
        </p:nvSpPr>
        <p:spPr bwMode="auto">
          <a:xfrm rot="-5400000">
            <a:off x="6900862" y="423863"/>
            <a:ext cx="92075" cy="279400"/>
          </a:xfrm>
          <a:prstGeom prst="rightBrace">
            <a:avLst>
              <a:gd name="adj1" fmla="val 2528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7" name="Line 449"/>
          <p:cNvSpPr>
            <a:spLocks noChangeShapeType="1"/>
          </p:cNvSpPr>
          <p:nvPr/>
        </p:nvSpPr>
        <p:spPr bwMode="auto">
          <a:xfrm flipV="1">
            <a:off x="1219200" y="1066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8" name="Text Box 450"/>
          <p:cNvSpPr txBox="1">
            <a:spLocks noChangeArrowheads="1"/>
          </p:cNvSpPr>
          <p:nvPr/>
        </p:nvSpPr>
        <p:spPr bwMode="auto">
          <a:xfrm>
            <a:off x="79375" y="1706563"/>
            <a:ext cx="2301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Courier New" charset="0"/>
              </a:rPr>
              <a:t>static char *heap_listp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21041</TotalTime>
  <Pages>20</Pages>
  <Words>43</Words>
  <Application>Microsoft Macintosh PowerPoint</Application>
  <PresentationFormat>Letter Paper (8.5x11 in)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Times New Roman</vt:lpstr>
      <vt:lpstr>Courier New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327</cp:revision>
  <cp:lastPrinted>2001-07-08T01:19:02Z</cp:lastPrinted>
  <dcterms:created xsi:type="dcterms:W3CDTF">1998-08-11T09:18:51Z</dcterms:created>
  <dcterms:modified xsi:type="dcterms:W3CDTF">2014-08-05T15:01:39Z</dcterms:modified>
</cp:coreProperties>
</file>