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40" y="-112"/>
      </p:cViewPr>
      <p:guideLst>
        <p:guide orient="horz" pos="3888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62870C7B-834C-214E-B97C-3C3EEC77D1B9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3139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49286DD9-DF93-6047-A83A-E61233264FC7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455744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3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9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9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1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12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8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9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3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39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766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55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7" name="Text Box 379"/>
          <p:cNvSpPr txBox="1">
            <a:spLocks noChangeArrowheads="1"/>
          </p:cNvSpPr>
          <p:nvPr/>
        </p:nvSpPr>
        <p:spPr bwMode="auto">
          <a:xfrm>
            <a:off x="173038" y="-76200"/>
            <a:ext cx="112871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Level 1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page table</a:t>
            </a:r>
          </a:p>
        </p:txBody>
      </p:sp>
      <p:sp>
        <p:nvSpPr>
          <p:cNvPr id="48512" name="Text Box 384"/>
          <p:cNvSpPr txBox="1">
            <a:spLocks noChangeArrowheads="1"/>
          </p:cNvSpPr>
          <p:nvPr/>
        </p:nvSpPr>
        <p:spPr bwMode="auto">
          <a:xfrm>
            <a:off x="5233988" y="5334000"/>
            <a:ext cx="509587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...</a:t>
            </a:r>
          </a:p>
        </p:txBody>
      </p:sp>
      <p:sp>
        <p:nvSpPr>
          <p:cNvPr id="48513" name="Text Box 385"/>
          <p:cNvSpPr txBox="1">
            <a:spLocks noChangeArrowheads="1"/>
          </p:cNvSpPr>
          <p:nvPr/>
        </p:nvSpPr>
        <p:spPr bwMode="auto">
          <a:xfrm>
            <a:off x="2435225" y="-69850"/>
            <a:ext cx="1230313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Level 2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page tables</a:t>
            </a:r>
          </a:p>
        </p:txBody>
      </p:sp>
      <p:sp>
        <p:nvSpPr>
          <p:cNvPr id="48535" name="Rectangle 407"/>
          <p:cNvSpPr>
            <a:spLocks noChangeArrowheads="1"/>
          </p:cNvSpPr>
          <p:nvPr/>
        </p:nvSpPr>
        <p:spPr bwMode="auto">
          <a:xfrm>
            <a:off x="4852988" y="596900"/>
            <a:ext cx="9906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VP 0</a:t>
            </a:r>
          </a:p>
        </p:txBody>
      </p:sp>
      <p:sp>
        <p:nvSpPr>
          <p:cNvPr id="48536" name="Rectangle 408"/>
          <p:cNvSpPr>
            <a:spLocks noChangeArrowheads="1"/>
          </p:cNvSpPr>
          <p:nvPr/>
        </p:nvSpPr>
        <p:spPr bwMode="auto">
          <a:xfrm>
            <a:off x="4852988" y="901700"/>
            <a:ext cx="9906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...</a:t>
            </a:r>
          </a:p>
        </p:txBody>
      </p:sp>
      <p:sp>
        <p:nvSpPr>
          <p:cNvPr id="48537" name="Rectangle 409"/>
          <p:cNvSpPr>
            <a:spLocks noChangeArrowheads="1"/>
          </p:cNvSpPr>
          <p:nvPr/>
        </p:nvSpPr>
        <p:spPr bwMode="auto">
          <a:xfrm>
            <a:off x="4852988" y="1206500"/>
            <a:ext cx="9906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VP 1023</a:t>
            </a:r>
          </a:p>
        </p:txBody>
      </p:sp>
      <p:sp>
        <p:nvSpPr>
          <p:cNvPr id="48538" name="Rectangle 410"/>
          <p:cNvSpPr>
            <a:spLocks noChangeArrowheads="1"/>
          </p:cNvSpPr>
          <p:nvPr/>
        </p:nvSpPr>
        <p:spPr bwMode="auto">
          <a:xfrm>
            <a:off x="4852988" y="1511300"/>
            <a:ext cx="9906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VP 1024</a:t>
            </a:r>
          </a:p>
        </p:txBody>
      </p:sp>
      <p:sp>
        <p:nvSpPr>
          <p:cNvPr id="48539" name="Rectangle 411"/>
          <p:cNvSpPr>
            <a:spLocks noChangeArrowheads="1"/>
          </p:cNvSpPr>
          <p:nvPr/>
        </p:nvSpPr>
        <p:spPr bwMode="auto">
          <a:xfrm>
            <a:off x="4852988" y="1816100"/>
            <a:ext cx="9906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...</a:t>
            </a:r>
          </a:p>
        </p:txBody>
      </p:sp>
      <p:sp>
        <p:nvSpPr>
          <p:cNvPr id="48540" name="Rectangle 412"/>
          <p:cNvSpPr>
            <a:spLocks noChangeArrowheads="1"/>
          </p:cNvSpPr>
          <p:nvPr/>
        </p:nvSpPr>
        <p:spPr bwMode="auto">
          <a:xfrm>
            <a:off x="4852988" y="2120900"/>
            <a:ext cx="9906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VP 2047</a:t>
            </a:r>
          </a:p>
        </p:txBody>
      </p:sp>
      <p:sp>
        <p:nvSpPr>
          <p:cNvPr id="48545" name="Rectangle 417"/>
          <p:cNvSpPr>
            <a:spLocks noChangeArrowheads="1"/>
          </p:cNvSpPr>
          <p:nvPr/>
        </p:nvSpPr>
        <p:spPr bwMode="auto">
          <a:xfrm>
            <a:off x="4852988" y="596900"/>
            <a:ext cx="9906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7" name="Rectangle 419"/>
          <p:cNvSpPr>
            <a:spLocks noChangeArrowheads="1"/>
          </p:cNvSpPr>
          <p:nvPr/>
        </p:nvSpPr>
        <p:spPr bwMode="auto">
          <a:xfrm>
            <a:off x="4852988" y="1511300"/>
            <a:ext cx="9906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8" name="Rectangle 420"/>
          <p:cNvSpPr>
            <a:spLocks noChangeArrowheads="1"/>
          </p:cNvSpPr>
          <p:nvPr/>
        </p:nvSpPr>
        <p:spPr bwMode="auto">
          <a:xfrm>
            <a:off x="4852988" y="2425700"/>
            <a:ext cx="990600" cy="18415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Gap</a:t>
            </a:r>
          </a:p>
        </p:txBody>
      </p:sp>
      <p:sp>
        <p:nvSpPr>
          <p:cNvPr id="48557" name="Text Box 429"/>
          <p:cNvSpPr txBox="1">
            <a:spLocks noChangeArrowheads="1"/>
          </p:cNvSpPr>
          <p:nvPr/>
        </p:nvSpPr>
        <p:spPr bwMode="auto">
          <a:xfrm>
            <a:off x="5786438" y="458788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48558" name="Rectangle 430"/>
          <p:cNvSpPr>
            <a:spLocks noChangeArrowheads="1"/>
          </p:cNvSpPr>
          <p:nvPr/>
        </p:nvSpPr>
        <p:spPr bwMode="auto">
          <a:xfrm>
            <a:off x="2566988" y="990600"/>
            <a:ext cx="9906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PTE 0</a:t>
            </a:r>
          </a:p>
        </p:txBody>
      </p:sp>
      <p:sp>
        <p:nvSpPr>
          <p:cNvPr id="48559" name="Rectangle 431"/>
          <p:cNvSpPr>
            <a:spLocks noChangeArrowheads="1"/>
          </p:cNvSpPr>
          <p:nvPr/>
        </p:nvSpPr>
        <p:spPr bwMode="auto">
          <a:xfrm>
            <a:off x="2566988" y="1295400"/>
            <a:ext cx="9906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...</a:t>
            </a:r>
          </a:p>
        </p:txBody>
      </p:sp>
      <p:sp>
        <p:nvSpPr>
          <p:cNvPr id="48560" name="Rectangle 432"/>
          <p:cNvSpPr>
            <a:spLocks noChangeArrowheads="1"/>
          </p:cNvSpPr>
          <p:nvPr/>
        </p:nvSpPr>
        <p:spPr bwMode="auto">
          <a:xfrm>
            <a:off x="2566988" y="1600200"/>
            <a:ext cx="9906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PTE 1023</a:t>
            </a:r>
          </a:p>
        </p:txBody>
      </p:sp>
      <p:sp>
        <p:nvSpPr>
          <p:cNvPr id="48561" name="Rectangle 433"/>
          <p:cNvSpPr>
            <a:spLocks noChangeArrowheads="1"/>
          </p:cNvSpPr>
          <p:nvPr/>
        </p:nvSpPr>
        <p:spPr bwMode="auto">
          <a:xfrm>
            <a:off x="2566988" y="990600"/>
            <a:ext cx="9906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2" name="Rectangle 434"/>
          <p:cNvSpPr>
            <a:spLocks noChangeArrowheads="1"/>
          </p:cNvSpPr>
          <p:nvPr/>
        </p:nvSpPr>
        <p:spPr bwMode="auto">
          <a:xfrm>
            <a:off x="2566988" y="2362200"/>
            <a:ext cx="9906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PTE 0</a:t>
            </a:r>
          </a:p>
        </p:txBody>
      </p:sp>
      <p:sp>
        <p:nvSpPr>
          <p:cNvPr id="48563" name="Rectangle 435"/>
          <p:cNvSpPr>
            <a:spLocks noChangeArrowheads="1"/>
          </p:cNvSpPr>
          <p:nvPr/>
        </p:nvSpPr>
        <p:spPr bwMode="auto">
          <a:xfrm>
            <a:off x="2566988" y="2667000"/>
            <a:ext cx="9906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...</a:t>
            </a:r>
          </a:p>
        </p:txBody>
      </p:sp>
      <p:sp>
        <p:nvSpPr>
          <p:cNvPr id="48564" name="Rectangle 436"/>
          <p:cNvSpPr>
            <a:spLocks noChangeArrowheads="1"/>
          </p:cNvSpPr>
          <p:nvPr/>
        </p:nvSpPr>
        <p:spPr bwMode="auto">
          <a:xfrm>
            <a:off x="2566988" y="2971800"/>
            <a:ext cx="9906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PTE 1023</a:t>
            </a:r>
          </a:p>
        </p:txBody>
      </p:sp>
      <p:sp>
        <p:nvSpPr>
          <p:cNvPr id="48565" name="Rectangle 437"/>
          <p:cNvSpPr>
            <a:spLocks noChangeArrowheads="1"/>
          </p:cNvSpPr>
          <p:nvPr/>
        </p:nvSpPr>
        <p:spPr bwMode="auto">
          <a:xfrm>
            <a:off x="2566988" y="2362200"/>
            <a:ext cx="9906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7" name="Rectangle 439"/>
          <p:cNvSpPr>
            <a:spLocks noChangeArrowheads="1"/>
          </p:cNvSpPr>
          <p:nvPr/>
        </p:nvSpPr>
        <p:spPr bwMode="auto">
          <a:xfrm>
            <a:off x="2566988" y="3657600"/>
            <a:ext cx="990600" cy="609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1023 null</a:t>
            </a:r>
          </a:p>
          <a:p>
            <a:r>
              <a:rPr lang="en-US" sz="1400"/>
              <a:t>PTEs</a:t>
            </a:r>
          </a:p>
        </p:txBody>
      </p:sp>
      <p:sp>
        <p:nvSpPr>
          <p:cNvPr id="48568" name="Rectangle 440"/>
          <p:cNvSpPr>
            <a:spLocks noChangeArrowheads="1"/>
          </p:cNvSpPr>
          <p:nvPr/>
        </p:nvSpPr>
        <p:spPr bwMode="auto">
          <a:xfrm>
            <a:off x="2566988" y="4267200"/>
            <a:ext cx="9906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PTE 1023</a:t>
            </a:r>
          </a:p>
        </p:txBody>
      </p:sp>
      <p:sp>
        <p:nvSpPr>
          <p:cNvPr id="48569" name="Rectangle 441"/>
          <p:cNvSpPr>
            <a:spLocks noChangeArrowheads="1"/>
          </p:cNvSpPr>
          <p:nvPr/>
        </p:nvSpPr>
        <p:spPr bwMode="auto">
          <a:xfrm>
            <a:off x="2566988" y="3657600"/>
            <a:ext cx="9906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1" name="Rectangle 443"/>
          <p:cNvSpPr>
            <a:spLocks noChangeArrowheads="1"/>
          </p:cNvSpPr>
          <p:nvPr/>
        </p:nvSpPr>
        <p:spPr bwMode="auto">
          <a:xfrm>
            <a:off x="4852988" y="4267200"/>
            <a:ext cx="990600" cy="609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1023 </a:t>
            </a:r>
          </a:p>
          <a:p>
            <a:r>
              <a:rPr lang="en-US" sz="1400"/>
              <a:t>unallocated</a:t>
            </a:r>
          </a:p>
          <a:p>
            <a:r>
              <a:rPr lang="en-US" sz="1400"/>
              <a:t>pages</a:t>
            </a:r>
          </a:p>
        </p:txBody>
      </p:sp>
      <p:sp>
        <p:nvSpPr>
          <p:cNvPr id="48572" name="Rectangle 444"/>
          <p:cNvSpPr>
            <a:spLocks noChangeArrowheads="1"/>
          </p:cNvSpPr>
          <p:nvPr/>
        </p:nvSpPr>
        <p:spPr bwMode="auto">
          <a:xfrm>
            <a:off x="4852988" y="4876800"/>
            <a:ext cx="9906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VP 9215</a:t>
            </a:r>
          </a:p>
        </p:txBody>
      </p:sp>
      <p:sp>
        <p:nvSpPr>
          <p:cNvPr id="48573" name="Rectangle 445"/>
          <p:cNvSpPr>
            <a:spLocks noChangeArrowheads="1"/>
          </p:cNvSpPr>
          <p:nvPr/>
        </p:nvSpPr>
        <p:spPr bwMode="auto">
          <a:xfrm>
            <a:off x="4852988" y="4267200"/>
            <a:ext cx="9906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9" name="Text Box 451"/>
          <p:cNvSpPr txBox="1">
            <a:spLocks noChangeArrowheads="1"/>
          </p:cNvSpPr>
          <p:nvPr/>
        </p:nvSpPr>
        <p:spPr bwMode="auto">
          <a:xfrm>
            <a:off x="4927600" y="-76200"/>
            <a:ext cx="915988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Virtual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memory</a:t>
            </a:r>
          </a:p>
        </p:txBody>
      </p:sp>
      <p:sp>
        <p:nvSpPr>
          <p:cNvPr id="48580" name="Line 452"/>
          <p:cNvSpPr>
            <a:spLocks noChangeShapeType="1"/>
          </p:cNvSpPr>
          <p:nvPr/>
        </p:nvSpPr>
        <p:spPr bwMode="auto">
          <a:xfrm flipV="1">
            <a:off x="3557588" y="609600"/>
            <a:ext cx="1295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1" name="Line 453"/>
          <p:cNvSpPr>
            <a:spLocks noChangeShapeType="1"/>
          </p:cNvSpPr>
          <p:nvPr/>
        </p:nvSpPr>
        <p:spPr bwMode="auto">
          <a:xfrm flipV="1">
            <a:off x="3557588" y="1219200"/>
            <a:ext cx="1295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2" name="Line 454"/>
          <p:cNvSpPr>
            <a:spLocks noChangeShapeType="1"/>
          </p:cNvSpPr>
          <p:nvPr/>
        </p:nvSpPr>
        <p:spPr bwMode="auto">
          <a:xfrm flipV="1">
            <a:off x="3557588" y="1524000"/>
            <a:ext cx="1295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3" name="Line 455"/>
          <p:cNvSpPr>
            <a:spLocks noChangeShapeType="1"/>
          </p:cNvSpPr>
          <p:nvPr/>
        </p:nvSpPr>
        <p:spPr bwMode="auto">
          <a:xfrm flipV="1">
            <a:off x="3557588" y="2133600"/>
            <a:ext cx="1295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6" name="Line 458"/>
          <p:cNvSpPr>
            <a:spLocks noChangeShapeType="1"/>
          </p:cNvSpPr>
          <p:nvPr/>
        </p:nvSpPr>
        <p:spPr bwMode="auto">
          <a:xfrm>
            <a:off x="3557588" y="4419600"/>
            <a:ext cx="1219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00" name="Line 472"/>
          <p:cNvSpPr>
            <a:spLocks noChangeShapeType="1"/>
          </p:cNvSpPr>
          <p:nvPr/>
        </p:nvSpPr>
        <p:spPr bwMode="auto">
          <a:xfrm flipV="1">
            <a:off x="1271588" y="990600"/>
            <a:ext cx="1243012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01" name="Line 473"/>
          <p:cNvSpPr>
            <a:spLocks noChangeShapeType="1"/>
          </p:cNvSpPr>
          <p:nvPr/>
        </p:nvSpPr>
        <p:spPr bwMode="auto">
          <a:xfrm>
            <a:off x="1271588" y="1524000"/>
            <a:ext cx="1295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02" name="Line 474"/>
          <p:cNvSpPr>
            <a:spLocks noChangeShapeType="1"/>
          </p:cNvSpPr>
          <p:nvPr/>
        </p:nvSpPr>
        <p:spPr bwMode="auto">
          <a:xfrm flipV="1">
            <a:off x="1271588" y="36576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04" name="Rectangle 476"/>
          <p:cNvSpPr>
            <a:spLocks noChangeArrowheads="1"/>
          </p:cNvSpPr>
          <p:nvPr/>
        </p:nvSpPr>
        <p:spPr bwMode="auto">
          <a:xfrm>
            <a:off x="152400" y="3810000"/>
            <a:ext cx="1119188" cy="8382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(1K - 9)</a:t>
            </a:r>
          </a:p>
          <a:p>
            <a:r>
              <a:rPr lang="en-US" sz="1400"/>
              <a:t>null PTEs </a:t>
            </a:r>
          </a:p>
        </p:txBody>
      </p:sp>
      <p:sp>
        <p:nvSpPr>
          <p:cNvPr id="48587" name="Rectangle 459"/>
          <p:cNvSpPr>
            <a:spLocks noChangeArrowheads="1"/>
          </p:cNvSpPr>
          <p:nvPr/>
        </p:nvSpPr>
        <p:spPr bwMode="auto">
          <a:xfrm>
            <a:off x="152400" y="1066800"/>
            <a:ext cx="111918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PTE 0</a:t>
            </a:r>
          </a:p>
        </p:txBody>
      </p:sp>
      <p:sp>
        <p:nvSpPr>
          <p:cNvPr id="48588" name="Rectangle 460"/>
          <p:cNvSpPr>
            <a:spLocks noChangeArrowheads="1"/>
          </p:cNvSpPr>
          <p:nvPr/>
        </p:nvSpPr>
        <p:spPr bwMode="auto">
          <a:xfrm>
            <a:off x="152400" y="1371600"/>
            <a:ext cx="111918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PTE 1</a:t>
            </a:r>
          </a:p>
        </p:txBody>
      </p:sp>
      <p:sp>
        <p:nvSpPr>
          <p:cNvPr id="48589" name="Rectangle 461"/>
          <p:cNvSpPr>
            <a:spLocks noChangeArrowheads="1"/>
          </p:cNvSpPr>
          <p:nvPr/>
        </p:nvSpPr>
        <p:spPr bwMode="auto">
          <a:xfrm>
            <a:off x="152400" y="1676400"/>
            <a:ext cx="111918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PTE 2 (null)</a:t>
            </a:r>
          </a:p>
        </p:txBody>
      </p:sp>
      <p:sp>
        <p:nvSpPr>
          <p:cNvPr id="48590" name="Rectangle 462"/>
          <p:cNvSpPr>
            <a:spLocks noChangeArrowheads="1"/>
          </p:cNvSpPr>
          <p:nvPr/>
        </p:nvSpPr>
        <p:spPr bwMode="auto">
          <a:xfrm>
            <a:off x="152400" y="1981200"/>
            <a:ext cx="111918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PTE 3 (null)</a:t>
            </a:r>
          </a:p>
        </p:txBody>
      </p:sp>
      <p:sp>
        <p:nvSpPr>
          <p:cNvPr id="48591" name="Rectangle 463"/>
          <p:cNvSpPr>
            <a:spLocks noChangeArrowheads="1"/>
          </p:cNvSpPr>
          <p:nvPr/>
        </p:nvSpPr>
        <p:spPr bwMode="auto">
          <a:xfrm>
            <a:off x="152400" y="2286000"/>
            <a:ext cx="111918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PTE 4 (null)</a:t>
            </a:r>
          </a:p>
        </p:txBody>
      </p:sp>
      <p:sp>
        <p:nvSpPr>
          <p:cNvPr id="48595" name="Rectangle 467"/>
          <p:cNvSpPr>
            <a:spLocks noChangeArrowheads="1"/>
          </p:cNvSpPr>
          <p:nvPr/>
        </p:nvSpPr>
        <p:spPr bwMode="auto">
          <a:xfrm>
            <a:off x="152400" y="2590800"/>
            <a:ext cx="111918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PTE 5 (null)</a:t>
            </a:r>
          </a:p>
        </p:txBody>
      </p:sp>
      <p:sp>
        <p:nvSpPr>
          <p:cNvPr id="48596" name="Rectangle 468"/>
          <p:cNvSpPr>
            <a:spLocks noChangeArrowheads="1"/>
          </p:cNvSpPr>
          <p:nvPr/>
        </p:nvSpPr>
        <p:spPr bwMode="auto">
          <a:xfrm>
            <a:off x="152400" y="2895600"/>
            <a:ext cx="111918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PTE 6 (null)</a:t>
            </a:r>
          </a:p>
        </p:txBody>
      </p:sp>
      <p:sp>
        <p:nvSpPr>
          <p:cNvPr id="48597" name="Rectangle 469"/>
          <p:cNvSpPr>
            <a:spLocks noChangeArrowheads="1"/>
          </p:cNvSpPr>
          <p:nvPr/>
        </p:nvSpPr>
        <p:spPr bwMode="auto">
          <a:xfrm>
            <a:off x="152400" y="3200400"/>
            <a:ext cx="111918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PTE 7 (null)</a:t>
            </a:r>
          </a:p>
        </p:txBody>
      </p:sp>
      <p:sp>
        <p:nvSpPr>
          <p:cNvPr id="48598" name="Rectangle 470"/>
          <p:cNvSpPr>
            <a:spLocks noChangeArrowheads="1"/>
          </p:cNvSpPr>
          <p:nvPr/>
        </p:nvSpPr>
        <p:spPr bwMode="auto">
          <a:xfrm>
            <a:off x="152400" y="3505200"/>
            <a:ext cx="111918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PTE 8</a:t>
            </a:r>
          </a:p>
        </p:txBody>
      </p:sp>
      <p:sp>
        <p:nvSpPr>
          <p:cNvPr id="48603" name="Rectangle 475"/>
          <p:cNvSpPr>
            <a:spLocks noChangeArrowheads="1"/>
          </p:cNvSpPr>
          <p:nvPr/>
        </p:nvSpPr>
        <p:spPr bwMode="auto">
          <a:xfrm>
            <a:off x="152400" y="1066800"/>
            <a:ext cx="1119188" cy="3581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05" name="AutoShape 477"/>
          <p:cNvSpPr>
            <a:spLocks/>
          </p:cNvSpPr>
          <p:nvPr/>
        </p:nvSpPr>
        <p:spPr bwMode="auto">
          <a:xfrm>
            <a:off x="5919788" y="609600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07" name="Text Box 479"/>
          <p:cNvSpPr txBox="1">
            <a:spLocks noChangeArrowheads="1"/>
          </p:cNvSpPr>
          <p:nvPr/>
        </p:nvSpPr>
        <p:spPr bwMode="auto">
          <a:xfrm>
            <a:off x="6176963" y="1219200"/>
            <a:ext cx="20081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400" i="1"/>
              <a:t>2K allocated VM pages</a:t>
            </a:r>
          </a:p>
          <a:p>
            <a:pPr algn="l"/>
            <a:r>
              <a:rPr lang="en-US" sz="1400" i="1"/>
              <a:t>for code and data</a:t>
            </a:r>
          </a:p>
        </p:txBody>
      </p:sp>
      <p:sp>
        <p:nvSpPr>
          <p:cNvPr id="48608" name="AutoShape 480"/>
          <p:cNvSpPr>
            <a:spLocks/>
          </p:cNvSpPr>
          <p:nvPr/>
        </p:nvSpPr>
        <p:spPr bwMode="auto">
          <a:xfrm>
            <a:off x="5919788" y="2438400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09" name="Text Box 481"/>
          <p:cNvSpPr txBox="1">
            <a:spLocks noChangeArrowheads="1"/>
          </p:cNvSpPr>
          <p:nvPr/>
        </p:nvSpPr>
        <p:spPr bwMode="auto">
          <a:xfrm>
            <a:off x="6176963" y="3124200"/>
            <a:ext cx="2205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400" i="1"/>
              <a:t>6K unallocated VM pages</a:t>
            </a:r>
          </a:p>
        </p:txBody>
      </p:sp>
      <p:sp>
        <p:nvSpPr>
          <p:cNvPr id="48610" name="AutoShape 482"/>
          <p:cNvSpPr>
            <a:spLocks/>
          </p:cNvSpPr>
          <p:nvPr/>
        </p:nvSpPr>
        <p:spPr bwMode="auto">
          <a:xfrm>
            <a:off x="5843588" y="4267200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12" name="Text Box 484"/>
          <p:cNvSpPr txBox="1">
            <a:spLocks noChangeArrowheads="1"/>
          </p:cNvSpPr>
          <p:nvPr/>
        </p:nvSpPr>
        <p:spPr bwMode="auto">
          <a:xfrm>
            <a:off x="6176963" y="4405313"/>
            <a:ext cx="2114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400" i="1"/>
              <a:t>1023 unallocated  pages</a:t>
            </a:r>
          </a:p>
        </p:txBody>
      </p:sp>
      <p:sp>
        <p:nvSpPr>
          <p:cNvPr id="48613" name="AutoShape 485"/>
          <p:cNvSpPr>
            <a:spLocks/>
          </p:cNvSpPr>
          <p:nvPr/>
        </p:nvSpPr>
        <p:spPr bwMode="auto">
          <a:xfrm>
            <a:off x="5843588" y="4876800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14" name="Text Box 486"/>
          <p:cNvSpPr txBox="1">
            <a:spLocks noChangeArrowheads="1"/>
          </p:cNvSpPr>
          <p:nvPr/>
        </p:nvSpPr>
        <p:spPr bwMode="auto">
          <a:xfrm>
            <a:off x="6176963" y="4816475"/>
            <a:ext cx="18002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400" i="1"/>
              <a:t>1 allocated VM page</a:t>
            </a:r>
          </a:p>
          <a:p>
            <a:pPr algn="l"/>
            <a:r>
              <a:rPr lang="en-US" sz="1400" i="1"/>
              <a:t>for the stack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20660</TotalTime>
  <Pages>20</Pages>
  <Words>118</Words>
  <Application>Microsoft Macintosh PowerPoint</Application>
  <PresentationFormat>Letter Paper (8.5x11 in)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320</cp:revision>
  <cp:lastPrinted>2001-07-12T19:20:45Z</cp:lastPrinted>
  <dcterms:created xsi:type="dcterms:W3CDTF">1998-08-11T09:18:51Z</dcterms:created>
  <dcterms:modified xsi:type="dcterms:W3CDTF">2014-08-05T15:01:23Z</dcterms:modified>
</cp:coreProperties>
</file>