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0" y="-104"/>
      </p:cViewPr>
      <p:guideLst>
        <p:guide orient="horz" pos="3744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9CC7981A-9F1D-1B42-98A2-577555C8CBFC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10277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A70717B1-1A1C-9F4C-9FF3-582AE4DAEC6F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83686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2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68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6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8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4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8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4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67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36" name="Rectangle 508"/>
          <p:cNvSpPr>
            <a:spLocks noChangeArrowheads="1"/>
          </p:cNvSpPr>
          <p:nvPr/>
        </p:nvSpPr>
        <p:spPr bwMode="auto">
          <a:xfrm>
            <a:off x="931863" y="22510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7" name="Rectangle 509"/>
          <p:cNvSpPr>
            <a:spLocks noChangeArrowheads="1"/>
          </p:cNvSpPr>
          <p:nvPr/>
        </p:nvSpPr>
        <p:spPr bwMode="auto">
          <a:xfrm>
            <a:off x="931863" y="24796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0" name="Rectangle 512"/>
          <p:cNvSpPr>
            <a:spLocks noChangeArrowheads="1"/>
          </p:cNvSpPr>
          <p:nvPr/>
        </p:nvSpPr>
        <p:spPr bwMode="auto">
          <a:xfrm>
            <a:off x="931863" y="20224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null</a:t>
            </a:r>
          </a:p>
        </p:txBody>
      </p:sp>
      <p:sp>
        <p:nvSpPr>
          <p:cNvPr id="48641" name="Rectangle 513"/>
          <p:cNvSpPr>
            <a:spLocks noChangeArrowheads="1"/>
          </p:cNvSpPr>
          <p:nvPr/>
        </p:nvSpPr>
        <p:spPr bwMode="auto">
          <a:xfrm>
            <a:off x="931863" y="8794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null</a:t>
            </a:r>
          </a:p>
        </p:txBody>
      </p:sp>
      <p:sp>
        <p:nvSpPr>
          <p:cNvPr id="48642" name="Rectangle 514"/>
          <p:cNvSpPr>
            <a:spLocks noChangeArrowheads="1"/>
          </p:cNvSpPr>
          <p:nvPr/>
        </p:nvSpPr>
        <p:spPr bwMode="auto">
          <a:xfrm>
            <a:off x="931863" y="11080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3" name="Rectangle 515"/>
          <p:cNvSpPr>
            <a:spLocks noChangeArrowheads="1"/>
          </p:cNvSpPr>
          <p:nvPr/>
        </p:nvSpPr>
        <p:spPr bwMode="auto">
          <a:xfrm>
            <a:off x="931863" y="13366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44" name="Rectangle 516"/>
          <p:cNvSpPr>
            <a:spLocks noChangeArrowheads="1"/>
          </p:cNvSpPr>
          <p:nvPr/>
        </p:nvSpPr>
        <p:spPr bwMode="auto">
          <a:xfrm>
            <a:off x="931863" y="1565275"/>
            <a:ext cx="1600200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645" name="Rectangle 517"/>
          <p:cNvSpPr>
            <a:spLocks noChangeArrowheads="1"/>
          </p:cNvSpPr>
          <p:nvPr/>
        </p:nvSpPr>
        <p:spPr bwMode="auto">
          <a:xfrm>
            <a:off x="931863" y="1793875"/>
            <a:ext cx="1600200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656" name="Text Box 528"/>
          <p:cNvSpPr txBox="1">
            <a:spLocks noChangeArrowheads="1"/>
          </p:cNvSpPr>
          <p:nvPr/>
        </p:nvSpPr>
        <p:spPr bwMode="auto">
          <a:xfrm>
            <a:off x="855663" y="2819400"/>
            <a:ext cx="1698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Memory resident</a:t>
            </a:r>
          </a:p>
          <a:p>
            <a:r>
              <a:rPr lang="en-US"/>
              <a:t>page table</a:t>
            </a:r>
          </a:p>
          <a:p>
            <a:r>
              <a:rPr lang="en-US"/>
              <a:t>(DRAM)</a:t>
            </a:r>
          </a:p>
        </p:txBody>
      </p:sp>
      <p:sp>
        <p:nvSpPr>
          <p:cNvPr id="48657" name="Text Box 529"/>
          <p:cNvSpPr txBox="1">
            <a:spLocks noChangeArrowheads="1"/>
          </p:cNvSpPr>
          <p:nvPr/>
        </p:nvSpPr>
        <p:spPr bwMode="auto">
          <a:xfrm>
            <a:off x="4154488" y="-63500"/>
            <a:ext cx="1730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Physical memory</a:t>
            </a:r>
          </a:p>
          <a:p>
            <a:r>
              <a:rPr lang="en-US"/>
              <a:t>(DRAM)</a:t>
            </a:r>
          </a:p>
        </p:txBody>
      </p:sp>
      <p:sp>
        <p:nvSpPr>
          <p:cNvPr id="48661" name="Rectangle 533"/>
          <p:cNvSpPr>
            <a:spLocks noChangeArrowheads="1"/>
          </p:cNvSpPr>
          <p:nvPr/>
        </p:nvSpPr>
        <p:spPr bwMode="auto">
          <a:xfrm>
            <a:off x="4276725" y="955675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7</a:t>
            </a:r>
          </a:p>
        </p:txBody>
      </p:sp>
      <p:sp>
        <p:nvSpPr>
          <p:cNvPr id="48662" name="Rectangle 534"/>
          <p:cNvSpPr>
            <a:spLocks noChangeArrowheads="1"/>
          </p:cNvSpPr>
          <p:nvPr/>
        </p:nvSpPr>
        <p:spPr bwMode="auto">
          <a:xfrm>
            <a:off x="4276725" y="1184275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4</a:t>
            </a:r>
          </a:p>
        </p:txBody>
      </p:sp>
      <p:sp>
        <p:nvSpPr>
          <p:cNvPr id="48667" name="Line 539"/>
          <p:cNvSpPr>
            <a:spLocks noChangeShapeType="1"/>
          </p:cNvSpPr>
          <p:nvPr/>
        </p:nvSpPr>
        <p:spPr bwMode="auto">
          <a:xfrm>
            <a:off x="1757363" y="2371725"/>
            <a:ext cx="2527300" cy="14509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68" name="Line 540"/>
          <p:cNvSpPr>
            <a:spLocks noChangeShapeType="1"/>
          </p:cNvSpPr>
          <p:nvPr/>
        </p:nvSpPr>
        <p:spPr bwMode="auto">
          <a:xfrm flipV="1">
            <a:off x="1757363" y="1003300"/>
            <a:ext cx="2527300" cy="160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73" name="Line 545"/>
          <p:cNvSpPr>
            <a:spLocks noChangeShapeType="1"/>
          </p:cNvSpPr>
          <p:nvPr/>
        </p:nvSpPr>
        <p:spPr bwMode="auto">
          <a:xfrm flipV="1">
            <a:off x="1782763" y="774700"/>
            <a:ext cx="2501900" cy="695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75" name="Line 547"/>
          <p:cNvSpPr>
            <a:spLocks noChangeShapeType="1"/>
          </p:cNvSpPr>
          <p:nvPr/>
        </p:nvSpPr>
        <p:spPr bwMode="auto">
          <a:xfrm flipV="1">
            <a:off x="1731963" y="546100"/>
            <a:ext cx="2552700" cy="698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81" name="Text Box 553"/>
          <p:cNvSpPr txBox="1">
            <a:spLocks noChangeArrowheads="1"/>
          </p:cNvSpPr>
          <p:nvPr/>
        </p:nvSpPr>
        <p:spPr bwMode="auto">
          <a:xfrm>
            <a:off x="4208463" y="1933575"/>
            <a:ext cx="15509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Virtual memory</a:t>
            </a:r>
          </a:p>
          <a:p>
            <a:r>
              <a:rPr lang="en-US"/>
              <a:t>(disk)</a:t>
            </a:r>
          </a:p>
        </p:txBody>
      </p:sp>
      <p:sp>
        <p:nvSpPr>
          <p:cNvPr id="48686" name="Rectangle 558"/>
          <p:cNvSpPr>
            <a:spLocks noChangeArrowheads="1"/>
          </p:cNvSpPr>
          <p:nvPr/>
        </p:nvSpPr>
        <p:spPr bwMode="auto">
          <a:xfrm>
            <a:off x="627063" y="22510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87" name="Rectangle 559"/>
          <p:cNvSpPr>
            <a:spLocks noChangeArrowheads="1"/>
          </p:cNvSpPr>
          <p:nvPr/>
        </p:nvSpPr>
        <p:spPr bwMode="auto">
          <a:xfrm>
            <a:off x="627063" y="24796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0" name="Rectangle 562"/>
          <p:cNvSpPr>
            <a:spLocks noChangeArrowheads="1"/>
          </p:cNvSpPr>
          <p:nvPr/>
        </p:nvSpPr>
        <p:spPr bwMode="auto">
          <a:xfrm>
            <a:off x="627063" y="20224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1" name="Rectangle 563"/>
          <p:cNvSpPr>
            <a:spLocks noChangeArrowheads="1"/>
          </p:cNvSpPr>
          <p:nvPr/>
        </p:nvSpPr>
        <p:spPr bwMode="auto">
          <a:xfrm>
            <a:off x="627063" y="8794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2" name="Rectangle 564"/>
          <p:cNvSpPr>
            <a:spLocks noChangeArrowheads="1"/>
          </p:cNvSpPr>
          <p:nvPr/>
        </p:nvSpPr>
        <p:spPr bwMode="auto">
          <a:xfrm>
            <a:off x="627063" y="11080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3" name="Rectangle 565"/>
          <p:cNvSpPr>
            <a:spLocks noChangeArrowheads="1"/>
          </p:cNvSpPr>
          <p:nvPr/>
        </p:nvSpPr>
        <p:spPr bwMode="auto">
          <a:xfrm>
            <a:off x="627063" y="13366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4" name="Rectangle 566"/>
          <p:cNvSpPr>
            <a:spLocks noChangeArrowheads="1"/>
          </p:cNvSpPr>
          <p:nvPr/>
        </p:nvSpPr>
        <p:spPr bwMode="auto">
          <a:xfrm>
            <a:off x="627063" y="15652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5" name="Rectangle 567"/>
          <p:cNvSpPr>
            <a:spLocks noChangeArrowheads="1"/>
          </p:cNvSpPr>
          <p:nvPr/>
        </p:nvSpPr>
        <p:spPr bwMode="auto">
          <a:xfrm>
            <a:off x="627063" y="1793875"/>
            <a:ext cx="304800" cy="22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96" name="Text Box 568"/>
          <p:cNvSpPr txBox="1">
            <a:spLocks noChangeArrowheads="1"/>
          </p:cNvSpPr>
          <p:nvPr/>
        </p:nvSpPr>
        <p:spPr bwMode="auto">
          <a:xfrm>
            <a:off x="398463" y="5746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i="1"/>
              <a:t>Valid</a:t>
            </a:r>
            <a:endParaRPr lang="en-US"/>
          </a:p>
        </p:txBody>
      </p:sp>
      <p:sp>
        <p:nvSpPr>
          <p:cNvPr id="48697" name="Text Box 569"/>
          <p:cNvSpPr txBox="1">
            <a:spLocks noChangeArrowheads="1"/>
          </p:cNvSpPr>
          <p:nvPr/>
        </p:nvSpPr>
        <p:spPr bwMode="auto">
          <a:xfrm>
            <a:off x="627063" y="8493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698" name="Text Box 570"/>
          <p:cNvSpPr txBox="1">
            <a:spLocks noChangeArrowheads="1"/>
          </p:cNvSpPr>
          <p:nvPr/>
        </p:nvSpPr>
        <p:spPr bwMode="auto">
          <a:xfrm>
            <a:off x="627063" y="1108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699" name="Text Box 571"/>
          <p:cNvSpPr txBox="1">
            <a:spLocks noChangeArrowheads="1"/>
          </p:cNvSpPr>
          <p:nvPr/>
        </p:nvSpPr>
        <p:spPr bwMode="auto">
          <a:xfrm>
            <a:off x="627063" y="15652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700" name="Text Box 572"/>
          <p:cNvSpPr txBox="1">
            <a:spLocks noChangeArrowheads="1"/>
          </p:cNvSpPr>
          <p:nvPr/>
        </p:nvSpPr>
        <p:spPr bwMode="auto">
          <a:xfrm>
            <a:off x="627063" y="17938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701" name="Text Box 573"/>
          <p:cNvSpPr txBox="1">
            <a:spLocks noChangeArrowheads="1"/>
          </p:cNvSpPr>
          <p:nvPr/>
        </p:nvSpPr>
        <p:spPr bwMode="auto">
          <a:xfrm>
            <a:off x="627063" y="20224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702" name="Text Box 574"/>
          <p:cNvSpPr txBox="1">
            <a:spLocks noChangeArrowheads="1"/>
          </p:cNvSpPr>
          <p:nvPr/>
        </p:nvSpPr>
        <p:spPr bwMode="auto">
          <a:xfrm>
            <a:off x="627063" y="2479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705" name="Text Box 577"/>
          <p:cNvSpPr txBox="1">
            <a:spLocks noChangeArrowheads="1"/>
          </p:cNvSpPr>
          <p:nvPr/>
        </p:nvSpPr>
        <p:spPr bwMode="auto">
          <a:xfrm>
            <a:off x="627063" y="22510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0</a:t>
            </a:r>
          </a:p>
        </p:txBody>
      </p:sp>
      <p:sp>
        <p:nvSpPr>
          <p:cNvPr id="48706" name="Text Box 578"/>
          <p:cNvSpPr txBox="1">
            <a:spLocks noChangeArrowheads="1"/>
          </p:cNvSpPr>
          <p:nvPr/>
        </p:nvSpPr>
        <p:spPr bwMode="auto">
          <a:xfrm>
            <a:off x="627063" y="1336675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1</a:t>
            </a:r>
          </a:p>
        </p:txBody>
      </p:sp>
      <p:sp>
        <p:nvSpPr>
          <p:cNvPr id="48712" name="Text Box 584"/>
          <p:cNvSpPr txBox="1">
            <a:spLocks noChangeArrowheads="1"/>
          </p:cNvSpPr>
          <p:nvPr/>
        </p:nvSpPr>
        <p:spPr bwMode="auto">
          <a:xfrm>
            <a:off x="998538" y="76200"/>
            <a:ext cx="14462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i="1"/>
              <a:t>Physical page</a:t>
            </a:r>
          </a:p>
          <a:p>
            <a:r>
              <a:rPr lang="en-US" i="1"/>
              <a:t>number or </a:t>
            </a:r>
          </a:p>
          <a:p>
            <a:r>
              <a:rPr lang="en-US" i="1"/>
              <a:t>disk address</a:t>
            </a:r>
          </a:p>
        </p:txBody>
      </p:sp>
      <p:sp>
        <p:nvSpPr>
          <p:cNvPr id="48713" name="Text Box 585"/>
          <p:cNvSpPr txBox="1">
            <a:spLocks noChangeArrowheads="1"/>
          </p:cNvSpPr>
          <p:nvPr/>
        </p:nvSpPr>
        <p:spPr bwMode="auto">
          <a:xfrm>
            <a:off x="-71438" y="825500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 0</a:t>
            </a:r>
          </a:p>
        </p:txBody>
      </p:sp>
      <p:sp>
        <p:nvSpPr>
          <p:cNvPr id="48714" name="Text Box 586"/>
          <p:cNvSpPr txBox="1">
            <a:spLocks noChangeArrowheads="1"/>
          </p:cNvSpPr>
          <p:nvPr/>
        </p:nvSpPr>
        <p:spPr bwMode="auto">
          <a:xfrm>
            <a:off x="-76200" y="2438400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 7</a:t>
            </a:r>
          </a:p>
        </p:txBody>
      </p:sp>
      <p:sp>
        <p:nvSpPr>
          <p:cNvPr id="48716" name="Text Box 588"/>
          <p:cNvSpPr txBox="1">
            <a:spLocks noChangeArrowheads="1"/>
          </p:cNvSpPr>
          <p:nvPr/>
        </p:nvSpPr>
        <p:spPr bwMode="auto">
          <a:xfrm>
            <a:off x="5641975" y="4826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PP 0</a:t>
            </a:r>
          </a:p>
        </p:txBody>
      </p:sp>
      <p:sp>
        <p:nvSpPr>
          <p:cNvPr id="48718" name="Rectangle 590"/>
          <p:cNvSpPr>
            <a:spLocks noChangeArrowheads="1"/>
          </p:cNvSpPr>
          <p:nvPr/>
        </p:nvSpPr>
        <p:spPr bwMode="auto">
          <a:xfrm>
            <a:off x="4276725" y="749300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2</a:t>
            </a:r>
          </a:p>
        </p:txBody>
      </p:sp>
      <p:sp>
        <p:nvSpPr>
          <p:cNvPr id="48719" name="Rectangle 591"/>
          <p:cNvSpPr>
            <a:spLocks noChangeArrowheads="1"/>
          </p:cNvSpPr>
          <p:nvPr/>
        </p:nvSpPr>
        <p:spPr bwMode="auto">
          <a:xfrm>
            <a:off x="4276725" y="520700"/>
            <a:ext cx="1379538" cy="2286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1</a:t>
            </a:r>
          </a:p>
        </p:txBody>
      </p:sp>
      <p:sp>
        <p:nvSpPr>
          <p:cNvPr id="48722" name="Oval 594"/>
          <p:cNvSpPr>
            <a:spLocks noChangeArrowheads="1"/>
          </p:cNvSpPr>
          <p:nvPr/>
        </p:nvSpPr>
        <p:spPr bwMode="auto">
          <a:xfrm>
            <a:off x="1706563" y="25781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3" name="Oval 595"/>
          <p:cNvSpPr>
            <a:spLocks noChangeArrowheads="1"/>
          </p:cNvSpPr>
          <p:nvPr/>
        </p:nvSpPr>
        <p:spPr bwMode="auto">
          <a:xfrm>
            <a:off x="1706563" y="2349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5" name="Oval 597"/>
          <p:cNvSpPr>
            <a:spLocks noChangeArrowheads="1"/>
          </p:cNvSpPr>
          <p:nvPr/>
        </p:nvSpPr>
        <p:spPr bwMode="auto">
          <a:xfrm>
            <a:off x="1706563" y="14414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6" name="Oval 598"/>
          <p:cNvSpPr>
            <a:spLocks noChangeArrowheads="1"/>
          </p:cNvSpPr>
          <p:nvPr/>
        </p:nvSpPr>
        <p:spPr bwMode="auto">
          <a:xfrm>
            <a:off x="1706563" y="12065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29" name="Text Box 601"/>
          <p:cNvSpPr txBox="1">
            <a:spLocks noChangeArrowheads="1"/>
          </p:cNvSpPr>
          <p:nvPr/>
        </p:nvSpPr>
        <p:spPr bwMode="auto">
          <a:xfrm>
            <a:off x="5654675" y="1143000"/>
            <a:ext cx="62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PP 3</a:t>
            </a:r>
          </a:p>
        </p:txBody>
      </p:sp>
      <p:sp>
        <p:nvSpPr>
          <p:cNvPr id="48731" name="Rectangle 603"/>
          <p:cNvSpPr>
            <a:spLocks noChangeArrowheads="1"/>
          </p:cNvSpPr>
          <p:nvPr/>
        </p:nvSpPr>
        <p:spPr bwMode="auto">
          <a:xfrm>
            <a:off x="4284663" y="2562225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1</a:t>
            </a:r>
          </a:p>
        </p:txBody>
      </p:sp>
      <p:sp>
        <p:nvSpPr>
          <p:cNvPr id="48732" name="Rectangle 604"/>
          <p:cNvSpPr>
            <a:spLocks noChangeArrowheads="1"/>
          </p:cNvSpPr>
          <p:nvPr/>
        </p:nvSpPr>
        <p:spPr bwMode="auto">
          <a:xfrm>
            <a:off x="4284663" y="2867025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2</a:t>
            </a:r>
          </a:p>
        </p:txBody>
      </p:sp>
      <p:sp>
        <p:nvSpPr>
          <p:cNvPr id="48733" name="Rectangle 605"/>
          <p:cNvSpPr>
            <a:spLocks noChangeArrowheads="1"/>
          </p:cNvSpPr>
          <p:nvPr/>
        </p:nvSpPr>
        <p:spPr bwMode="auto">
          <a:xfrm>
            <a:off x="4284663" y="35052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4</a:t>
            </a:r>
          </a:p>
        </p:txBody>
      </p:sp>
      <p:sp>
        <p:nvSpPr>
          <p:cNvPr id="48735" name="Rectangle 607"/>
          <p:cNvSpPr>
            <a:spLocks noChangeArrowheads="1"/>
          </p:cNvSpPr>
          <p:nvPr/>
        </p:nvSpPr>
        <p:spPr bwMode="auto">
          <a:xfrm>
            <a:off x="4284663" y="38100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6</a:t>
            </a:r>
          </a:p>
        </p:txBody>
      </p:sp>
      <p:sp>
        <p:nvSpPr>
          <p:cNvPr id="48736" name="Rectangle 608"/>
          <p:cNvSpPr>
            <a:spLocks noChangeArrowheads="1"/>
          </p:cNvSpPr>
          <p:nvPr/>
        </p:nvSpPr>
        <p:spPr bwMode="auto">
          <a:xfrm>
            <a:off x="4284663" y="41148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7</a:t>
            </a:r>
          </a:p>
        </p:txBody>
      </p:sp>
      <p:sp>
        <p:nvSpPr>
          <p:cNvPr id="48737" name="Oval 609"/>
          <p:cNvSpPr>
            <a:spLocks noChangeArrowheads="1"/>
          </p:cNvSpPr>
          <p:nvPr/>
        </p:nvSpPr>
        <p:spPr bwMode="auto">
          <a:xfrm>
            <a:off x="1706563" y="1676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38" name="Line 610"/>
          <p:cNvSpPr>
            <a:spLocks noChangeShapeType="1"/>
          </p:cNvSpPr>
          <p:nvPr/>
        </p:nvSpPr>
        <p:spPr bwMode="auto">
          <a:xfrm>
            <a:off x="1719263" y="1701800"/>
            <a:ext cx="2565400" cy="1511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6" name="Oval 618"/>
          <p:cNvSpPr>
            <a:spLocks noChangeArrowheads="1"/>
          </p:cNvSpPr>
          <p:nvPr/>
        </p:nvSpPr>
        <p:spPr bwMode="auto">
          <a:xfrm>
            <a:off x="1706563" y="186055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7" name="Line 619"/>
          <p:cNvSpPr>
            <a:spLocks noChangeShapeType="1"/>
          </p:cNvSpPr>
          <p:nvPr/>
        </p:nvSpPr>
        <p:spPr bwMode="auto">
          <a:xfrm flipV="1">
            <a:off x="1751013" y="1219200"/>
            <a:ext cx="2533650" cy="669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748" name="Rectangle 620"/>
          <p:cNvSpPr>
            <a:spLocks noChangeArrowheads="1"/>
          </p:cNvSpPr>
          <p:nvPr/>
        </p:nvSpPr>
        <p:spPr bwMode="auto">
          <a:xfrm>
            <a:off x="4284663" y="3200400"/>
            <a:ext cx="1379537" cy="228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/>
              <a:t>VP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20896</TotalTime>
  <Pages>20</Pages>
  <Words>62</Words>
  <Application>Microsoft Macintosh PowerPoint</Application>
  <PresentationFormat>Letter Paper (8.5x11 in)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336</cp:revision>
  <cp:lastPrinted>2002-01-28T23:41:42Z</cp:lastPrinted>
  <dcterms:created xsi:type="dcterms:W3CDTF">1998-08-11T09:18:51Z</dcterms:created>
  <dcterms:modified xsi:type="dcterms:W3CDTF">2014-08-05T15:00:34Z</dcterms:modified>
</cp:coreProperties>
</file>