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0" y="-80"/>
      </p:cViewPr>
      <p:guideLst>
        <p:guide orient="horz"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6BE76992-9FF9-204A-A9E5-0A2616CA35F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3696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699DBD5F-0257-244E-A3B0-C65D554BD1BC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29315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36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5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0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4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6" name="Rectangle 438"/>
          <p:cNvSpPr>
            <a:spLocks noChangeArrowheads="1"/>
          </p:cNvSpPr>
          <p:nvPr/>
        </p:nvSpPr>
        <p:spPr bwMode="auto">
          <a:xfrm>
            <a:off x="3806825" y="1873250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69" name="Text Box 441"/>
          <p:cNvSpPr txBox="1">
            <a:spLocks noChangeArrowheads="1"/>
          </p:cNvSpPr>
          <p:nvPr/>
        </p:nvSpPr>
        <p:spPr bwMode="auto">
          <a:xfrm>
            <a:off x="4721225" y="1852613"/>
            <a:ext cx="10414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PP 2</a:t>
            </a:r>
            <a:r>
              <a:rPr lang="en-US" baseline="30000">
                <a:solidFill>
                  <a:schemeClr val="tx2"/>
                </a:solidFill>
              </a:rPr>
              <a:t>m-p</a:t>
            </a:r>
            <a:r>
              <a:rPr lang="en-US">
                <a:solidFill>
                  <a:schemeClr val="tx2"/>
                </a:solidFill>
              </a:rPr>
              <a:t>-1</a:t>
            </a:r>
          </a:p>
        </p:txBody>
      </p:sp>
      <p:sp>
        <p:nvSpPr>
          <p:cNvPr id="48570" name="Text Box 442"/>
          <p:cNvSpPr txBox="1">
            <a:spLocks noChangeArrowheads="1"/>
          </p:cNvSpPr>
          <p:nvPr/>
        </p:nvSpPr>
        <p:spPr bwMode="auto">
          <a:xfrm>
            <a:off x="3421063" y="-52388"/>
            <a:ext cx="1727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Physical memory</a:t>
            </a:r>
            <a:endParaRPr lang="en-US" i="1">
              <a:solidFill>
                <a:schemeClr val="tx2"/>
              </a:solidFill>
            </a:endParaRP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3806825" y="74295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Empty</a:t>
            </a:r>
          </a:p>
        </p:txBody>
      </p:sp>
      <p:sp>
        <p:nvSpPr>
          <p:cNvPr id="48581" name="Rectangle 453"/>
          <p:cNvSpPr>
            <a:spLocks noChangeArrowheads="1"/>
          </p:cNvSpPr>
          <p:nvPr/>
        </p:nvSpPr>
        <p:spPr bwMode="auto">
          <a:xfrm>
            <a:off x="3806825" y="971550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3806825" y="120015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Empty</a:t>
            </a:r>
          </a:p>
        </p:txBody>
      </p:sp>
      <p:sp>
        <p:nvSpPr>
          <p:cNvPr id="48601" name="Rectangle 473"/>
          <p:cNvSpPr>
            <a:spLocks noChangeArrowheads="1"/>
          </p:cNvSpPr>
          <p:nvPr/>
        </p:nvSpPr>
        <p:spPr bwMode="auto">
          <a:xfrm>
            <a:off x="990600" y="207962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Uncached</a:t>
            </a:r>
          </a:p>
        </p:txBody>
      </p:sp>
      <p:sp>
        <p:nvSpPr>
          <p:cNvPr id="48602" name="Text Box 474"/>
          <p:cNvSpPr txBox="1">
            <a:spLocks noChangeArrowheads="1"/>
          </p:cNvSpPr>
          <p:nvPr/>
        </p:nvSpPr>
        <p:spPr bwMode="auto">
          <a:xfrm>
            <a:off x="381000" y="487363"/>
            <a:ext cx="620713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VP 0</a:t>
            </a:r>
          </a:p>
        </p:txBody>
      </p:sp>
      <p:sp>
        <p:nvSpPr>
          <p:cNvPr id="48603" name="Text Box 475"/>
          <p:cNvSpPr txBox="1">
            <a:spLocks noChangeArrowheads="1"/>
          </p:cNvSpPr>
          <p:nvPr/>
        </p:nvSpPr>
        <p:spPr bwMode="auto">
          <a:xfrm>
            <a:off x="381000" y="715963"/>
            <a:ext cx="620713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VP 1</a:t>
            </a:r>
          </a:p>
        </p:txBody>
      </p:sp>
      <p:sp>
        <p:nvSpPr>
          <p:cNvPr id="48604" name="Text Box 476"/>
          <p:cNvSpPr txBox="1">
            <a:spLocks noChangeArrowheads="1"/>
          </p:cNvSpPr>
          <p:nvPr/>
        </p:nvSpPr>
        <p:spPr bwMode="auto">
          <a:xfrm>
            <a:off x="0" y="2076450"/>
            <a:ext cx="10033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VP 2</a:t>
            </a:r>
            <a:r>
              <a:rPr lang="en-US" baseline="30000">
                <a:solidFill>
                  <a:schemeClr val="tx2"/>
                </a:solidFill>
              </a:rPr>
              <a:t>n-p</a:t>
            </a:r>
            <a:r>
              <a:rPr lang="en-US">
                <a:solidFill>
                  <a:schemeClr val="tx2"/>
                </a:solidFill>
              </a:rPr>
              <a:t>-1</a:t>
            </a:r>
          </a:p>
        </p:txBody>
      </p:sp>
      <p:sp>
        <p:nvSpPr>
          <p:cNvPr id="48605" name="Text Box 477"/>
          <p:cNvSpPr txBox="1">
            <a:spLocks noChangeArrowheads="1"/>
          </p:cNvSpPr>
          <p:nvPr/>
        </p:nvSpPr>
        <p:spPr bwMode="auto">
          <a:xfrm>
            <a:off x="679450" y="-52388"/>
            <a:ext cx="154781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Virtual memory</a:t>
            </a:r>
          </a:p>
        </p:txBody>
      </p:sp>
      <p:sp>
        <p:nvSpPr>
          <p:cNvPr id="48607" name="Rectangle 479"/>
          <p:cNvSpPr>
            <a:spLocks noChangeArrowheads="1"/>
          </p:cNvSpPr>
          <p:nvPr/>
        </p:nvSpPr>
        <p:spPr bwMode="auto">
          <a:xfrm>
            <a:off x="990600" y="49212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Unallocated</a:t>
            </a:r>
          </a:p>
        </p:txBody>
      </p:sp>
      <p:sp>
        <p:nvSpPr>
          <p:cNvPr id="48608" name="Rectangle 480"/>
          <p:cNvSpPr>
            <a:spLocks noChangeArrowheads="1"/>
          </p:cNvSpPr>
          <p:nvPr/>
        </p:nvSpPr>
        <p:spPr bwMode="auto">
          <a:xfrm>
            <a:off x="990600" y="720725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 Cached</a:t>
            </a:r>
          </a:p>
        </p:txBody>
      </p:sp>
      <p:sp>
        <p:nvSpPr>
          <p:cNvPr id="48609" name="Rectangle 481"/>
          <p:cNvSpPr>
            <a:spLocks noChangeArrowheads="1"/>
          </p:cNvSpPr>
          <p:nvPr/>
        </p:nvSpPr>
        <p:spPr bwMode="auto">
          <a:xfrm>
            <a:off x="990600" y="94932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Uncached</a:t>
            </a:r>
          </a:p>
        </p:txBody>
      </p:sp>
      <p:sp>
        <p:nvSpPr>
          <p:cNvPr id="48610" name="Rectangle 482"/>
          <p:cNvSpPr>
            <a:spLocks noChangeArrowheads="1"/>
          </p:cNvSpPr>
          <p:nvPr/>
        </p:nvSpPr>
        <p:spPr bwMode="auto">
          <a:xfrm>
            <a:off x="990600" y="11811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Unallocated</a:t>
            </a:r>
          </a:p>
        </p:txBody>
      </p:sp>
      <p:sp>
        <p:nvSpPr>
          <p:cNvPr id="48611" name="Rectangle 483"/>
          <p:cNvSpPr>
            <a:spLocks noChangeArrowheads="1"/>
          </p:cNvSpPr>
          <p:nvPr/>
        </p:nvSpPr>
        <p:spPr bwMode="auto">
          <a:xfrm>
            <a:off x="990600" y="1406525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 Cached</a:t>
            </a:r>
          </a:p>
        </p:txBody>
      </p:sp>
      <p:sp>
        <p:nvSpPr>
          <p:cNvPr id="48612" name="Rectangle 484"/>
          <p:cNvSpPr>
            <a:spLocks noChangeArrowheads="1"/>
          </p:cNvSpPr>
          <p:nvPr/>
        </p:nvSpPr>
        <p:spPr bwMode="auto">
          <a:xfrm>
            <a:off x="990600" y="163512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Uncached</a:t>
            </a:r>
          </a:p>
        </p:txBody>
      </p:sp>
      <p:sp>
        <p:nvSpPr>
          <p:cNvPr id="48613" name="Text Box 485"/>
          <p:cNvSpPr txBox="1">
            <a:spLocks noChangeArrowheads="1"/>
          </p:cNvSpPr>
          <p:nvPr/>
        </p:nvSpPr>
        <p:spPr bwMode="auto">
          <a:xfrm>
            <a:off x="4706938" y="7112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PP 0</a:t>
            </a:r>
          </a:p>
        </p:txBody>
      </p:sp>
      <p:sp>
        <p:nvSpPr>
          <p:cNvPr id="48614" name="Text Box 486"/>
          <p:cNvSpPr txBox="1">
            <a:spLocks noChangeArrowheads="1"/>
          </p:cNvSpPr>
          <p:nvPr/>
        </p:nvSpPr>
        <p:spPr bwMode="auto">
          <a:xfrm>
            <a:off x="4706938" y="9398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PP 1</a:t>
            </a:r>
          </a:p>
        </p:txBody>
      </p:sp>
      <p:sp>
        <p:nvSpPr>
          <p:cNvPr id="48615" name="Line 487"/>
          <p:cNvSpPr>
            <a:spLocks noChangeShapeType="1"/>
          </p:cNvSpPr>
          <p:nvPr/>
        </p:nvSpPr>
        <p:spPr bwMode="auto">
          <a:xfrm>
            <a:off x="1905000" y="835025"/>
            <a:ext cx="19050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17" name="Rectangle 489"/>
          <p:cNvSpPr>
            <a:spLocks noChangeArrowheads="1"/>
          </p:cNvSpPr>
          <p:nvPr/>
        </p:nvSpPr>
        <p:spPr bwMode="auto">
          <a:xfrm>
            <a:off x="3806825" y="164465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Empty</a:t>
            </a:r>
          </a:p>
        </p:txBody>
      </p:sp>
      <p:sp>
        <p:nvSpPr>
          <p:cNvPr id="48619" name="Line 491"/>
          <p:cNvSpPr>
            <a:spLocks noChangeShapeType="1"/>
          </p:cNvSpPr>
          <p:nvPr/>
        </p:nvSpPr>
        <p:spPr bwMode="auto">
          <a:xfrm>
            <a:off x="1905000" y="1552575"/>
            <a:ext cx="1905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2" name="Rectangle 494"/>
          <p:cNvSpPr>
            <a:spLocks noChangeArrowheads="1"/>
          </p:cNvSpPr>
          <p:nvPr/>
        </p:nvSpPr>
        <p:spPr bwMode="auto">
          <a:xfrm>
            <a:off x="990600" y="1857375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r>
              <a:rPr lang="en-US" sz="1200"/>
              <a:t>Cached</a:t>
            </a:r>
          </a:p>
        </p:txBody>
      </p:sp>
      <p:sp>
        <p:nvSpPr>
          <p:cNvPr id="48624" name="Rectangle 496"/>
          <p:cNvSpPr>
            <a:spLocks noChangeArrowheads="1"/>
          </p:cNvSpPr>
          <p:nvPr/>
        </p:nvSpPr>
        <p:spPr bwMode="auto">
          <a:xfrm>
            <a:off x="3806825" y="1428750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25" name="Line 497"/>
          <p:cNvSpPr>
            <a:spLocks noChangeShapeType="1"/>
          </p:cNvSpPr>
          <p:nvPr/>
        </p:nvSpPr>
        <p:spPr bwMode="auto">
          <a:xfrm flipV="1">
            <a:off x="1905000" y="1552575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7" name="Text Box 499"/>
          <p:cNvSpPr txBox="1">
            <a:spLocks noChangeArrowheads="1"/>
          </p:cNvSpPr>
          <p:nvPr/>
        </p:nvSpPr>
        <p:spPr bwMode="auto">
          <a:xfrm>
            <a:off x="1851025" y="33337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628" name="Text Box 500"/>
          <p:cNvSpPr txBox="1">
            <a:spLocks noChangeArrowheads="1"/>
          </p:cNvSpPr>
          <p:nvPr/>
        </p:nvSpPr>
        <p:spPr bwMode="auto">
          <a:xfrm>
            <a:off x="1897063" y="2178050"/>
            <a:ext cx="388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N-1</a:t>
            </a:r>
          </a:p>
        </p:txBody>
      </p:sp>
      <p:sp>
        <p:nvSpPr>
          <p:cNvPr id="48629" name="Text Box 501"/>
          <p:cNvSpPr txBox="1">
            <a:spLocks noChangeArrowheads="1"/>
          </p:cNvSpPr>
          <p:nvPr/>
        </p:nvSpPr>
        <p:spPr bwMode="auto">
          <a:xfrm>
            <a:off x="3429000" y="2009775"/>
            <a:ext cx="403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M-1</a:t>
            </a:r>
          </a:p>
        </p:txBody>
      </p:sp>
      <p:sp>
        <p:nvSpPr>
          <p:cNvPr id="48631" name="Text Box 503"/>
          <p:cNvSpPr txBox="1">
            <a:spLocks noChangeArrowheads="1"/>
          </p:cNvSpPr>
          <p:nvPr/>
        </p:nvSpPr>
        <p:spPr bwMode="auto">
          <a:xfrm>
            <a:off x="3629025" y="63817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634" name="Text Box 506"/>
          <p:cNvSpPr txBox="1">
            <a:spLocks noChangeArrowheads="1"/>
          </p:cNvSpPr>
          <p:nvPr/>
        </p:nvSpPr>
        <p:spPr bwMode="auto">
          <a:xfrm>
            <a:off x="409575" y="2466975"/>
            <a:ext cx="2028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Virtual pages (VP's) </a:t>
            </a:r>
          </a:p>
          <a:p>
            <a:r>
              <a:rPr lang="en-US"/>
              <a:t>stored on disk</a:t>
            </a:r>
          </a:p>
        </p:txBody>
      </p:sp>
      <p:sp>
        <p:nvSpPr>
          <p:cNvPr id="48635" name="Text Box 507"/>
          <p:cNvSpPr txBox="1">
            <a:spLocks noChangeArrowheads="1"/>
          </p:cNvSpPr>
          <p:nvPr/>
        </p:nvSpPr>
        <p:spPr bwMode="auto">
          <a:xfrm>
            <a:off x="3200400" y="2466975"/>
            <a:ext cx="22082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Physical pages (PP's) </a:t>
            </a:r>
          </a:p>
          <a:p>
            <a:r>
              <a:rPr lang="en-US"/>
              <a:t>cached in DRAM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20875</TotalTime>
  <Pages>20</Pages>
  <Words>61</Words>
  <Application>Microsoft Macintosh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330</cp:revision>
  <cp:lastPrinted>2000-08-08T05:18:39Z</cp:lastPrinted>
  <dcterms:created xsi:type="dcterms:W3CDTF">1998-08-11T09:18:51Z</dcterms:created>
  <dcterms:modified xsi:type="dcterms:W3CDTF">2014-08-05T14:50:16Z</dcterms:modified>
</cp:coreProperties>
</file>