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0" y="-88"/>
      </p:cViewPr>
      <p:guideLst>
        <p:guide orient="horz" pos="3144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7419D183-8638-5540-BE00-88FC411A3B84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0811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B800856-76EC-A14D-8966-2FC69124604B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87313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36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8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34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97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4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60" name="Rectangle 432"/>
          <p:cNvSpPr>
            <a:spLocks noChangeArrowheads="1"/>
          </p:cNvSpPr>
          <p:nvPr/>
        </p:nvSpPr>
        <p:spPr bwMode="auto">
          <a:xfrm>
            <a:off x="2716213" y="911225"/>
            <a:ext cx="1066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MMU</a:t>
            </a:r>
          </a:p>
        </p:txBody>
      </p:sp>
      <p:sp>
        <p:nvSpPr>
          <p:cNvPr id="48562" name="Line 434"/>
          <p:cNvSpPr>
            <a:spLocks noChangeShapeType="1"/>
          </p:cNvSpPr>
          <p:nvPr/>
        </p:nvSpPr>
        <p:spPr bwMode="auto">
          <a:xfrm flipV="1">
            <a:off x="3783013" y="1244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63" name="Text Box 435"/>
          <p:cNvSpPr txBox="1">
            <a:spLocks noChangeArrowheads="1"/>
          </p:cNvSpPr>
          <p:nvPr/>
        </p:nvSpPr>
        <p:spPr bwMode="auto">
          <a:xfrm>
            <a:off x="4130675" y="406400"/>
            <a:ext cx="938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Physical</a:t>
            </a:r>
          </a:p>
          <a:p>
            <a:r>
              <a:rPr lang="en-US"/>
              <a:t>address</a:t>
            </a:r>
          </a:p>
          <a:p>
            <a:r>
              <a:rPr lang="en-US"/>
              <a:t>(PA)</a:t>
            </a:r>
          </a:p>
        </p:txBody>
      </p:sp>
      <p:sp>
        <p:nvSpPr>
          <p:cNvPr id="48565" name="Rectangle 437"/>
          <p:cNvSpPr>
            <a:spLocks noChangeArrowheads="1"/>
          </p:cNvSpPr>
          <p:nvPr/>
        </p:nvSpPr>
        <p:spPr bwMode="auto">
          <a:xfrm>
            <a:off x="5929313" y="23495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90487" tIns="44450" rIns="90487" bIns="44450" anchor="ctr"/>
          <a:lstStyle/>
          <a:p>
            <a:r>
              <a:rPr lang="en-US" sz="2000"/>
              <a:t>...</a:t>
            </a:r>
          </a:p>
        </p:txBody>
      </p:sp>
      <p:sp>
        <p:nvSpPr>
          <p:cNvPr id="48566" name="Rectangle 438"/>
          <p:cNvSpPr>
            <a:spLocks noChangeArrowheads="1"/>
          </p:cNvSpPr>
          <p:nvPr/>
        </p:nvSpPr>
        <p:spPr bwMode="auto">
          <a:xfrm>
            <a:off x="5840413" y="2822575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67" name="Text Box 439"/>
          <p:cNvSpPr txBox="1">
            <a:spLocks noChangeArrowheads="1"/>
          </p:cNvSpPr>
          <p:nvPr/>
        </p:nvSpPr>
        <p:spPr bwMode="auto">
          <a:xfrm>
            <a:off x="5535613" y="254000"/>
            <a:ext cx="3508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0:</a:t>
            </a:r>
          </a:p>
        </p:txBody>
      </p:sp>
      <p:sp>
        <p:nvSpPr>
          <p:cNvPr id="48568" name="Text Box 440"/>
          <p:cNvSpPr txBox="1">
            <a:spLocks noChangeArrowheads="1"/>
          </p:cNvSpPr>
          <p:nvPr/>
        </p:nvSpPr>
        <p:spPr bwMode="auto">
          <a:xfrm>
            <a:off x="5535613" y="482600"/>
            <a:ext cx="3508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1:</a:t>
            </a:r>
          </a:p>
        </p:txBody>
      </p:sp>
      <p:sp>
        <p:nvSpPr>
          <p:cNvPr id="48569" name="Text Box 441"/>
          <p:cNvSpPr txBox="1">
            <a:spLocks noChangeArrowheads="1"/>
          </p:cNvSpPr>
          <p:nvPr/>
        </p:nvSpPr>
        <p:spPr bwMode="auto">
          <a:xfrm>
            <a:off x="5300663" y="2840038"/>
            <a:ext cx="588962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M-1:</a:t>
            </a:r>
          </a:p>
        </p:txBody>
      </p:sp>
      <p:sp>
        <p:nvSpPr>
          <p:cNvPr id="48570" name="Text Box 442"/>
          <p:cNvSpPr txBox="1">
            <a:spLocks noChangeArrowheads="1"/>
          </p:cNvSpPr>
          <p:nvPr/>
        </p:nvSpPr>
        <p:spPr bwMode="auto">
          <a:xfrm>
            <a:off x="5611813" y="-55563"/>
            <a:ext cx="14128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Main memory</a:t>
            </a:r>
          </a:p>
        </p:txBody>
      </p:sp>
      <p:sp>
        <p:nvSpPr>
          <p:cNvPr id="48571" name="Line 443"/>
          <p:cNvSpPr>
            <a:spLocks noChangeShapeType="1"/>
          </p:cNvSpPr>
          <p:nvPr/>
        </p:nvSpPr>
        <p:spPr bwMode="auto">
          <a:xfrm flipV="1">
            <a:off x="1268413" y="123825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72" name="Text Box 444"/>
          <p:cNvSpPr txBox="1">
            <a:spLocks noChangeArrowheads="1"/>
          </p:cNvSpPr>
          <p:nvPr/>
        </p:nvSpPr>
        <p:spPr bwMode="auto">
          <a:xfrm>
            <a:off x="1492250" y="406400"/>
            <a:ext cx="9064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Virtual</a:t>
            </a:r>
          </a:p>
          <a:p>
            <a:r>
              <a:rPr lang="en-US"/>
              <a:t>address</a:t>
            </a:r>
          </a:p>
          <a:p>
            <a:r>
              <a:rPr lang="en-US"/>
              <a:t>(VA)</a:t>
            </a:r>
          </a:p>
        </p:txBody>
      </p:sp>
      <p:sp>
        <p:nvSpPr>
          <p:cNvPr id="48573" name="Rectangle 445"/>
          <p:cNvSpPr>
            <a:spLocks noChangeArrowheads="1"/>
          </p:cNvSpPr>
          <p:nvPr/>
        </p:nvSpPr>
        <p:spPr bwMode="auto">
          <a:xfrm>
            <a:off x="201613" y="933450"/>
            <a:ext cx="1066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CPU</a:t>
            </a:r>
          </a:p>
        </p:txBody>
      </p:sp>
      <p:sp>
        <p:nvSpPr>
          <p:cNvPr id="48574" name="Line 446"/>
          <p:cNvSpPr>
            <a:spLocks noChangeShapeType="1"/>
          </p:cNvSpPr>
          <p:nvPr/>
        </p:nvSpPr>
        <p:spPr bwMode="auto">
          <a:xfrm flipV="1">
            <a:off x="6983413" y="163036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5" name="Line 447"/>
          <p:cNvSpPr>
            <a:spLocks noChangeShapeType="1"/>
          </p:cNvSpPr>
          <p:nvPr/>
        </p:nvSpPr>
        <p:spPr bwMode="auto">
          <a:xfrm flipH="1">
            <a:off x="7440613" y="1625600"/>
            <a:ext cx="0" cy="1638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6" name="Line 448"/>
          <p:cNvSpPr>
            <a:spLocks noChangeShapeType="1"/>
          </p:cNvSpPr>
          <p:nvPr/>
        </p:nvSpPr>
        <p:spPr bwMode="auto">
          <a:xfrm flipH="1">
            <a:off x="735013" y="3251200"/>
            <a:ext cx="67056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7" name="Line 449"/>
          <p:cNvSpPr>
            <a:spLocks noChangeShapeType="1"/>
          </p:cNvSpPr>
          <p:nvPr/>
        </p:nvSpPr>
        <p:spPr bwMode="auto">
          <a:xfrm flipV="1">
            <a:off x="735013" y="1473200"/>
            <a:ext cx="0" cy="180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8" name="Text Box 450"/>
          <p:cNvSpPr txBox="1">
            <a:spLocks noChangeArrowheads="1"/>
          </p:cNvSpPr>
          <p:nvPr/>
        </p:nvSpPr>
        <p:spPr bwMode="auto">
          <a:xfrm>
            <a:off x="5535613" y="711200"/>
            <a:ext cx="3508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2:</a:t>
            </a:r>
          </a:p>
        </p:txBody>
      </p:sp>
      <p:sp>
        <p:nvSpPr>
          <p:cNvPr id="48579" name="Text Box 451"/>
          <p:cNvSpPr txBox="1">
            <a:spLocks noChangeArrowheads="1"/>
          </p:cNvSpPr>
          <p:nvPr/>
        </p:nvSpPr>
        <p:spPr bwMode="auto">
          <a:xfrm>
            <a:off x="5535613" y="939800"/>
            <a:ext cx="3508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3:</a:t>
            </a:r>
          </a:p>
        </p:txBody>
      </p:sp>
      <p:sp>
        <p:nvSpPr>
          <p:cNvPr id="48580" name="Rectangle 452"/>
          <p:cNvSpPr>
            <a:spLocks noChangeArrowheads="1"/>
          </p:cNvSpPr>
          <p:nvPr/>
        </p:nvSpPr>
        <p:spPr bwMode="auto">
          <a:xfrm>
            <a:off x="5840413" y="25876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1" name="Rectangle 453"/>
          <p:cNvSpPr>
            <a:spLocks noChangeArrowheads="1"/>
          </p:cNvSpPr>
          <p:nvPr/>
        </p:nvSpPr>
        <p:spPr bwMode="auto">
          <a:xfrm>
            <a:off x="5840413" y="48736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5840413" y="71596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3" name="Rectangle 455"/>
          <p:cNvSpPr>
            <a:spLocks noChangeArrowheads="1"/>
          </p:cNvSpPr>
          <p:nvPr/>
        </p:nvSpPr>
        <p:spPr bwMode="auto">
          <a:xfrm>
            <a:off x="5840413" y="944563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4" name="Rectangle 456"/>
          <p:cNvSpPr>
            <a:spLocks noChangeArrowheads="1"/>
          </p:cNvSpPr>
          <p:nvPr/>
        </p:nvSpPr>
        <p:spPr bwMode="auto">
          <a:xfrm>
            <a:off x="5840413" y="1173163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5" name="Rectangle 457"/>
          <p:cNvSpPr>
            <a:spLocks noChangeArrowheads="1"/>
          </p:cNvSpPr>
          <p:nvPr/>
        </p:nvSpPr>
        <p:spPr bwMode="auto">
          <a:xfrm>
            <a:off x="5840413" y="1401763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6" name="Text Box 458"/>
          <p:cNvSpPr txBox="1">
            <a:spLocks noChangeArrowheads="1"/>
          </p:cNvSpPr>
          <p:nvPr/>
        </p:nvSpPr>
        <p:spPr bwMode="auto">
          <a:xfrm>
            <a:off x="5535613" y="1168400"/>
            <a:ext cx="3508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4:</a:t>
            </a:r>
          </a:p>
        </p:txBody>
      </p:sp>
      <p:sp>
        <p:nvSpPr>
          <p:cNvPr id="48587" name="Text Box 459"/>
          <p:cNvSpPr txBox="1">
            <a:spLocks noChangeArrowheads="1"/>
          </p:cNvSpPr>
          <p:nvPr/>
        </p:nvSpPr>
        <p:spPr bwMode="auto">
          <a:xfrm>
            <a:off x="5535613" y="1397000"/>
            <a:ext cx="3508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5:</a:t>
            </a:r>
          </a:p>
        </p:txBody>
      </p:sp>
      <p:sp>
        <p:nvSpPr>
          <p:cNvPr id="48588" name="Rectangle 460"/>
          <p:cNvSpPr>
            <a:spLocks noChangeArrowheads="1"/>
          </p:cNvSpPr>
          <p:nvPr/>
        </p:nvSpPr>
        <p:spPr bwMode="auto">
          <a:xfrm>
            <a:off x="5840413" y="1630363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89" name="Rectangle 461"/>
          <p:cNvSpPr>
            <a:spLocks noChangeArrowheads="1"/>
          </p:cNvSpPr>
          <p:nvPr/>
        </p:nvSpPr>
        <p:spPr bwMode="auto">
          <a:xfrm>
            <a:off x="5840413" y="1858963"/>
            <a:ext cx="9144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90" name="Text Box 462"/>
          <p:cNvSpPr txBox="1">
            <a:spLocks noChangeArrowheads="1"/>
          </p:cNvSpPr>
          <p:nvPr/>
        </p:nvSpPr>
        <p:spPr bwMode="auto">
          <a:xfrm>
            <a:off x="5535613" y="1625600"/>
            <a:ext cx="3508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6:</a:t>
            </a:r>
          </a:p>
        </p:txBody>
      </p:sp>
      <p:sp>
        <p:nvSpPr>
          <p:cNvPr id="48591" name="Text Box 463"/>
          <p:cNvSpPr txBox="1">
            <a:spLocks noChangeArrowheads="1"/>
          </p:cNvSpPr>
          <p:nvPr/>
        </p:nvSpPr>
        <p:spPr bwMode="auto">
          <a:xfrm>
            <a:off x="5535613" y="1854200"/>
            <a:ext cx="3508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7:</a:t>
            </a:r>
          </a:p>
        </p:txBody>
      </p:sp>
      <p:sp>
        <p:nvSpPr>
          <p:cNvPr id="48592" name="Rectangle 464"/>
          <p:cNvSpPr>
            <a:spLocks noChangeArrowheads="1"/>
          </p:cNvSpPr>
          <p:nvPr/>
        </p:nvSpPr>
        <p:spPr bwMode="auto">
          <a:xfrm>
            <a:off x="5840413" y="2598738"/>
            <a:ext cx="9144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594" name="Text Box 466"/>
          <p:cNvSpPr txBox="1">
            <a:spLocks noChangeArrowheads="1"/>
          </p:cNvSpPr>
          <p:nvPr/>
        </p:nvSpPr>
        <p:spPr bwMode="auto">
          <a:xfrm>
            <a:off x="1625600" y="128270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4100</a:t>
            </a:r>
          </a:p>
        </p:txBody>
      </p:sp>
      <p:sp>
        <p:nvSpPr>
          <p:cNvPr id="48595" name="AutoShape 467"/>
          <p:cNvSpPr>
            <a:spLocks/>
          </p:cNvSpPr>
          <p:nvPr/>
        </p:nvSpPr>
        <p:spPr bwMode="auto">
          <a:xfrm>
            <a:off x="6831013" y="1173163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6" name="Text Box 468"/>
          <p:cNvSpPr txBox="1">
            <a:spLocks noChangeArrowheads="1"/>
          </p:cNvSpPr>
          <p:nvPr/>
        </p:nvSpPr>
        <p:spPr bwMode="auto">
          <a:xfrm>
            <a:off x="3249613" y="3263900"/>
            <a:ext cx="1109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Data word</a:t>
            </a:r>
          </a:p>
        </p:txBody>
      </p:sp>
      <p:sp>
        <p:nvSpPr>
          <p:cNvPr id="48597" name="Text Box 469"/>
          <p:cNvSpPr txBox="1">
            <a:spLocks noChangeArrowheads="1"/>
          </p:cNvSpPr>
          <p:nvPr/>
        </p:nvSpPr>
        <p:spPr bwMode="auto">
          <a:xfrm>
            <a:off x="4467225" y="1289050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4</a:t>
            </a:r>
          </a:p>
        </p:txBody>
      </p:sp>
      <p:sp>
        <p:nvSpPr>
          <p:cNvPr id="48598" name="Rectangle 470"/>
          <p:cNvSpPr>
            <a:spLocks noChangeArrowheads="1"/>
          </p:cNvSpPr>
          <p:nvPr/>
        </p:nvSpPr>
        <p:spPr bwMode="auto">
          <a:xfrm>
            <a:off x="49213" y="330200"/>
            <a:ext cx="38862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0" name="Text Box 472"/>
          <p:cNvSpPr txBox="1">
            <a:spLocks noChangeArrowheads="1"/>
          </p:cNvSpPr>
          <p:nvPr/>
        </p:nvSpPr>
        <p:spPr bwMode="auto">
          <a:xfrm>
            <a:off x="-76200" y="2540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 chip</a:t>
            </a:r>
          </a:p>
        </p:txBody>
      </p:sp>
      <p:sp>
        <p:nvSpPr>
          <p:cNvPr id="48602" name="Rectangle 474"/>
          <p:cNvSpPr>
            <a:spLocks noChangeArrowheads="1"/>
          </p:cNvSpPr>
          <p:nvPr/>
        </p:nvSpPr>
        <p:spPr bwMode="auto">
          <a:xfrm>
            <a:off x="5842000" y="2089150"/>
            <a:ext cx="9144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/>
          </a:p>
        </p:txBody>
      </p:sp>
      <p:sp>
        <p:nvSpPr>
          <p:cNvPr id="48603" name="Text Box 475"/>
          <p:cNvSpPr txBox="1">
            <a:spLocks noChangeArrowheads="1"/>
          </p:cNvSpPr>
          <p:nvPr/>
        </p:nvSpPr>
        <p:spPr bwMode="auto">
          <a:xfrm>
            <a:off x="2695575" y="382588"/>
            <a:ext cx="11207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Address</a:t>
            </a:r>
          </a:p>
          <a:p>
            <a:r>
              <a:rPr lang="en-US" i="1"/>
              <a:t>translation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20768</TotalTime>
  <Pages>20</Pages>
  <Words>45</Words>
  <Application>Microsoft Macintosh PowerPoint</Application>
  <PresentationFormat>Letter Paper (8.5x11 in)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329</cp:revision>
  <cp:lastPrinted>2001-07-10T16:29:52Z</cp:lastPrinted>
  <dcterms:created xsi:type="dcterms:W3CDTF">1998-08-11T09:18:51Z</dcterms:created>
  <dcterms:modified xsi:type="dcterms:W3CDTF">2014-08-05T14:49:31Z</dcterms:modified>
</cp:coreProperties>
</file>