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824" r:id="rId2"/>
    <p:sldMasterId id="2147483825" r:id="rId3"/>
  </p:sldMasterIdLst>
  <p:notesMasterIdLst>
    <p:notesMasterId r:id="rId12"/>
  </p:notesMasterIdLst>
  <p:handoutMasterIdLst>
    <p:handoutMasterId r:id="rId13"/>
  </p:handoutMasterIdLst>
  <p:sldIdLst>
    <p:sldId id="460" r:id="rId4"/>
    <p:sldId id="863" r:id="rId5"/>
    <p:sldId id="860" r:id="rId6"/>
    <p:sldId id="859" r:id="rId7"/>
    <p:sldId id="858" r:id="rId8"/>
    <p:sldId id="848" r:id="rId9"/>
    <p:sldId id="864" r:id="rId10"/>
    <p:sldId id="865" r:id="rId11"/>
  </p:sldIdLst>
  <p:sldSz cx="9906000" cy="7218363"/>
  <p:notesSz cx="10234613" cy="7099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rgbClr val="0000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0000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0000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0000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0000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58">
          <p15:clr>
            <a:srgbClr val="A4A3A4"/>
          </p15:clr>
        </p15:guide>
        <p15:guide id="2" pos="31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CC00CC"/>
    <a:srgbClr val="0000FF"/>
    <a:srgbClr val="005580"/>
    <a:srgbClr val="3333CC"/>
    <a:srgbClr val="FF0000"/>
    <a:srgbClr val="66FF33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632" y="-90"/>
      </p:cViewPr>
      <p:guideLst>
        <p:guide orient="horz" pos="2258"/>
        <p:guide pos="31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4026" y="-11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022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52911-8AAE-49B3-B9EB-2FDC141A8912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022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239E1-F60B-40AC-840E-A73DDEE45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737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80378" cy="356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576" tIns="47290" rIns="94576" bIns="47290" numCol="1" anchor="t" anchorCtr="0" compatLnSpc="1">
            <a:prstTxWarp prst="textNoShape">
              <a:avLst/>
            </a:prstTxWarp>
          </a:bodyPr>
          <a:lstStyle>
            <a:lvl1pPr defTabSz="946150">
              <a:spcBef>
                <a:spcPct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45081" y="0"/>
            <a:ext cx="4380378" cy="356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576" tIns="47290" rIns="94576" bIns="47290" numCol="1" anchor="t" anchorCtr="0" compatLnSpc="1">
            <a:prstTxWarp prst="textNoShape">
              <a:avLst/>
            </a:prstTxWarp>
          </a:bodyPr>
          <a:lstStyle>
            <a:lvl1pPr algn="r" defTabSz="946150">
              <a:spcBef>
                <a:spcPct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278188" y="536575"/>
            <a:ext cx="3678237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47986" y="3394934"/>
            <a:ext cx="7527200" cy="3158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576" tIns="47290" rIns="94576" bIns="47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731507"/>
            <a:ext cx="4380378" cy="3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576" tIns="47290" rIns="94576" bIns="47290" numCol="1" anchor="b" anchorCtr="0" compatLnSpc="1">
            <a:prstTxWarp prst="textNoShape">
              <a:avLst/>
            </a:prstTxWarp>
          </a:bodyPr>
          <a:lstStyle>
            <a:lvl1pPr defTabSz="946150">
              <a:spcBef>
                <a:spcPct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45081" y="6731507"/>
            <a:ext cx="4380378" cy="3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576" tIns="47290" rIns="94576" bIns="47290" numCol="1" anchor="b" anchorCtr="0" compatLnSpc="1">
            <a:prstTxWarp prst="textNoShape">
              <a:avLst/>
            </a:prstTxWarp>
          </a:bodyPr>
          <a:lstStyle>
            <a:lvl1pPr algn="r" defTabSz="946150">
              <a:spcBef>
                <a:spcPct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2647202-A679-49BA-90B0-A7A5429CE7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2315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647202-A679-49BA-90B0-A7A5429CE73F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7706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243138"/>
            <a:ext cx="8420100" cy="15462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4090988"/>
            <a:ext cx="6934200" cy="1844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F8DE1-9FA8-484F-8634-4BE9E760C2A7}" type="datetime2">
              <a:rPr lang="zh-CN" altLang="en-US"/>
              <a:pPr>
                <a:defRPr/>
              </a:pPr>
              <a:t>2018年10月11日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2A5A5-4EA1-4119-9635-301381889B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659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99503-B7EF-4F85-8802-D4A2C321C97F}" type="datetime2">
              <a:rPr lang="zh-CN" altLang="en-US"/>
              <a:pPr>
                <a:defRPr/>
              </a:pPr>
              <a:t>2018年10月11日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CED91-FED5-4C79-86C9-655AA5B56A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493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91413" y="49213"/>
            <a:ext cx="2332037" cy="6399212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49213"/>
            <a:ext cx="6843713" cy="6399212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69566-0262-44F0-A9FF-89263E7AAA6F}" type="datetime2">
              <a:rPr lang="zh-CN" altLang="en-US"/>
              <a:pPr>
                <a:defRPr/>
              </a:pPr>
              <a:t>2018年10月11日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E3777-8FF2-450E-BAAD-6FE6B39AEB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5632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243138"/>
            <a:ext cx="8420100" cy="15462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4090988"/>
            <a:ext cx="6934200" cy="1844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74475"/>
      </p:ext>
    </p:extLst>
  </p:cSld>
  <p:clrMapOvr>
    <a:masterClrMapping/>
  </p:clrMapOvr>
  <p:transition spd="med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180975"/>
            <a:ext cx="8650288" cy="1051942"/>
          </a:xfrm>
        </p:spPr>
        <p:txBody>
          <a:bodyPr/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592957"/>
            <a:ext cx="9217025" cy="5184081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29362"/>
      </p:ext>
    </p:extLst>
  </p:cSld>
  <p:clrMapOvr>
    <a:masterClrMapping/>
  </p:clrMapOvr>
  <p:transition spd="med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638675"/>
            <a:ext cx="8420100" cy="14335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3059113"/>
            <a:ext cx="8420100" cy="15795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61064"/>
      </p:ext>
    </p:extLst>
  </p:cSld>
  <p:clrMapOvr>
    <a:masterClrMapping/>
  </p:clrMapOvr>
  <p:transition spd="med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8950" y="1160463"/>
            <a:ext cx="45323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73663" y="1160463"/>
            <a:ext cx="4532312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55214"/>
      </p:ext>
    </p:extLst>
  </p:cSld>
  <p:clrMapOvr>
    <a:masterClrMapping/>
  </p:clrMapOvr>
  <p:transition spd="med"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8925"/>
            <a:ext cx="8915400" cy="12033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16075"/>
            <a:ext cx="4376738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289175"/>
            <a:ext cx="4376738" cy="41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616075"/>
            <a:ext cx="43783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289175"/>
            <a:ext cx="4378325" cy="41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96922"/>
      </p:ext>
    </p:extLst>
  </p:cSld>
  <p:clrMapOvr>
    <a:masterClrMapping/>
  </p:clrMapOvr>
  <p:transition spd="med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63621"/>
      </p:ext>
    </p:extLst>
  </p:cSld>
  <p:clrMapOvr>
    <a:masterClrMapping/>
  </p:clrMapOvr>
  <p:transition spd="med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0221"/>
      </p:ext>
    </p:extLst>
  </p:cSld>
  <p:clrMapOvr>
    <a:masterClrMapping/>
  </p:clrMapOvr>
  <p:transition spd="med"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7338"/>
            <a:ext cx="3259138" cy="1223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87338"/>
            <a:ext cx="5537200" cy="61610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511300"/>
            <a:ext cx="3259138" cy="493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45333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F16FC-3EFE-49C9-9A24-86C817169320}" type="datetime2">
              <a:rPr lang="zh-CN" altLang="en-US"/>
              <a:pPr>
                <a:defRPr/>
              </a:pPr>
              <a:t>2018年10月11日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52994-733A-4F0C-9648-6E437D96FF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4689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3013"/>
            <a:ext cx="5943600" cy="596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44525"/>
            <a:ext cx="5943600" cy="4330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649913"/>
            <a:ext cx="5943600" cy="8461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29643"/>
      </p:ext>
    </p:extLst>
  </p:cSld>
  <p:clrMapOvr>
    <a:masterClrMapping/>
  </p:clrMapOvr>
  <p:transition spd="med"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13157"/>
      </p:ext>
    </p:extLst>
  </p:cSld>
  <p:clrMapOvr>
    <a:masterClrMapping/>
  </p:clrMapOvr>
  <p:transition spd="med"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9338" y="180975"/>
            <a:ext cx="2306637" cy="6596063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9425" y="180975"/>
            <a:ext cx="6767513" cy="6596063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40558"/>
      </p:ext>
    </p:extLst>
  </p:cSld>
  <p:clrMapOvr>
    <a:masterClrMapping/>
  </p:clrMapOvr>
  <p:transition spd="med"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243138"/>
            <a:ext cx="8420100" cy="15462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4090988"/>
            <a:ext cx="6934200" cy="1844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CBA2BF-196B-4362-BB7F-126F6BE9C001}" type="datetime2">
              <a:rPr lang="zh-CN" altLang="en-US"/>
              <a:pPr>
                <a:defRPr/>
              </a:pPr>
              <a:t>2018年10月11日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91228-4633-44A4-9DD1-79B3F6E40F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66239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AC84D-50A4-43E3-9C56-C49A6D2B95DD}" type="datetime2">
              <a:rPr lang="zh-CN" altLang="en-US"/>
              <a:pPr>
                <a:defRPr/>
              </a:pPr>
              <a:t>2018年10月11日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4CAAA-9093-43D0-BE9A-51C27961FE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34527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638675"/>
            <a:ext cx="8420100" cy="14335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3059113"/>
            <a:ext cx="8420100" cy="15795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D0B9A-D6F2-4C35-BC9A-CD8C292F6E4E}" type="datetime2">
              <a:rPr lang="zh-CN" altLang="en-US"/>
              <a:pPr>
                <a:defRPr/>
              </a:pPr>
              <a:t>2018年10月11日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D1C4D-263B-410C-BB37-520AD60043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2903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82700"/>
            <a:ext cx="4381500" cy="516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82700"/>
            <a:ext cx="4381500" cy="516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C9AD3-B095-421B-97E7-E970A46C919B}" type="datetime2">
              <a:rPr lang="zh-CN" altLang="en-US"/>
              <a:pPr>
                <a:defRPr/>
              </a:pPr>
              <a:t>2018年10月11日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305FF-7CF0-4E78-B3BD-696B1BACBD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99787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8925"/>
            <a:ext cx="8915400" cy="12033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16075"/>
            <a:ext cx="4376738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289175"/>
            <a:ext cx="4376738" cy="41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616075"/>
            <a:ext cx="43783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289175"/>
            <a:ext cx="4378325" cy="41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A0510-666B-4F4D-99E9-DE6C324D4054}" type="datetime2">
              <a:rPr lang="zh-CN" altLang="en-US"/>
              <a:pPr>
                <a:defRPr/>
              </a:pPr>
              <a:t>2018年10月11日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EDF8C-C2D2-4F91-8F8E-B43369A20B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91067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81658-A5B9-47AA-A820-6A70DF73914A}" type="datetime2">
              <a:rPr lang="zh-CN" altLang="en-US"/>
              <a:pPr>
                <a:defRPr/>
              </a:pPr>
              <a:t>2018年10月11日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7C5F9-E90B-4B4C-AC60-27A3EA0D92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67239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C1D30-65DA-403D-8A61-3A2A36CA794C}" type="datetime2">
              <a:rPr lang="zh-CN" altLang="en-US"/>
              <a:pPr>
                <a:defRPr/>
              </a:pPr>
              <a:t>2018年10月11日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5EC9B-9CA1-4C74-9D2D-B28DF8140C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84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638675"/>
            <a:ext cx="8420100" cy="14335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3059113"/>
            <a:ext cx="8420100" cy="15795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21FE8-B6AF-4F7C-86EA-333F3CB3AE8D}" type="datetime2">
              <a:rPr lang="zh-CN" altLang="en-US"/>
              <a:pPr>
                <a:defRPr/>
              </a:pPr>
              <a:t>2018年10月11日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8265C-335B-489F-ADE0-C8C2F27CB3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06086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7338"/>
            <a:ext cx="3259138" cy="1223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87338"/>
            <a:ext cx="5537200" cy="61610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511300"/>
            <a:ext cx="3259138" cy="493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09539-3A39-4318-AC6D-582B130DC407}" type="datetime2">
              <a:rPr lang="zh-CN" altLang="en-US"/>
              <a:pPr>
                <a:defRPr/>
              </a:pPr>
              <a:t>2018年10月11日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95B70-E1EF-4E74-AD3C-950B9E3605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05946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3013"/>
            <a:ext cx="5943600" cy="596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44525"/>
            <a:ext cx="5943600" cy="4330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649913"/>
            <a:ext cx="5943600" cy="8461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C05C2B-568E-4A7D-8020-8A256F695246}" type="datetime2">
              <a:rPr lang="zh-CN" altLang="en-US"/>
              <a:pPr>
                <a:defRPr/>
              </a:pPr>
              <a:t>2018年10月11日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90120C-9A4D-4FEA-91A6-CC1C16D3CB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10230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1824E-C605-4717-B9C3-085C48769BFB}" type="datetime2">
              <a:rPr lang="zh-CN" altLang="en-US"/>
              <a:pPr>
                <a:defRPr/>
              </a:pPr>
              <a:t>2018年10月11日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E62A3-DE46-4228-9219-127F594A31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20450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91413" y="49213"/>
            <a:ext cx="2332037" cy="6399212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49213"/>
            <a:ext cx="6843713" cy="6399212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69107-F5B9-4A66-8F05-4066A33C09BA}" type="datetime2">
              <a:rPr lang="zh-CN" altLang="en-US"/>
              <a:pPr>
                <a:defRPr/>
              </a:pPr>
              <a:t>2018年10月11日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AC388-75B6-4587-86AC-CD6B106576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0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82700"/>
            <a:ext cx="4381500" cy="516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82700"/>
            <a:ext cx="4381500" cy="516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B2466-5C46-494D-8278-98BC87BCDEAB}" type="datetime2">
              <a:rPr lang="zh-CN" altLang="en-US"/>
              <a:pPr>
                <a:defRPr/>
              </a:pPr>
              <a:t>2018年10月11日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65181-A5BC-430F-A406-241912BE32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827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8925"/>
            <a:ext cx="8915400" cy="12033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16075"/>
            <a:ext cx="4376738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289175"/>
            <a:ext cx="4376738" cy="41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616075"/>
            <a:ext cx="43783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289175"/>
            <a:ext cx="4378325" cy="41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D561B-EC78-4411-9F2A-6816B67105D5}" type="datetime2">
              <a:rPr lang="zh-CN" altLang="en-US"/>
              <a:pPr>
                <a:defRPr/>
              </a:pPr>
              <a:t>2018年10月11日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E8591-2349-4190-81DA-81B765CA82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315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E0A6AF-8EBF-4D42-95CA-8FCA263CAB9C}" type="datetime2">
              <a:rPr lang="zh-CN" altLang="en-US"/>
              <a:pPr>
                <a:defRPr/>
              </a:pPr>
              <a:t>2018年10月11日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49146-96CC-4FCE-9CCA-85635463B21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690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F4310-54D9-4EB4-86CC-016DDF90574C}" type="datetime2">
              <a:rPr lang="zh-CN" altLang="en-US"/>
              <a:pPr>
                <a:defRPr/>
              </a:pPr>
              <a:t>2018年10月11日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FB632-56FC-4FB1-97F7-9B9E8E59DA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625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7338"/>
            <a:ext cx="3259138" cy="1223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87338"/>
            <a:ext cx="5537200" cy="61610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511300"/>
            <a:ext cx="3259138" cy="493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FFDE9-723A-44AD-9210-05428BFDE1AA}" type="datetime2">
              <a:rPr lang="zh-CN" altLang="en-US"/>
              <a:pPr>
                <a:defRPr/>
              </a:pPr>
              <a:t>2018年10月11日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0535C-4829-493A-AFDB-65B1EF7D52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77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3013"/>
            <a:ext cx="5943600" cy="596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44525"/>
            <a:ext cx="5943600" cy="4330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649913"/>
            <a:ext cx="5943600" cy="8461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CB473-DD1E-4934-93D7-48D54B2C7799}" type="datetime2">
              <a:rPr lang="zh-CN" altLang="en-US"/>
              <a:pPr>
                <a:defRPr/>
              </a:pPr>
              <a:t>2018年10月11日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2A07D-80E0-487F-A510-F556DF82E2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091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8050" y="49213"/>
            <a:ext cx="8915400" cy="83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282700"/>
            <a:ext cx="8915400" cy="516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573838"/>
            <a:ext cx="2311400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>
            <a:prstTxWarp prst="textNoShape">
              <a:avLst/>
            </a:prstTxWarp>
          </a:bodyPr>
          <a:lstStyle>
            <a:lvl1pPr defTabSz="977900" eaLnBrk="1" hangingPunct="1">
              <a:spcBef>
                <a:spcPct val="0"/>
              </a:spcBef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1DE7F695-1D4D-4522-BC8D-DCDBC5E85133}" type="datetime2">
              <a:rPr lang="zh-CN" altLang="en-US"/>
              <a:pPr>
                <a:defRPr/>
              </a:pPr>
              <a:t>2018年10月11日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573838"/>
            <a:ext cx="3136900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>
            <a:prstTxWarp prst="textNoShape">
              <a:avLst/>
            </a:prstTxWarp>
          </a:bodyPr>
          <a:lstStyle>
            <a:lvl1pPr algn="ctr" defTabSz="977900" eaLnBrk="1" hangingPunct="1">
              <a:spcBef>
                <a:spcPct val="0"/>
              </a:spcBef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573838"/>
            <a:ext cx="2311400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>
            <a:prstTxWarp prst="textNoShape">
              <a:avLst/>
            </a:prstTxWarp>
          </a:bodyPr>
          <a:lstStyle>
            <a:lvl1pPr algn="r" defTabSz="977900" eaLnBrk="1" hangingPunct="1">
              <a:spcBef>
                <a:spcPct val="0"/>
              </a:spcBef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07B76D-E0A5-4DF2-8AF6-7EE18EDB0B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306388" y="193675"/>
            <a:ext cx="474662" cy="5000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850" tIns="48925" rIns="97850" bIns="48925" anchor="ctr"/>
          <a:lstStyle>
            <a:lvl1pPr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600" smtClean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439738" y="638175"/>
            <a:ext cx="458787" cy="5000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850" tIns="48925" rIns="97850" bIns="48925" anchor="ctr"/>
          <a:lstStyle>
            <a:lvl1pPr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600" smtClean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-6350" y="561975"/>
            <a:ext cx="604838" cy="4445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850" tIns="48925" rIns="97850" bIns="48925" anchor="ctr"/>
          <a:lstStyle>
            <a:lvl1pPr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600" smtClean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679450" y="160338"/>
            <a:ext cx="34925" cy="1108075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850" tIns="48925" rIns="97850" bIns="48925" anchor="ctr"/>
          <a:lstStyle>
            <a:lvl1pPr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600" smtClean="0">
              <a:solidFill>
                <a:srgbClr val="FF3300"/>
              </a:solidFill>
              <a:latin typeface="Tahoma" panose="020B0604030504040204" pitchFamily="34" charset="0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333375" y="992188"/>
            <a:ext cx="8912225" cy="33337"/>
          </a:xfrm>
          <a:prstGeom prst="rect">
            <a:avLst/>
          </a:prstGeom>
          <a:gradFill rotWithShape="1">
            <a:gsLst>
              <a:gs pos="0">
                <a:srgbClr val="0000FF"/>
              </a:gs>
              <a:gs pos="100000">
                <a:srgbClr val="8686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850" tIns="48925" rIns="97850" bIns="48925" anchor="ctr"/>
          <a:lstStyle>
            <a:lvl1pPr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600" smtClean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+mj-lt"/>
          <a:ea typeface="+mj-ea"/>
          <a:cs typeface="+mj-cs"/>
        </a:defRPr>
      </a:lvl1pPr>
      <a:lvl2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2pPr>
      <a:lvl3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3pPr>
      <a:lvl4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4pPr>
      <a:lvl5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5pPr>
      <a:lvl6pPr marL="457200"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6pPr>
      <a:lvl7pPr marL="914400"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7pPr>
      <a:lvl8pPr marL="1371600"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8pPr>
      <a:lvl9pPr marL="1828800"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9pPr>
    </p:titleStyle>
    <p:bodyStyle>
      <a:lvl1pPr marL="366713" indent="-366713" algn="l" defTabSz="977900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rgbClr val="0000FF"/>
          </a:solidFill>
          <a:latin typeface="+mn-lt"/>
          <a:ea typeface="+mn-ea"/>
          <a:cs typeface="+mn-cs"/>
        </a:defRPr>
      </a:lvl1pPr>
      <a:lvl2pPr marL="795338" indent="-306388" algn="l" defTabSz="977900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+mn-ea"/>
        </a:defRPr>
      </a:lvl2pPr>
      <a:lvl3pPr marL="1222375" indent="-244475" algn="l" defTabSz="977900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</a:defRPr>
      </a:lvl3pPr>
      <a:lvl4pPr marL="1712913" indent="-244475" algn="l" defTabSz="977900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4pPr>
      <a:lvl5pPr marL="2201863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5pPr>
      <a:lvl6pPr marL="2659063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6pPr>
      <a:lvl7pPr marL="3116263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7pPr>
      <a:lvl8pPr marL="3573463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8pPr>
      <a:lvl9pPr marL="4030663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7"/>
          <p:cNvSpPr>
            <a:spLocks noChangeArrowheads="1"/>
          </p:cNvSpPr>
          <p:nvPr/>
        </p:nvSpPr>
        <p:spPr bwMode="auto">
          <a:xfrm>
            <a:off x="0" y="-26988"/>
            <a:ext cx="9906000" cy="628651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3366"/>
              </a:buClr>
              <a:buFont typeface="Arial" panose="020B0604020202020204" pitchFamily="34" charset="0"/>
              <a:buNone/>
              <a:defRPr/>
            </a:pPr>
            <a:endParaRPr lang="zh-CN" altLang="en-US" sz="12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5" name="Rectangle 18"/>
          <p:cNvSpPr>
            <a:spLocks noChangeArrowheads="1"/>
          </p:cNvSpPr>
          <p:nvPr/>
        </p:nvSpPr>
        <p:spPr bwMode="auto">
          <a:xfrm>
            <a:off x="3175" y="6594475"/>
            <a:ext cx="9906000" cy="628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00336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defTabSz="881063">
              <a:lnSpc>
                <a:spcPct val="180000"/>
              </a:lnSpc>
              <a:spcBef>
                <a:spcPct val="50000"/>
              </a:spcBef>
              <a:buSzPct val="125000"/>
              <a:buFont typeface="Wingdings" pitchFamily="2" charset="2"/>
              <a:buNone/>
              <a:defRPr/>
            </a:pPr>
            <a:endParaRPr lang="zh-CN" altLang="en-US" sz="15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076" name="Text Box 30"/>
          <p:cNvSpPr txBox="1">
            <a:spLocks noChangeArrowheads="1"/>
          </p:cNvSpPr>
          <p:nvPr/>
        </p:nvSpPr>
        <p:spPr bwMode="auto">
          <a:xfrm>
            <a:off x="9345613" y="6788150"/>
            <a:ext cx="4714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146" tIns="44073" rIns="88146" bIns="44073">
            <a:spAutoFit/>
          </a:bodyPr>
          <a:lstStyle>
            <a:lvl1pPr defTabSz="881063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881063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881063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881063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881063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881063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881063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881063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881063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3366"/>
              </a:buClr>
              <a:buFont typeface="Arial" panose="020B0604020202020204" pitchFamily="34" charset="0"/>
              <a:buNone/>
              <a:defRPr/>
            </a:pPr>
            <a:fld id="{E4E1E073-D665-470D-A8D4-F8A5350E49A3}" type="slidenum">
              <a:rPr lang="en-US" altLang="zh-CN" sz="1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spcBef>
                  <a:spcPct val="20000"/>
                </a:spcBef>
                <a:buClr>
                  <a:srgbClr val="003366"/>
                </a:buClr>
                <a:buFont typeface="Arial" panose="020B0604020202020204" pitchFamily="34" charset="0"/>
                <a:buNone/>
                <a:defRPr/>
              </a:pPr>
              <a:t>‹#›</a:t>
            </a:fld>
            <a:endParaRPr lang="en-US" altLang="zh-CN" sz="1400" b="1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7" name="Text Box 41"/>
          <p:cNvSpPr txBox="1">
            <a:spLocks noChangeArrowheads="1"/>
          </p:cNvSpPr>
          <p:nvPr/>
        </p:nvSpPr>
        <p:spPr bwMode="auto">
          <a:xfrm>
            <a:off x="-200025" y="6650038"/>
            <a:ext cx="1900238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81063">
              <a:defRPr sz="16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defTabSz="881063">
              <a:defRPr sz="16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defTabSz="881063">
              <a:defRPr sz="16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defTabSz="881063">
              <a:defRPr sz="16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defTabSz="881063">
              <a:defRPr sz="16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defTabSz="881063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16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defTabSz="881063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16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defTabSz="881063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16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defTabSz="881063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16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ctr">
              <a:lnSpc>
                <a:spcPct val="180000"/>
              </a:lnSpc>
              <a:spcBef>
                <a:spcPct val="50000"/>
              </a:spcBef>
              <a:buSzPct val="125000"/>
              <a:buFont typeface="Wingdings" pitchFamily="2" charset="2"/>
              <a:buNone/>
              <a:defRPr/>
            </a:pPr>
            <a:fld id="{F7ADF51C-31EF-4F55-BC57-18EA70044B92}" type="datetime1">
              <a:rPr lang="en-US" sz="1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  <a:ea typeface="楷体_GB2312" pitchFamily="49" charset="-122"/>
              </a:rPr>
              <a:pPr algn="ctr">
                <a:lnSpc>
                  <a:spcPct val="180000"/>
                </a:lnSpc>
                <a:spcBef>
                  <a:spcPct val="50000"/>
                </a:spcBef>
                <a:buSzPct val="125000"/>
                <a:buFont typeface="Wingdings" pitchFamily="2" charset="2"/>
                <a:buNone/>
                <a:defRPr/>
              </a:pPr>
              <a:t>10/11/2018</a:t>
            </a:fld>
            <a:endParaRPr lang="en-US" sz="1400" b="1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man Old Style" pitchFamily="18" charset="0"/>
              <a:ea typeface="楷体_GB2312" pitchFamily="49" charset="-122"/>
            </a:endParaRPr>
          </a:p>
        </p:txBody>
      </p:sp>
      <p:pic>
        <p:nvPicPr>
          <p:cNvPr id="3078" name="Picture 4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5226050"/>
            <a:ext cx="2159001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1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0" y="801688"/>
            <a:ext cx="2846388" cy="69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3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561975"/>
            <a:ext cx="124936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9425" y="180975"/>
            <a:ext cx="8650288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146" tIns="44073" rIns="88146" bIns="4407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160463"/>
            <a:ext cx="9217025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146" tIns="44073" rIns="88146" bIns="440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 Click to edit Master text styles</a:t>
            </a:r>
          </a:p>
          <a:p>
            <a:pPr lvl="1"/>
            <a:r>
              <a:rPr lang="en-US" altLang="zh-CN" smtClean="0"/>
              <a:t> Second level</a:t>
            </a:r>
          </a:p>
          <a:p>
            <a:pPr lvl="2"/>
            <a:r>
              <a:rPr lang="en-US" altLang="zh-CN" smtClean="0"/>
              <a:t> Third level</a:t>
            </a:r>
          </a:p>
          <a:p>
            <a:pPr lvl="3"/>
            <a:r>
              <a:rPr lang="en-US" altLang="zh-CN" smtClean="0"/>
              <a:t> Fourth level</a:t>
            </a:r>
          </a:p>
          <a:p>
            <a:pPr lvl="4"/>
            <a:r>
              <a:rPr lang="en-US" altLang="zh-CN" smtClean="0"/>
              <a:t> Fifth level</a:t>
            </a:r>
          </a:p>
        </p:txBody>
      </p:sp>
      <p:sp>
        <p:nvSpPr>
          <p:cNvPr id="308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573838"/>
            <a:ext cx="3136900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>
            <a:prstTxWarp prst="textNoShape">
              <a:avLst/>
            </a:prstTxWarp>
          </a:bodyPr>
          <a:lstStyle>
            <a:lvl1pPr algn="ctr" defTabSz="977900" eaLnBrk="1" hangingPunct="1">
              <a:spcBef>
                <a:spcPct val="0"/>
              </a:spcBef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ransition spd="med">
    <p:random/>
  </p:transition>
  <p:txStyles>
    <p:titleStyle>
      <a:lvl1pPr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+mj-lt"/>
          <a:ea typeface="+mj-ea"/>
          <a:cs typeface="+mj-cs"/>
        </a:defRPr>
      </a:lvl1pPr>
      <a:lvl2pPr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宋体" pitchFamily="2" charset="-122"/>
        </a:defRPr>
      </a:lvl2pPr>
      <a:lvl3pPr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宋体" pitchFamily="2" charset="-122"/>
        </a:defRPr>
      </a:lvl3pPr>
      <a:lvl4pPr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宋体" pitchFamily="2" charset="-122"/>
        </a:defRPr>
      </a:lvl4pPr>
      <a:lvl5pPr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宋体" pitchFamily="2" charset="-122"/>
        </a:defRPr>
      </a:lvl5pPr>
      <a:lvl6pPr marL="457200"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宋体" pitchFamily="2" charset="-122"/>
        </a:defRPr>
      </a:lvl6pPr>
      <a:lvl7pPr marL="914400"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宋体" pitchFamily="2" charset="-122"/>
        </a:defRPr>
      </a:lvl7pPr>
      <a:lvl8pPr marL="1371600"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宋体" pitchFamily="2" charset="-122"/>
        </a:defRPr>
      </a:lvl8pPr>
      <a:lvl9pPr marL="1828800"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宋体" pitchFamily="2" charset="-122"/>
        </a:defRPr>
      </a:lvl9pPr>
    </p:titleStyle>
    <p:bodyStyle>
      <a:lvl1pPr marL="330200" indent="-330200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u"/>
        <a:defRPr sz="3000" b="1">
          <a:solidFill>
            <a:srgbClr val="0000FF"/>
          </a:solidFill>
          <a:latin typeface="+mn-lt"/>
          <a:ea typeface="+mn-ea"/>
          <a:cs typeface="+mn-cs"/>
        </a:defRPr>
      </a:lvl1pPr>
      <a:lvl2pPr marL="715963" indent="-274638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Ø"/>
        <a:defRPr sz="2600" b="1">
          <a:solidFill>
            <a:schemeClr val="tx1"/>
          </a:solidFill>
          <a:latin typeface="+mn-lt"/>
          <a:ea typeface="+mj-ea"/>
        </a:defRPr>
      </a:lvl2pPr>
      <a:lvl3pPr marL="1101725" indent="-220663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ü"/>
        <a:defRPr sz="2200" b="1">
          <a:solidFill>
            <a:schemeClr val="tx1"/>
          </a:solidFill>
          <a:latin typeface="+mn-lt"/>
          <a:ea typeface="+mj-ea"/>
        </a:defRPr>
      </a:lvl3pPr>
      <a:lvl4pPr marL="1541463" indent="-220663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+mn-lt"/>
          <a:ea typeface="+mj-ea"/>
        </a:defRPr>
      </a:lvl4pPr>
      <a:lvl5pPr marL="1984375" indent="-223838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j-ea"/>
        </a:defRPr>
      </a:lvl5pPr>
      <a:lvl6pPr marL="2441575" indent="-223838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j-ea"/>
        </a:defRPr>
      </a:lvl6pPr>
      <a:lvl7pPr marL="2898775" indent="-223838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j-ea"/>
        </a:defRPr>
      </a:lvl7pPr>
      <a:lvl8pPr marL="3355975" indent="-223838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j-ea"/>
        </a:defRPr>
      </a:lvl8pPr>
      <a:lvl9pPr marL="3813175" indent="-223838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0" y="801688"/>
            <a:ext cx="2846388" cy="69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561975"/>
            <a:ext cx="124936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8050" y="49213"/>
            <a:ext cx="8915400" cy="83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282700"/>
            <a:ext cx="8915400" cy="516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573838"/>
            <a:ext cx="2311400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>
            <a:prstTxWarp prst="textNoShape">
              <a:avLst/>
            </a:prstTxWarp>
          </a:bodyPr>
          <a:lstStyle>
            <a:lvl1pPr defTabSz="977900" eaLnBrk="1" hangingPunct="1">
              <a:spcBef>
                <a:spcPct val="0"/>
              </a:spcBef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4AC243E4-9104-4955-BE0B-63BEAD712197}" type="datetime2">
              <a:rPr lang="zh-CN" altLang="en-US"/>
              <a:pPr>
                <a:defRPr/>
              </a:pPr>
              <a:t>2018年10月11日</a:t>
            </a:fld>
            <a:endParaRPr lang="en-US"/>
          </a:p>
        </p:txBody>
      </p:sp>
      <p:sp>
        <p:nvSpPr>
          <p:cNvPr id="410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573838"/>
            <a:ext cx="3136900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>
            <a:prstTxWarp prst="textNoShape">
              <a:avLst/>
            </a:prstTxWarp>
          </a:bodyPr>
          <a:lstStyle>
            <a:lvl1pPr algn="ctr" defTabSz="977900" eaLnBrk="1" hangingPunct="1">
              <a:spcBef>
                <a:spcPct val="0"/>
              </a:spcBef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410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573838"/>
            <a:ext cx="2311400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>
            <a:prstTxWarp prst="textNoShape">
              <a:avLst/>
            </a:prstTxWarp>
          </a:bodyPr>
          <a:lstStyle>
            <a:lvl1pPr algn="r" defTabSz="977900" eaLnBrk="1" hangingPunct="1">
              <a:spcBef>
                <a:spcPct val="0"/>
              </a:spcBef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8AE6297-8A05-4256-8CEE-D61D18AF30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+mj-lt"/>
          <a:ea typeface="+mj-ea"/>
          <a:cs typeface="+mj-cs"/>
        </a:defRPr>
      </a:lvl1pPr>
      <a:lvl2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2pPr>
      <a:lvl3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3pPr>
      <a:lvl4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4pPr>
      <a:lvl5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5pPr>
      <a:lvl6pPr marL="457200"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6pPr>
      <a:lvl7pPr marL="914400"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7pPr>
      <a:lvl8pPr marL="1371600"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8pPr>
      <a:lvl9pPr marL="1828800"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9pPr>
    </p:titleStyle>
    <p:bodyStyle>
      <a:lvl1pPr marL="366713" indent="-366713" algn="l" defTabSz="977900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rgbClr val="0000FF"/>
          </a:solidFill>
          <a:latin typeface="+mn-lt"/>
          <a:ea typeface="+mn-ea"/>
          <a:cs typeface="+mn-cs"/>
        </a:defRPr>
      </a:lvl1pPr>
      <a:lvl2pPr marL="795338" indent="-306388" algn="l" defTabSz="977900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+mn-ea"/>
        </a:defRPr>
      </a:lvl2pPr>
      <a:lvl3pPr marL="1222375" indent="-244475" algn="l" defTabSz="977900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</a:defRPr>
      </a:lvl3pPr>
      <a:lvl4pPr marL="1712913" indent="-244475" algn="l" defTabSz="977900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4pPr>
      <a:lvl5pPr marL="2201863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5pPr>
      <a:lvl6pPr marL="2659063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6pPr>
      <a:lvl7pPr marL="3116263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7pPr>
      <a:lvl8pPr marL="3573463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8pPr>
      <a:lvl9pPr marL="4030663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pinard/p/6955871.html" TargetMode="External"/><Relationship Id="rId2" Type="http://schemas.openxmlformats.org/officeDocument/2006/relationships/hyperlink" Target="https://www.cs.ubc.ca/~murphyk/Software/HMM/hmm.html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73150" y="2141538"/>
            <a:ext cx="8420100" cy="15398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850" tIns="48925" rIns="97850" bIns="48925"/>
          <a:lstStyle/>
          <a:p>
            <a:r>
              <a:rPr lang="zh-CN" altLang="en-US" sz="2400" dirty="0" smtClean="0">
                <a:solidFill>
                  <a:srgbClr val="CC00CC"/>
                </a:solidFill>
              </a:rPr>
              <a:t>随机计算</a:t>
            </a:r>
            <a:r>
              <a:rPr lang="zh-CN" altLang="en-US" sz="2400" dirty="0" smtClean="0">
                <a:solidFill>
                  <a:srgbClr val="CC00CC"/>
                </a:solidFill>
                <a:latin typeface="隶书" panose="02010509060101010101" pitchFamily="49" charset="-122"/>
              </a:rPr>
              <a:t/>
            </a:r>
            <a:br>
              <a:rPr lang="zh-CN" altLang="en-US" sz="2400" dirty="0" smtClean="0">
                <a:solidFill>
                  <a:srgbClr val="CC00CC"/>
                </a:solidFill>
                <a:latin typeface="隶书" panose="02010509060101010101" pitchFamily="49" charset="-122"/>
              </a:rPr>
            </a:br>
            <a:r>
              <a:rPr lang="zh-CN" altLang="en-US" sz="2400" dirty="0" smtClean="0">
                <a:solidFill>
                  <a:srgbClr val="CC00CC"/>
                </a:solidFill>
                <a:latin typeface="隶书" panose="02010509060101010101" pitchFamily="49" charset="-122"/>
              </a:rPr>
              <a:t>实验二</a:t>
            </a:r>
            <a:r>
              <a:rPr lang="zh-CN" altLang="en-US" dirty="0" smtClean="0">
                <a:latin typeface="隶书" panose="02010509060101010101" pitchFamily="49" charset="-122"/>
              </a:rPr>
              <a:t> 隐马尔科夫模型</a:t>
            </a:r>
            <a:r>
              <a:rPr lang="zh-CN" altLang="en-US" sz="2000" baseline="-25000" dirty="0" smtClean="0">
                <a:latin typeface="隶书" panose="02010509060101010101" pitchFamily="49" charset="-122"/>
              </a:rPr>
              <a:t>(</a:t>
            </a:r>
            <a:r>
              <a:rPr lang="en-US" altLang="zh-CN" sz="2000" baseline="-25000" dirty="0" smtClean="0">
                <a:latin typeface="隶书" panose="02010509060101010101" pitchFamily="49" charset="-122"/>
              </a:rPr>
              <a:t>3</a:t>
            </a:r>
            <a:r>
              <a:rPr lang="zh-CN" altLang="en-US" sz="2000" baseline="-25000" dirty="0" smtClean="0">
                <a:latin typeface="隶书" panose="02010509060101010101" pitchFamily="49" charset="-122"/>
              </a:rPr>
              <a:t>学时)</a:t>
            </a:r>
            <a:endParaRPr lang="zh-CN" altLang="en-US" sz="2000" dirty="0" smtClean="0">
              <a:latin typeface="隶书" panose="02010509060101010101" pitchFamily="49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485900" y="4090988"/>
            <a:ext cx="6934200" cy="18446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850" tIns="48925" rIns="97850" bIns="48925"/>
          <a:lstStyle/>
          <a:p>
            <a:pPr marL="0" indent="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dirty="0" smtClean="0"/>
              <a:t>范晓鹏，刘绍辉</a:t>
            </a:r>
            <a:endParaRPr lang="en-US" altLang="zh-CN" sz="2600" dirty="0" smtClean="0"/>
          </a:p>
          <a:p>
            <a:pPr marL="0" indent="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dirty="0" smtClean="0"/>
              <a:t>计算机科学与技术学院 哈尔滨工业大学</a:t>
            </a:r>
          </a:p>
          <a:p>
            <a:pPr marL="0" indent="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dirty="0" err="1" smtClean="0"/>
              <a:t>fxp</a:t>
            </a:r>
            <a:r>
              <a:rPr lang="en-US" altLang="zh-CN" sz="2600" dirty="0" smtClean="0"/>
              <a:t>,</a:t>
            </a:r>
            <a:r>
              <a:rPr lang="zh-CN" altLang="en-US" sz="2600" dirty="0" smtClean="0"/>
              <a:t>shliu</a:t>
            </a:r>
            <a:r>
              <a:rPr lang="zh-CN" altLang="en-US" sz="2600" dirty="0" smtClean="0"/>
              <a:t>@hit.edu.cn</a:t>
            </a:r>
          </a:p>
          <a:p>
            <a:pPr marL="0" indent="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dirty="0" smtClean="0"/>
              <a:t>201</a:t>
            </a:r>
            <a:r>
              <a:rPr lang="en-US" altLang="zh-CN" sz="2600" dirty="0" smtClean="0"/>
              <a:t>8</a:t>
            </a:r>
            <a:r>
              <a:rPr lang="zh-CN" altLang="en-US" sz="2600" dirty="0" smtClean="0"/>
              <a:t>年秋季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</a:pPr>
            <a:r>
              <a:rPr lang="zh-CN" altLang="en-US" dirty="0" smtClean="0">
                <a:latin typeface="隶书" panose="02010509060101010101" pitchFamily="49" charset="-122"/>
              </a:rPr>
              <a:t>问题一：马尔科夫链的生成（隐状态）</a:t>
            </a:r>
            <a:endParaRPr lang="en-US" altLang="zh-CN" dirty="0">
              <a:latin typeface="隶书" panose="020105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    假设晴天和雨天的初始概率分别为</a:t>
            </a:r>
            <a:r>
              <a:rPr lang="en-US" altLang="zh-CN" dirty="0" smtClean="0"/>
              <a:t>0.6</a:t>
            </a:r>
            <a:r>
              <a:rPr lang="zh-CN" altLang="en-US" dirty="0" smtClean="0"/>
              <a:t>和</a:t>
            </a:r>
            <a:r>
              <a:rPr lang="en-US" altLang="zh-CN" dirty="0" smtClean="0"/>
              <a:t>0.4</a:t>
            </a:r>
            <a:r>
              <a:rPr lang="zh-CN" altLang="en-US" dirty="0" smtClean="0"/>
              <a:t>，如果前一天是晴天，则第二天晴天和雨天概率仍然是</a:t>
            </a:r>
            <a:r>
              <a:rPr lang="en-US" altLang="zh-CN" dirty="0" smtClean="0"/>
              <a:t>0.6</a:t>
            </a:r>
            <a:r>
              <a:rPr lang="zh-CN" altLang="en-US" dirty="0" smtClean="0"/>
              <a:t>和</a:t>
            </a:r>
            <a:r>
              <a:rPr lang="en-US" altLang="zh-CN" dirty="0" smtClean="0"/>
              <a:t>0.4</a:t>
            </a:r>
            <a:r>
              <a:rPr lang="zh-CN" altLang="en-US" dirty="0" smtClean="0"/>
              <a:t>，如果前一天是雨天，则第二天晴天和雨天概率分别为</a:t>
            </a:r>
            <a:r>
              <a:rPr lang="en-US" altLang="zh-CN" dirty="0" smtClean="0"/>
              <a:t>0.3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0.7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试写出天气（晴天、雨天）的状态转移矩阵。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根据初始概率和状态转移矩阵，随机生成</a:t>
            </a:r>
            <a:r>
              <a:rPr lang="en-US" altLang="zh-CN" dirty="0" smtClean="0"/>
              <a:t>20</a:t>
            </a:r>
            <a:r>
              <a:rPr lang="zh-CN" altLang="en-US" dirty="0" smtClean="0"/>
              <a:t>天的天气序列。（用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表示晴天，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表示雨天）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0580276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</a:pPr>
            <a:r>
              <a:rPr lang="zh-CN" altLang="en-US" dirty="0" smtClean="0">
                <a:latin typeface="隶书" panose="02010509060101010101" pitchFamily="49" charset="-122"/>
              </a:rPr>
              <a:t>问题二：</a:t>
            </a:r>
            <a:r>
              <a:rPr lang="zh-CN" altLang="en-US" dirty="0">
                <a:latin typeface="隶书" panose="02010509060101010101" pitchFamily="49" charset="-122"/>
              </a:rPr>
              <a:t>马尔科夫链的生成</a:t>
            </a:r>
            <a:r>
              <a:rPr lang="zh-CN" altLang="en-US" dirty="0" smtClean="0">
                <a:latin typeface="隶书" panose="02010509060101010101" pitchFamily="49" charset="-122"/>
              </a:rPr>
              <a:t>（显状态</a:t>
            </a:r>
            <a:r>
              <a:rPr lang="zh-CN" altLang="en-US" dirty="0">
                <a:latin typeface="隶书" panose="02010509060101010101" pitchFamily="49" charset="-122"/>
              </a:rPr>
              <a:t>）</a:t>
            </a:r>
            <a:endParaRPr lang="en-US" altLang="zh-CN" dirty="0">
              <a:latin typeface="隶书" panose="020105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dirty="0" smtClean="0"/>
              <a:t>        一</a:t>
            </a:r>
            <a:r>
              <a:rPr lang="zh-CN" altLang="en-US" b="0" dirty="0"/>
              <a:t>个朋友每天根据天气</a:t>
            </a:r>
            <a:r>
              <a:rPr lang="en-US" altLang="zh-CN" b="0" dirty="0" smtClean="0"/>
              <a:t>{</a:t>
            </a:r>
            <a:r>
              <a:rPr lang="zh-CN" altLang="en-US" b="0" dirty="0" smtClean="0"/>
              <a:t>天晴</a:t>
            </a:r>
            <a:r>
              <a:rPr lang="zh-CN" altLang="en-US" b="0" dirty="0"/>
              <a:t>，</a:t>
            </a:r>
            <a:r>
              <a:rPr lang="zh-CN" altLang="en-US" b="0" dirty="0" smtClean="0"/>
              <a:t>下雨</a:t>
            </a:r>
            <a:r>
              <a:rPr lang="en-US" altLang="zh-CN" b="0" dirty="0" smtClean="0"/>
              <a:t>}</a:t>
            </a:r>
            <a:r>
              <a:rPr lang="zh-CN" altLang="en-US" b="0" dirty="0" smtClean="0"/>
              <a:t>按以下概率决定</a:t>
            </a:r>
            <a:r>
              <a:rPr lang="zh-CN" altLang="en-US" b="0" dirty="0"/>
              <a:t>当天的活动</a:t>
            </a:r>
            <a:r>
              <a:rPr lang="en-US" altLang="zh-CN" b="0" dirty="0"/>
              <a:t>{</a:t>
            </a:r>
            <a:r>
              <a:rPr lang="zh-CN" altLang="en-US" b="0" dirty="0"/>
              <a:t>公园散步</a:t>
            </a:r>
            <a:r>
              <a:rPr lang="en-US" altLang="zh-CN" b="0" dirty="0"/>
              <a:t>,</a:t>
            </a:r>
            <a:r>
              <a:rPr lang="zh-CN" altLang="en-US" b="0" dirty="0"/>
              <a:t>购物</a:t>
            </a:r>
            <a:r>
              <a:rPr lang="en-US" altLang="zh-CN" b="0" dirty="0"/>
              <a:t>,</a:t>
            </a:r>
            <a:r>
              <a:rPr lang="zh-CN" altLang="en-US" b="0" dirty="0"/>
              <a:t>清理房间</a:t>
            </a:r>
            <a:r>
              <a:rPr lang="en-US" altLang="zh-CN" b="0" dirty="0"/>
              <a:t>}</a:t>
            </a:r>
            <a:r>
              <a:rPr lang="zh-CN" altLang="en-US" b="0" dirty="0"/>
              <a:t>中的一</a:t>
            </a:r>
            <a:r>
              <a:rPr lang="zh-CN" altLang="en-US" b="0" dirty="0" smtClean="0"/>
              <a:t>种</a:t>
            </a:r>
            <a:endParaRPr lang="en-US" altLang="zh-CN" b="0" dirty="0"/>
          </a:p>
          <a:p>
            <a:pPr marL="0" indent="0">
              <a:buNone/>
            </a:pPr>
            <a:r>
              <a:rPr lang="en-US" altLang="zh-CN" b="0" dirty="0" err="1"/>
              <a:t>emission_probability</a:t>
            </a:r>
            <a:r>
              <a:rPr lang="en-US" altLang="zh-CN" b="0" dirty="0"/>
              <a:t> = {</a:t>
            </a:r>
          </a:p>
          <a:p>
            <a:pPr marL="0" indent="0">
              <a:buNone/>
            </a:pPr>
            <a:r>
              <a:rPr lang="en-US" altLang="zh-CN" b="0" dirty="0"/>
              <a:t>  'Sunny' : {'walk': 0.6, 'shop': 0.3, 'clean': 0.1</a:t>
            </a:r>
            <a:r>
              <a:rPr lang="en-US" altLang="zh-CN" b="0" dirty="0" smtClean="0"/>
              <a:t>},</a:t>
            </a:r>
          </a:p>
          <a:p>
            <a:pPr marL="0" indent="0">
              <a:buNone/>
            </a:pPr>
            <a:r>
              <a:rPr lang="en-US" altLang="zh-CN" b="0" dirty="0" smtClean="0"/>
              <a:t>   </a:t>
            </a:r>
            <a:r>
              <a:rPr lang="en-US" altLang="zh-CN" b="0" dirty="0"/>
              <a:t>'Rainy' : {'walk': 0.1, 'shop': 0.4, 'clean': 0.5},</a:t>
            </a:r>
          </a:p>
          <a:p>
            <a:pPr marL="0" indent="0">
              <a:buNone/>
            </a:pPr>
            <a:r>
              <a:rPr lang="en-US" altLang="zh-CN" b="0" dirty="0" smtClean="0"/>
              <a:t>}</a:t>
            </a:r>
          </a:p>
          <a:p>
            <a:pPr marL="0" indent="0">
              <a:buNone/>
            </a:pPr>
            <a:r>
              <a:rPr lang="en-US" altLang="zh-CN" b="0" dirty="0" smtClean="0"/>
              <a:t>1. </a:t>
            </a:r>
            <a:r>
              <a:rPr lang="zh-CN" altLang="en-US" b="0" dirty="0" smtClean="0"/>
              <a:t>请按照问题一生成的天气序列，以及以上概率，来生成这位朋友这</a:t>
            </a:r>
            <a:r>
              <a:rPr lang="en-US" altLang="zh-CN" b="0" dirty="0" smtClean="0"/>
              <a:t>20</a:t>
            </a:r>
            <a:r>
              <a:rPr lang="zh-CN" altLang="en-US" b="0" dirty="0" smtClean="0"/>
              <a:t>天的活动序列（用</a:t>
            </a:r>
            <a:r>
              <a:rPr lang="en-US" altLang="zh-CN" b="0" dirty="0" smtClean="0"/>
              <a:t>1</a:t>
            </a:r>
            <a:r>
              <a:rPr lang="zh-CN" altLang="en-US" b="0" dirty="0" smtClean="0"/>
              <a:t>表示散步，</a:t>
            </a:r>
            <a:r>
              <a:rPr lang="en-US" altLang="zh-CN" b="0" dirty="0" smtClean="0"/>
              <a:t>2</a:t>
            </a:r>
            <a:r>
              <a:rPr lang="zh-CN" altLang="en-US" b="0" dirty="0" smtClean="0"/>
              <a:t>表示购物，</a:t>
            </a:r>
            <a:r>
              <a:rPr lang="en-US" altLang="zh-CN" b="0" dirty="0" smtClean="0"/>
              <a:t>3</a:t>
            </a:r>
            <a:r>
              <a:rPr lang="zh-CN" altLang="en-US" b="0" dirty="0" smtClean="0"/>
              <a:t>表示清理）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420238107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</a:pPr>
            <a:r>
              <a:rPr lang="zh-CN" altLang="en-US" dirty="0" smtClean="0">
                <a:latin typeface="隶书" panose="02010509060101010101" pitchFamily="49" charset="-122"/>
              </a:rPr>
              <a:t>问题三：隐</a:t>
            </a:r>
            <a:r>
              <a:rPr lang="zh-CN" altLang="en-US" dirty="0">
                <a:latin typeface="隶书" panose="02010509060101010101" pitchFamily="49" charset="-122"/>
              </a:rPr>
              <a:t>马尔科夫模型</a:t>
            </a: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dirty="0" smtClean="0"/>
              <a:t>问题二中的朋友每天在朋友圈发布当天的活动</a:t>
            </a:r>
            <a:endParaRPr lang="en-US" altLang="zh-CN" b="0" dirty="0" smtClean="0"/>
          </a:p>
          <a:p>
            <a:pPr marL="514350" indent="-514350">
              <a:buAutoNum type="arabicPeriod"/>
            </a:pPr>
            <a:r>
              <a:rPr lang="zh-CN" altLang="en-US" b="0" dirty="0" smtClean="0"/>
              <a:t>假设他连续三天发布的活动状态分别是</a:t>
            </a:r>
            <a:r>
              <a:rPr lang="en-US" altLang="zh-CN" b="0" dirty="0" smtClean="0"/>
              <a:t>1 2 3</a:t>
            </a:r>
            <a:r>
              <a:rPr lang="zh-CN" altLang="en-US" b="0" dirty="0" smtClean="0"/>
              <a:t>，请计算这三天天气序列为</a:t>
            </a:r>
            <a:r>
              <a:rPr lang="en-US" altLang="zh-CN" b="0" dirty="0" smtClean="0"/>
              <a:t>1 2 2</a:t>
            </a:r>
            <a:r>
              <a:rPr lang="zh-CN" altLang="en-US" b="0" dirty="0" smtClean="0"/>
              <a:t>的概率。</a:t>
            </a:r>
            <a:endParaRPr lang="en-US" altLang="zh-CN" b="0" dirty="0" smtClean="0"/>
          </a:p>
          <a:p>
            <a:pPr marL="514350" indent="-514350">
              <a:buAutoNum type="arabicPeriod"/>
            </a:pPr>
            <a:r>
              <a:rPr lang="zh-CN" altLang="en-US" b="0" dirty="0" smtClean="0"/>
              <a:t>假设他连续二十天发布的状态是</a:t>
            </a:r>
            <a:r>
              <a:rPr lang="en-US" altLang="zh-CN" b="0" dirty="0"/>
              <a:t>2     1     3     2     3     2     2     3     3     1     2     1     1     1     2     3     3     3     3     2 </a:t>
            </a:r>
            <a:r>
              <a:rPr lang="zh-CN" altLang="en-US" b="0" dirty="0" smtClean="0"/>
              <a:t>，请</a:t>
            </a:r>
            <a:r>
              <a:rPr lang="zh-CN" altLang="en-US" b="0" dirty="0"/>
              <a:t>推测</a:t>
            </a:r>
            <a:r>
              <a:rPr lang="zh-CN" altLang="en-US" b="0" dirty="0" smtClean="0"/>
              <a:t>这</a:t>
            </a:r>
            <a:r>
              <a:rPr lang="en-US" altLang="zh-CN" b="0" dirty="0" smtClean="0"/>
              <a:t>20</a:t>
            </a:r>
            <a:r>
              <a:rPr lang="zh-CN" altLang="en-US" b="0" dirty="0" smtClean="0"/>
              <a:t>天</a:t>
            </a:r>
            <a:r>
              <a:rPr lang="zh-CN" altLang="en-US" b="0" dirty="0"/>
              <a:t>的</a:t>
            </a:r>
            <a:r>
              <a:rPr lang="zh-CN" altLang="en-US" b="0" dirty="0" smtClean="0"/>
              <a:t>天气</a:t>
            </a:r>
            <a:endParaRPr lang="en-US" altLang="zh-CN" b="0" dirty="0" smtClean="0"/>
          </a:p>
          <a:p>
            <a:pPr marL="514350" indent="-514350">
              <a:buAutoNum type="arabicPeriod"/>
            </a:pPr>
            <a:r>
              <a:rPr lang="zh-CN" altLang="en-US" b="0" dirty="0" smtClean="0"/>
              <a:t>按照问题二中生成的活动序列，来推测天气序列，并验证是否与问题一中生成的天气序列相同。</a:t>
            </a:r>
            <a:endParaRPr lang="en-US" altLang="zh-CN" b="0" dirty="0"/>
          </a:p>
          <a:p>
            <a:pPr marL="514350" indent="-514350">
              <a:buAutoNum type="arabicPeriod"/>
            </a:pP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278629622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42950" y="2243138"/>
            <a:ext cx="8420100" cy="15462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850" tIns="48925" rIns="97850" bIns="48925"/>
          <a:lstStyle/>
          <a:p>
            <a:r>
              <a:rPr lang="en-US" altLang="zh-CN" sz="4400" dirty="0" smtClean="0">
                <a:latin typeface="隶书" panose="02010509060101010101" pitchFamily="49" charset="-122"/>
              </a:rPr>
              <a:t>END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77850" y="3368675"/>
            <a:ext cx="6686550" cy="176371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850" tIns="48925" rIns="97850" bIns="48925"/>
          <a:lstStyle/>
          <a:p>
            <a:pPr marL="0" indent="0" algn="ctr">
              <a:buNone/>
            </a:pPr>
            <a:r>
              <a:rPr lang="zh-CN" altLang="en-US" sz="3400" dirty="0">
                <a:latin typeface="隶书" panose="02010509060101010101" pitchFamily="49" charset="-122"/>
              </a:rPr>
              <a:t>实验</a:t>
            </a:r>
            <a:r>
              <a:rPr lang="zh-CN" altLang="en-US" sz="3400" dirty="0" smtClean="0">
                <a:latin typeface="隶书" panose="02010509060101010101" pitchFamily="49" charset="-122"/>
              </a:rPr>
              <a:t>二 隐</a:t>
            </a:r>
            <a:r>
              <a:rPr lang="zh-CN" altLang="en-US" sz="3400" dirty="0">
                <a:latin typeface="隶书" panose="02010509060101010101" pitchFamily="49" charset="-122"/>
              </a:rPr>
              <a:t>马尔科夫模型</a:t>
            </a:r>
            <a:endParaRPr lang="zh-CN" alt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val="381188614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</a:pPr>
            <a:r>
              <a:rPr lang="zh-CN" altLang="en-US" dirty="0">
                <a:latin typeface="隶书" panose="02010509060101010101" pitchFamily="49" charset="-122"/>
              </a:rPr>
              <a:t>隐马尔科夫</a:t>
            </a:r>
            <a:r>
              <a:rPr lang="zh-CN" altLang="en-US" dirty="0" smtClean="0">
                <a:latin typeface="隶书" panose="02010509060101010101" pitchFamily="49" charset="-122"/>
              </a:rPr>
              <a:t>模型</a:t>
            </a:r>
            <a:r>
              <a:rPr lang="en-US" altLang="zh-CN" dirty="0" smtClean="0">
                <a:latin typeface="隶书" panose="02010509060101010101" pitchFamily="49" charset="-122"/>
              </a:rPr>
              <a:t>HMM</a:t>
            </a:r>
            <a:r>
              <a:rPr lang="zh-CN" altLang="en-US" dirty="0" smtClean="0">
                <a:latin typeface="隶书" panose="02010509060101010101" pitchFamily="49" charset="-122"/>
              </a:rPr>
              <a:t>简介</a:t>
            </a:r>
            <a:endParaRPr lang="en-US" altLang="zh-CN" dirty="0">
              <a:latin typeface="隶书" panose="020105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HMM</a:t>
            </a:r>
            <a:r>
              <a:rPr lang="zh-CN" altLang="en-US" dirty="0"/>
              <a:t>：隐马尔科夫模型中有隐含状态序列、观察序列、初始状态概率分布，状态序列转移矩阵，输出转移概率矩阵</a:t>
            </a:r>
            <a:r>
              <a:rPr lang="zh-CN" altLang="en-US" dirty="0" smtClean="0"/>
              <a:t>组成</a:t>
            </a:r>
            <a:endParaRPr lang="en-US" altLang="zh-CN" dirty="0" smtClean="0"/>
          </a:p>
          <a:p>
            <a:r>
              <a:rPr lang="zh-CN" altLang="en-US" dirty="0"/>
              <a:t>隐马模型的三个问题</a:t>
            </a:r>
            <a:endParaRPr lang="en-US" altLang="zh-CN" dirty="0"/>
          </a:p>
          <a:p>
            <a:pPr lvl="1"/>
            <a:r>
              <a:rPr lang="zh-CN" altLang="en-US" dirty="0"/>
              <a:t>概率计算：计算特定观测序列的概率</a:t>
            </a:r>
            <a:r>
              <a:rPr lang="en-US" altLang="zh-CN" dirty="0"/>
              <a:t>forward/backward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预测问题：给定模型和观测序列，求给定观测序列条件下，最可能出现的对应的状态序列</a:t>
            </a:r>
            <a:r>
              <a:rPr lang="en-US" altLang="zh-CN" dirty="0" err="1"/>
              <a:t>viterbi</a:t>
            </a:r>
            <a:r>
              <a:rPr lang="zh-CN" altLang="en-US" dirty="0"/>
              <a:t>解码算法</a:t>
            </a:r>
            <a:r>
              <a:rPr lang="en-US" altLang="zh-CN" dirty="0"/>
              <a:t>(</a:t>
            </a:r>
            <a:r>
              <a:rPr lang="zh-CN" altLang="en-US" dirty="0"/>
              <a:t>基于动态规划的思想</a:t>
            </a:r>
            <a:r>
              <a:rPr lang="en-US" altLang="zh-CN" dirty="0"/>
              <a:t>)</a:t>
            </a:r>
            <a:endParaRPr lang="zh-CN" altLang="en-US" dirty="0"/>
          </a:p>
          <a:p>
            <a:pPr lvl="1"/>
            <a:r>
              <a:rPr lang="zh-CN" altLang="en-US" dirty="0"/>
              <a:t>学习问题：给定观测序列，估计模型的参数，使得在该模型下观测序列的条件概率最大</a:t>
            </a:r>
            <a:r>
              <a:rPr lang="en-US" altLang="zh-CN" dirty="0"/>
              <a:t>:</a:t>
            </a:r>
            <a:r>
              <a:rPr lang="en-US" altLang="zh-CN" dirty="0" err="1"/>
              <a:t>baum</a:t>
            </a:r>
            <a:r>
              <a:rPr lang="en-US" altLang="zh-CN" dirty="0"/>
              <a:t>-welch</a:t>
            </a:r>
            <a:r>
              <a:rPr lang="zh-CN" altLang="en-US" dirty="0"/>
              <a:t>算法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570334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</a:pPr>
            <a:r>
              <a:rPr lang="zh-CN" altLang="en-US" dirty="0" smtClean="0">
                <a:latin typeface="隶书" panose="02010509060101010101" pitchFamily="49" charset="-122"/>
              </a:rPr>
              <a:t>天气问题的求解（维特比算法）</a:t>
            </a:r>
            <a:endParaRPr lang="en-US" altLang="zh-CN" dirty="0">
              <a:latin typeface="隶书" panose="020105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atinLnBrk="0"/>
            <a:r>
              <a:rPr lang="zh-CN" altLang="en-US" dirty="0"/>
              <a:t>求解最可能的隐状态序列是</a:t>
            </a:r>
            <a:r>
              <a:rPr lang="en-US" altLang="zh-CN" dirty="0"/>
              <a:t>HMM</a:t>
            </a:r>
            <a:r>
              <a:rPr lang="zh-CN" altLang="en-US" dirty="0"/>
              <a:t>的三个典型问题之一，通常用维特比算法解决。维特比算法就是求解</a:t>
            </a:r>
            <a:r>
              <a:rPr lang="en-US" altLang="zh-CN" dirty="0"/>
              <a:t>HMM</a:t>
            </a:r>
            <a:r>
              <a:rPr lang="zh-CN" altLang="en-US" dirty="0"/>
              <a:t>上的最短路径（</a:t>
            </a:r>
            <a:r>
              <a:rPr lang="en-US" altLang="zh-CN" dirty="0"/>
              <a:t>-log(</a:t>
            </a:r>
            <a:r>
              <a:rPr lang="en-US" altLang="zh-CN" dirty="0" err="1"/>
              <a:t>prob</a:t>
            </a:r>
            <a:r>
              <a:rPr lang="en-US" altLang="zh-CN" dirty="0"/>
              <a:t>)</a:t>
            </a:r>
            <a:r>
              <a:rPr lang="zh-CN" altLang="en-US" dirty="0"/>
              <a:t>，也即是最大概率）的算法。</a:t>
            </a:r>
          </a:p>
          <a:p>
            <a:pPr latinLnBrk="0"/>
            <a:r>
              <a:rPr lang="zh-CN" altLang="en-US" dirty="0"/>
              <a:t>稍微用中文讲讲思路，很明显，第一天天晴还是下雨可以算出来：</a:t>
            </a:r>
          </a:p>
          <a:p>
            <a:pPr latinLnBrk="0"/>
            <a:r>
              <a:rPr lang="zh-CN" altLang="en-US" dirty="0"/>
              <a:t>定义</a:t>
            </a:r>
            <a:r>
              <a:rPr lang="en-US" altLang="zh-CN" dirty="0"/>
              <a:t>V[</a:t>
            </a:r>
            <a:r>
              <a:rPr lang="zh-CN" altLang="en-US" dirty="0"/>
              <a:t>时间</a:t>
            </a:r>
            <a:r>
              <a:rPr lang="en-US" altLang="zh-CN" dirty="0"/>
              <a:t>][</a:t>
            </a:r>
            <a:r>
              <a:rPr lang="zh-CN" altLang="en-US" dirty="0"/>
              <a:t>今天天气</a:t>
            </a:r>
            <a:r>
              <a:rPr lang="en-US" altLang="zh-CN" dirty="0"/>
              <a:t>] = </a:t>
            </a:r>
            <a:r>
              <a:rPr lang="zh-CN" altLang="en-US" dirty="0"/>
              <a:t>概率，注意今天天气指的是，前几天的天气都确定下来了（概率最大）今天天气是</a:t>
            </a:r>
            <a:r>
              <a:rPr lang="en-US" altLang="zh-CN" dirty="0"/>
              <a:t>X</a:t>
            </a:r>
            <a:r>
              <a:rPr lang="zh-CN" altLang="en-US" dirty="0"/>
              <a:t>的概率，这里的概率就是一个累乘的概率了。</a:t>
            </a:r>
          </a:p>
          <a:p>
            <a:pPr latinLnBrk="0"/>
            <a:r>
              <a:rPr lang="zh-CN" altLang="en-US" dirty="0"/>
              <a:t>    因为第一天我的朋友去散步了，所以第一天下雨的概率</a:t>
            </a:r>
            <a:r>
              <a:rPr lang="en-US" altLang="zh-CN" dirty="0"/>
              <a:t>V[</a:t>
            </a:r>
            <a:r>
              <a:rPr lang="zh-CN" altLang="en-US" dirty="0"/>
              <a:t>第一天</a:t>
            </a:r>
            <a:r>
              <a:rPr lang="en-US" altLang="zh-CN" dirty="0"/>
              <a:t>][</a:t>
            </a:r>
            <a:r>
              <a:rPr lang="zh-CN" altLang="en-US" dirty="0"/>
              <a:t>下雨</a:t>
            </a:r>
            <a:r>
              <a:rPr lang="en-US" altLang="zh-CN" dirty="0"/>
              <a:t>] = </a:t>
            </a:r>
            <a:r>
              <a:rPr lang="zh-CN" altLang="en-US" dirty="0"/>
              <a:t>初始概率</a:t>
            </a:r>
            <a:r>
              <a:rPr lang="en-US" altLang="zh-CN" dirty="0"/>
              <a:t>[</a:t>
            </a:r>
            <a:r>
              <a:rPr lang="zh-CN" altLang="en-US" dirty="0"/>
              <a:t>下雨</a:t>
            </a:r>
            <a:r>
              <a:rPr lang="en-US" altLang="zh-CN" dirty="0"/>
              <a:t>] * </a:t>
            </a:r>
            <a:r>
              <a:rPr lang="zh-CN" altLang="en-US" dirty="0"/>
              <a:t>发射概率</a:t>
            </a:r>
            <a:r>
              <a:rPr lang="en-US" altLang="zh-CN" dirty="0"/>
              <a:t>[</a:t>
            </a:r>
            <a:r>
              <a:rPr lang="zh-CN" altLang="en-US" dirty="0"/>
              <a:t>下雨</a:t>
            </a:r>
            <a:r>
              <a:rPr lang="en-US" altLang="zh-CN" dirty="0"/>
              <a:t>][</a:t>
            </a:r>
            <a:r>
              <a:rPr lang="zh-CN" altLang="en-US" dirty="0"/>
              <a:t>散步</a:t>
            </a:r>
            <a:r>
              <a:rPr lang="en-US" altLang="zh-CN" dirty="0"/>
              <a:t>] = 0.6 * 0.1 = 0.06</a:t>
            </a:r>
            <a:r>
              <a:rPr lang="zh-CN" altLang="en-US" dirty="0"/>
              <a:t>，同理可得</a:t>
            </a:r>
            <a:r>
              <a:rPr lang="en-US" altLang="zh-CN" dirty="0"/>
              <a:t>V[</a:t>
            </a:r>
            <a:r>
              <a:rPr lang="zh-CN" altLang="en-US" dirty="0"/>
              <a:t>第一天</a:t>
            </a:r>
            <a:r>
              <a:rPr lang="en-US" altLang="zh-CN" dirty="0"/>
              <a:t>][</a:t>
            </a:r>
            <a:r>
              <a:rPr lang="zh-CN" altLang="en-US" dirty="0"/>
              <a:t>天晴</a:t>
            </a:r>
            <a:r>
              <a:rPr lang="en-US" altLang="zh-CN" dirty="0"/>
              <a:t>] = 0.24 </a:t>
            </a:r>
            <a:r>
              <a:rPr lang="zh-CN" altLang="en-US" dirty="0"/>
              <a:t>。从直觉上来看，因为第一天朋友出门了，她一般喜欢在天晴的时候散步，所以第一天天晴的概率比较大，数字与直觉统一了。</a:t>
            </a:r>
          </a:p>
          <a:p>
            <a:pPr latinLnBrk="0"/>
            <a:r>
              <a:rPr lang="zh-CN" altLang="en-US" dirty="0"/>
              <a:t>从第二天开始，对于每种天气</a:t>
            </a:r>
            <a:r>
              <a:rPr lang="en-US" altLang="zh-CN" dirty="0"/>
              <a:t>Y</a:t>
            </a:r>
            <a:r>
              <a:rPr lang="zh-CN" altLang="en-US" dirty="0"/>
              <a:t>，都有前一天天气是</a:t>
            </a:r>
            <a:r>
              <a:rPr lang="en-US" altLang="zh-CN" dirty="0"/>
              <a:t>X</a:t>
            </a:r>
            <a:r>
              <a:rPr lang="zh-CN" altLang="en-US" dirty="0"/>
              <a:t>的概率 * </a:t>
            </a:r>
            <a:r>
              <a:rPr lang="en-US" altLang="zh-CN" dirty="0"/>
              <a:t>X</a:t>
            </a:r>
            <a:r>
              <a:rPr lang="zh-CN" altLang="en-US" dirty="0"/>
              <a:t>转移到</a:t>
            </a:r>
            <a:r>
              <a:rPr lang="en-US" altLang="zh-CN" dirty="0"/>
              <a:t>Y</a:t>
            </a:r>
            <a:r>
              <a:rPr lang="zh-CN" altLang="en-US" dirty="0"/>
              <a:t>的概率 * </a:t>
            </a:r>
            <a:r>
              <a:rPr lang="en-US" altLang="zh-CN" dirty="0"/>
              <a:t>Y</a:t>
            </a:r>
            <a:r>
              <a:rPr lang="zh-CN" altLang="en-US" dirty="0"/>
              <a:t>天气下朋友进行这天这种活动的概率。因为前一天天气</a:t>
            </a:r>
            <a:r>
              <a:rPr lang="en-US" altLang="zh-CN" dirty="0"/>
              <a:t>X</a:t>
            </a:r>
            <a:r>
              <a:rPr lang="zh-CN" altLang="en-US" dirty="0"/>
              <a:t>有两种可能，所以</a:t>
            </a:r>
            <a:r>
              <a:rPr lang="en-US" altLang="zh-CN" dirty="0"/>
              <a:t>Y</a:t>
            </a:r>
            <a:r>
              <a:rPr lang="zh-CN" altLang="en-US" dirty="0"/>
              <a:t>的概率有两个，选取其中较大一个作为</a:t>
            </a:r>
            <a:r>
              <a:rPr lang="en-US" altLang="zh-CN" dirty="0"/>
              <a:t>V[</a:t>
            </a:r>
            <a:r>
              <a:rPr lang="zh-CN" altLang="en-US" dirty="0"/>
              <a:t>第二天</a:t>
            </a:r>
            <a:r>
              <a:rPr lang="en-US" altLang="zh-CN" dirty="0"/>
              <a:t>][</a:t>
            </a:r>
            <a:r>
              <a:rPr lang="zh-CN" altLang="en-US" dirty="0"/>
              <a:t>天气</a:t>
            </a:r>
            <a:r>
              <a:rPr lang="en-US" altLang="zh-CN" dirty="0"/>
              <a:t>Y]</a:t>
            </a:r>
            <a:r>
              <a:rPr lang="zh-CN" altLang="en-US" dirty="0"/>
              <a:t>的概率，同时将今天的天气加入到结果序列中</a:t>
            </a:r>
          </a:p>
          <a:p>
            <a:pPr latinLnBrk="0"/>
            <a:r>
              <a:rPr lang="zh-CN" altLang="en-US" dirty="0"/>
              <a:t>比较</a:t>
            </a:r>
            <a:r>
              <a:rPr lang="en-US" altLang="zh-CN" dirty="0"/>
              <a:t>V[</a:t>
            </a:r>
            <a:r>
              <a:rPr lang="zh-CN" altLang="en-US" dirty="0"/>
              <a:t>最后一天</a:t>
            </a:r>
            <a:r>
              <a:rPr lang="en-US" altLang="zh-CN" dirty="0"/>
              <a:t>][</a:t>
            </a:r>
            <a:r>
              <a:rPr lang="zh-CN" altLang="en-US" dirty="0"/>
              <a:t>下雨</a:t>
            </a:r>
            <a:r>
              <a:rPr lang="en-US" altLang="zh-CN" dirty="0"/>
              <a:t>]</a:t>
            </a:r>
            <a:r>
              <a:rPr lang="zh-CN" altLang="en-US" dirty="0"/>
              <a:t>和</a:t>
            </a:r>
            <a:r>
              <a:rPr lang="en-US" altLang="zh-CN" dirty="0"/>
              <a:t>[</a:t>
            </a:r>
            <a:r>
              <a:rPr lang="zh-CN" altLang="en-US" dirty="0"/>
              <a:t>最后一天</a:t>
            </a:r>
            <a:r>
              <a:rPr lang="en-US" altLang="zh-CN" dirty="0"/>
              <a:t>][</a:t>
            </a:r>
            <a:r>
              <a:rPr lang="zh-CN" altLang="en-US" dirty="0"/>
              <a:t>天晴</a:t>
            </a:r>
            <a:r>
              <a:rPr lang="en-US" altLang="zh-CN" dirty="0"/>
              <a:t>]</a:t>
            </a:r>
            <a:r>
              <a:rPr lang="zh-CN" altLang="en-US" dirty="0"/>
              <a:t>的概率，找出较大的哪一个对应的序列，就是最终结果。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02239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</a:pPr>
            <a:r>
              <a:rPr lang="zh-CN" altLang="en-US" dirty="0" smtClean="0">
                <a:latin typeface="隶书" panose="02010509060101010101" pitchFamily="49" charset="-122"/>
              </a:rPr>
              <a:t>参考资料</a:t>
            </a:r>
            <a:endParaRPr lang="en-US" altLang="zh-CN" dirty="0">
              <a:latin typeface="隶书" panose="020105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://www.cs.ubc.ca/~</a:t>
            </a:r>
            <a:r>
              <a:rPr lang="en-US" altLang="zh-CN" dirty="0" smtClean="0">
                <a:hlinkClick r:id="rId2"/>
              </a:rPr>
              <a:t>murphyk/Software/HMM/hmm.html</a:t>
            </a:r>
            <a:endParaRPr lang="en-US" altLang="zh-CN" dirty="0" smtClean="0"/>
          </a:p>
          <a:p>
            <a:pPr latinLnBrk="0"/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www.cnblogs.com/pinard/p/6955871.html</a:t>
            </a:r>
            <a:endParaRPr lang="en-US" altLang="zh-CN" dirty="0" smtClean="0"/>
          </a:p>
          <a:p>
            <a:pPr latinLnBrk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23234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70861" dir="19080767" algn="ctr" rotWithShape="0">
            <a:srgbClr val="996633"/>
          </a:outerShdw>
        </a:effectLst>
        <a:extLst>
          <a:ext uri="{909E8E84-426E-40DD-AFC4-6F175D3DCCD1}">
            <a14:hiddenFill xmlns:a14="http://schemas.microsoft.com/office/drawing/2010/main">
              <a:gradFill rotWithShape="0"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7850" tIns="48925" rIns="97850" bIns="48925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70861" dir="19080767" algn="ctr" rotWithShape="0">
            <a:srgbClr val="996633"/>
          </a:outerShdw>
        </a:effectLst>
        <a:extLst>
          <a:ext uri="{909E8E84-426E-40DD-AFC4-6F175D3DCCD1}">
            <a14:hiddenFill xmlns:a14="http://schemas.microsoft.com/office/drawing/2010/main">
              <a:gradFill rotWithShape="0"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7850" tIns="48925" rIns="97850" bIns="48925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Motorola">
  <a:themeElements>
    <a:clrScheme name="1_Motorola 10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000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0000"/>
      </a:accent6>
      <a:hlink>
        <a:srgbClr val="CC6600"/>
      </a:hlink>
      <a:folHlink>
        <a:srgbClr val="808080"/>
      </a:folHlink>
    </a:clrScheme>
    <a:fontScheme name="1_Motorola">
      <a:majorFont>
        <a:latin typeface="Times New Roman"/>
        <a:ea typeface="宋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70861" dir="19080767" algn="ctr" rotWithShape="0">
            <a:srgbClr val="996633"/>
          </a:outerShdw>
        </a:effectLst>
        <a:extLst>
          <a:ext uri="{909E8E84-426E-40DD-AFC4-6F175D3DCCD1}">
            <a14:hiddenFill xmlns:a14="http://schemas.microsoft.com/office/drawing/2010/main">
              <a:gradFill rotWithShape="0"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7850" tIns="48925" rIns="97850" bIns="48925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70861" dir="19080767" algn="ctr" rotWithShape="0">
            <a:srgbClr val="996633"/>
          </a:outerShdw>
        </a:effectLst>
        <a:extLst>
          <a:ext uri="{909E8E84-426E-40DD-AFC4-6F175D3DCCD1}">
            <a14:hiddenFill xmlns:a14="http://schemas.microsoft.com/office/drawing/2010/main">
              <a:gradFill rotWithShape="0"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7850" tIns="48925" rIns="97850" bIns="48925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1_Motorol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torol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torol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torol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torol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torol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torol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torola 8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66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AAB8AA"/>
        </a:accent5>
        <a:accent6>
          <a:srgbClr val="E70000"/>
        </a:accent6>
        <a:hlink>
          <a:srgbClr val="FFCC00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torola 9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CC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torola 10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000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00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70861" dir="19080767" algn="ctr" rotWithShape="0">
            <a:srgbClr val="996633"/>
          </a:outerShdw>
        </a:effectLst>
        <a:extLst>
          <a:ext uri="{909E8E84-426E-40DD-AFC4-6F175D3DCCD1}">
            <a14:hiddenFill xmlns:a14="http://schemas.microsoft.com/office/drawing/2010/main">
              <a:gradFill rotWithShape="0"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7850" tIns="48925" rIns="97850" bIns="48925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70861" dir="19080767" algn="ctr" rotWithShape="0">
            <a:srgbClr val="996633"/>
          </a:outerShdw>
        </a:effectLst>
        <a:extLst>
          <a:ext uri="{909E8E84-426E-40DD-AFC4-6F175D3DCCD1}">
            <a14:hiddenFill xmlns:a14="http://schemas.microsoft.com/office/drawing/2010/main">
              <a:gradFill rotWithShape="0"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7850" tIns="48925" rIns="97850" bIns="48925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7873</TotalTime>
  <Pages>0</Pages>
  <Words>593</Words>
  <Characters>0</Characters>
  <Application>Microsoft Office PowerPoint</Application>
  <DocSecurity>0</DocSecurity>
  <PresentationFormat>自定义</PresentationFormat>
  <Lines>0</Lines>
  <Paragraphs>40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自定义设计方案</vt:lpstr>
      <vt:lpstr>1_Motorola</vt:lpstr>
      <vt:lpstr>1_自定义设计方案</vt:lpstr>
      <vt:lpstr>随机计算 实验二 隐马尔科夫模型(3学时)</vt:lpstr>
      <vt:lpstr>问题一：马尔科夫链的生成（隐状态）</vt:lpstr>
      <vt:lpstr>问题二：马尔科夫链的生成（显状态）</vt:lpstr>
      <vt:lpstr>问题三：隐马尔科夫模型</vt:lpstr>
      <vt:lpstr>END</vt:lpstr>
      <vt:lpstr>隐马尔科夫模型HMM简介</vt:lpstr>
      <vt:lpstr>天气问题的求解（维特比算法）</vt:lpstr>
      <vt:lpstr>参考资料</vt:lpstr>
    </vt:vector>
  </TitlesOfParts>
  <Company>Harbin Institute of Technology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多媒体技术-信号处理技术与信息论基础</dc:title>
  <dc:creator>刘绍辉</dc:creator>
  <cp:lastModifiedBy>xp f</cp:lastModifiedBy>
  <cp:revision>1908</cp:revision>
  <cp:lastPrinted>2015-10-10T13:26:19Z</cp:lastPrinted>
  <dcterms:created xsi:type="dcterms:W3CDTF">2001-03-12T06:47:33Z</dcterms:created>
  <dcterms:modified xsi:type="dcterms:W3CDTF">2018-10-12T01:46:24Z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2052-9.1.0.4180</vt:lpwstr>
  </property>
</Properties>
</file>