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25" r:id="rId4"/>
    <p:sldId id="326" r:id="rId5"/>
    <p:sldId id="308" r:id="rId6"/>
    <p:sldId id="291" r:id="rId7"/>
    <p:sldId id="327" r:id="rId8"/>
    <p:sldId id="260" r:id="rId9"/>
    <p:sldId id="261" r:id="rId10"/>
    <p:sldId id="263" r:id="rId11"/>
    <p:sldId id="309" r:id="rId12"/>
    <p:sldId id="310" r:id="rId13"/>
    <p:sldId id="304" r:id="rId14"/>
    <p:sldId id="333" r:id="rId15"/>
    <p:sldId id="272" r:id="rId16"/>
    <p:sldId id="329" r:id="rId17"/>
    <p:sldId id="330" r:id="rId18"/>
    <p:sldId id="331" r:id="rId19"/>
    <p:sldId id="332" r:id="rId20"/>
    <p:sldId id="337" r:id="rId21"/>
    <p:sldId id="335" r:id="rId22"/>
    <p:sldId id="338" r:id="rId23"/>
    <p:sldId id="339" r:id="rId24"/>
    <p:sldId id="340" r:id="rId25"/>
    <p:sldId id="341" r:id="rId26"/>
    <p:sldId id="342" r:id="rId27"/>
    <p:sldId id="343" r:id="rId28"/>
    <p:sldId id="292" r:id="rId29"/>
    <p:sldId id="293" r:id="rId30"/>
    <p:sldId id="300" r:id="rId31"/>
    <p:sldId id="294" r:id="rId32"/>
    <p:sldId id="295" r:id="rId33"/>
    <p:sldId id="297" r:id="rId34"/>
    <p:sldId id="298" r:id="rId35"/>
    <p:sldId id="299" r:id="rId36"/>
    <p:sldId id="301" r:id="rId37"/>
    <p:sldId id="302" r:id="rId38"/>
    <p:sldId id="303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>
      <p:cViewPr varScale="1">
        <p:scale>
          <a:sx n="64" d="100"/>
          <a:sy n="64" d="100"/>
        </p:scale>
        <p:origin x="13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80EEA-1E3B-42FB-80F6-A653BBE0B1AA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8864D-D800-4AB2-80FA-416973E83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38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855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09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6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5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31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0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43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00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163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70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161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6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s://github.com/pytorch/examples/tree/master/mnis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868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sz="6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Deep Learning Software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6448" y="3908648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of Computer Science, NCTU</a:t>
            </a:r>
          </a:p>
          <a:p>
            <a:endParaRPr lang="en-US" altLang="zh-TW" sz="20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   </a:t>
            </a:r>
            <a:r>
              <a:rPr lang="zh-TW" alt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陳昭</a:t>
            </a:r>
            <a:r>
              <a:rPr lang="zh-TW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宇</a:t>
            </a:r>
            <a:endParaRPr lang="en-US" altLang="zh-TW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66741" y="6195774"/>
            <a:ext cx="394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Some slides are from Stanford CS231n</a:t>
            </a:r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" y="1343024"/>
            <a:ext cx="9034193" cy="475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4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" y="1196752"/>
            <a:ext cx="9141738" cy="432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292080" y="5723964"/>
            <a:ext cx="311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.backward()   compute gradient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8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68760"/>
            <a:ext cx="906180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xample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2-layer network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67744" y="2420888"/>
            <a:ext cx="331236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Input: 1000 , batch size = 64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67744" y="3135980"/>
            <a:ext cx="331236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Hidden Layer: 100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67744" y="4801456"/>
            <a:ext cx="331236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Out Layer: 10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742206" y="2420888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/>
                        </a:rPr>
                        <m:t>64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×1000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06" y="2420888"/>
                <a:ext cx="15327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777958" y="5516248"/>
                <a:ext cx="1385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TW" b="0" i="1" smtClean="0">
                          <a:latin typeface="Cambria Math"/>
                        </a:rPr>
                        <m:t>64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958" y="5516248"/>
                <a:ext cx="138531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742206" y="3133622"/>
                <a:ext cx="1810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1:</m:t>
                      </m:r>
                      <m:r>
                        <a:rPr lang="en-US" altLang="zh-TW" i="1">
                          <a:latin typeface="Cambria Math"/>
                        </a:rPr>
                        <m:t>1</m:t>
                      </m:r>
                      <m:r>
                        <a:rPr lang="en-US" altLang="zh-TW" b="0" i="1" smtClean="0">
                          <a:latin typeface="Cambria Math"/>
                        </a:rPr>
                        <m:t>000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06" y="3133622"/>
                <a:ext cx="18101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77958" y="4801456"/>
                <a:ext cx="1553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2:</m:t>
                      </m:r>
                      <m:r>
                        <a:rPr lang="en-US" altLang="zh-TW" i="1">
                          <a:latin typeface="Cambria Math"/>
                        </a:rPr>
                        <m:t>1</m:t>
                      </m:r>
                      <m:r>
                        <a:rPr lang="en-US" altLang="zh-TW" b="0" i="1" smtClean="0">
                          <a:latin typeface="Cambria Math"/>
                        </a:rPr>
                        <m:t>00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958" y="4801456"/>
                <a:ext cx="1553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267743" y="3865352"/>
            <a:ext cx="331236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cxnSp>
        <p:nvCxnSpPr>
          <p:cNvPr id="13" name="直線單箭頭接點 12"/>
          <p:cNvCxnSpPr>
            <a:stCxn id="4" idx="2"/>
            <a:endCxn id="5" idx="0"/>
          </p:cNvCxnSpPr>
          <p:nvPr/>
        </p:nvCxnSpPr>
        <p:spPr>
          <a:xfrm>
            <a:off x="3923928" y="2790220"/>
            <a:ext cx="0" cy="34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線單箭頭接點 13"/>
          <p:cNvCxnSpPr>
            <a:stCxn id="5" idx="2"/>
            <a:endCxn id="11" idx="0"/>
          </p:cNvCxnSpPr>
          <p:nvPr/>
        </p:nvCxnSpPr>
        <p:spPr>
          <a:xfrm flipH="1">
            <a:off x="3923927" y="3505312"/>
            <a:ext cx="1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單箭頭接點 15"/>
          <p:cNvCxnSpPr>
            <a:stCxn id="11" idx="2"/>
            <a:endCxn id="6" idx="0"/>
          </p:cNvCxnSpPr>
          <p:nvPr/>
        </p:nvCxnSpPr>
        <p:spPr>
          <a:xfrm>
            <a:off x="3923927" y="4234684"/>
            <a:ext cx="1" cy="566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742206" y="3685332"/>
                <a:ext cx="2498376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𝑅𝑒𝐿𝑈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06" y="3685332"/>
                <a:ext cx="2498376" cy="624210"/>
              </a:xfrm>
              <a:prstGeom prst="rect">
                <a:avLst/>
              </a:prstGeom>
              <a:blipFill>
                <a:blip r:embed="rId6"/>
                <a:stretch>
                  <a:fillRect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/>
          <p:cNvCxnSpPr>
            <a:stCxn id="21" idx="0"/>
            <a:endCxn id="6" idx="2"/>
          </p:cNvCxnSpPr>
          <p:nvPr/>
        </p:nvCxnSpPr>
        <p:spPr>
          <a:xfrm flipV="1">
            <a:off x="3923927" y="5170788"/>
            <a:ext cx="1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267743" y="5521536"/>
                <a:ext cx="3312368" cy="1040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Loss : sum of square error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>
                                      <a:latin typeface="Cambria Math"/>
                                    </a:rPr>
                                    <m:t>𝒚</m:t>
                                  </m:r>
                                  <m:r>
                                    <a:rPr lang="en-US" altLang="zh-TW" b="1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1" i="1"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3" y="5521536"/>
                <a:ext cx="3312368" cy="1040093"/>
              </a:xfrm>
              <a:prstGeom prst="rect">
                <a:avLst/>
              </a:prstGeom>
              <a:blipFill>
                <a:blip r:embed="rId7"/>
                <a:stretch>
                  <a:fillRect t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6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7" y="1674674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03847" y="2645911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03847" y="4588386"/>
            <a:ext cx="2736303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03848" y="3617149"/>
            <a:ext cx="2736304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6" name="直線單箭頭接點 5"/>
          <p:cNvCxnSpPr>
            <a:stCxn id="2" idx="2"/>
            <a:endCxn id="3" idx="0"/>
          </p:cNvCxnSpPr>
          <p:nvPr/>
        </p:nvCxnSpPr>
        <p:spPr>
          <a:xfrm>
            <a:off x="4571999" y="2136339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3" idx="2"/>
            <a:endCxn id="5" idx="0"/>
          </p:cNvCxnSpPr>
          <p:nvPr/>
        </p:nvCxnSpPr>
        <p:spPr>
          <a:xfrm>
            <a:off x="4571999" y="3107576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2"/>
            <a:endCxn id="4" idx="0"/>
          </p:cNvCxnSpPr>
          <p:nvPr/>
        </p:nvCxnSpPr>
        <p:spPr>
          <a:xfrm flipH="1">
            <a:off x="4571999" y="4078814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03847" y="5559623"/>
            <a:ext cx="2736303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0" name="直線單箭頭接點 9"/>
          <p:cNvCxnSpPr>
            <a:stCxn id="4" idx="2"/>
            <a:endCxn id="9" idx="0"/>
          </p:cNvCxnSpPr>
          <p:nvPr/>
        </p:nvCxnSpPr>
        <p:spPr>
          <a:xfrm>
            <a:off x="4571999" y="5050051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9" idx="3"/>
            <a:endCxn id="5" idx="3"/>
          </p:cNvCxnSpPr>
          <p:nvPr/>
        </p:nvCxnSpPr>
        <p:spPr>
          <a:xfrm flipV="1">
            <a:off x="5940150" y="3847982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標題 1"/>
          <p:cNvSpPr txBox="1">
            <a:spLocks/>
          </p:cNvSpPr>
          <p:nvPr/>
        </p:nvSpPr>
        <p:spPr>
          <a:xfrm>
            <a:off x="457200" y="274638"/>
            <a:ext cx="8229600" cy="9052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Flow Chart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6" name="左大括弧 35"/>
          <p:cNvSpPr/>
          <p:nvPr/>
        </p:nvSpPr>
        <p:spPr>
          <a:xfrm>
            <a:off x="2555776" y="3717032"/>
            <a:ext cx="432048" cy="2304256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259632" y="4653136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57552" y="4869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185461" y="4361328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random tensors as input and ground truth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run on GPU, just use a different device, like a following: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8585" y="1171740"/>
            <a:ext cx="4823895" cy="67308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2414216" y="3861048"/>
            <a:ext cx="1152128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2393326" y="5877272"/>
            <a:ext cx="1152128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Step1. Prepare Data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Tensors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234307"/>
            <a:ext cx="3528392" cy="3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random tensors as layer weights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0844" y="1916832"/>
            <a:ext cx="5007660" cy="64807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2456670" y="4365104"/>
            <a:ext cx="1251233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2456669" y="5445224"/>
            <a:ext cx="1251233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Tensors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Compute predictions and loss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27984" y="2924944"/>
            <a:ext cx="2880320" cy="100811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131871" y="3861047"/>
            <a:ext cx="2351897" cy="2863929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Step3. Forward pass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Tensors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Manually compute gradients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27984" y="4077072"/>
            <a:ext cx="4320480" cy="1584176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Step4. Backward pass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Tensors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Gradient descent step on weights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27984" y="5661248"/>
            <a:ext cx="3672408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Step5. Update Weights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Tensors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Frameworks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ãTENSORFLOW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9555" b="4054"/>
          <a:stretch/>
        </p:blipFill>
        <p:spPr bwMode="auto">
          <a:xfrm>
            <a:off x="733881" y="1601372"/>
            <a:ext cx="1569070" cy="13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838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KERAS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9" y="3435703"/>
            <a:ext cx="2016224" cy="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cntk ICON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3" y="2850427"/>
            <a:ext cx="1872208" cy="12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CHAINER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" y="4406086"/>
            <a:ext cx="1802266" cy="9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7" y="4393079"/>
            <a:ext cx="2182962" cy="1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00" y="5064073"/>
            <a:ext cx="1301006" cy="13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paddlepaddle.org/static/images/logo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6" y="1745041"/>
            <a:ext cx="2800309" cy="11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ãMXNETãçåçæå°çµæ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0" y="5652493"/>
            <a:ext cx="2341646" cy="8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DL4j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37" y="4355182"/>
            <a:ext cx="2219574" cy="8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ãtorch deep learningãçåçæå°çµæ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03" y="3755952"/>
            <a:ext cx="1814533" cy="6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8192" y="629680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 others……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標題 1"/>
          <p:cNvSpPr txBox="1">
            <a:spLocks/>
          </p:cNvSpPr>
          <p:nvPr/>
        </p:nvSpPr>
        <p:spPr>
          <a:xfrm>
            <a:off x="467544" y="2348880"/>
            <a:ext cx="8229600" cy="16561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Cambria" panose="02040503050406030204" pitchFamily="18" charset="0"/>
                <a:ea typeface="Cambria" panose="02040503050406030204" pitchFamily="18" charset="0"/>
              </a:rPr>
              <a:t>Easily implement your own deep learning model by using </a:t>
            </a:r>
            <a:r>
              <a:rPr lang="en-US" altLang="zh-TW" sz="4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en-US" altLang="zh-TW" sz="4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endParaRPr lang="zh-TW" altLang="en-US" sz="4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DataLoader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wraps a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provides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minibatches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shuffling, multithreading, for you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When you need to load custom data, just write your own Dataset class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Iterate over loader to form mini-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batchs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https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://github.com/utkuozbulak/pytorch-custom-dataset-examples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Step1. Prepare Data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PyTorch.utils.data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1052736"/>
            <a:ext cx="4823695" cy="64807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283967" y="5013176"/>
            <a:ext cx="4823695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347864" y="4653136"/>
            <a:ext cx="755219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347864" y="980728"/>
            <a:ext cx="755219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Higher-level wrapper for working with neural nets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 this ! It will make your life easier</a:t>
            </a: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 PyTorch Module is a neural net layer, it can contain weights or other modules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 your whole model as a single module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1772816"/>
            <a:ext cx="4823695" cy="259228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3203848" y="4149080"/>
            <a:ext cx="899235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Initializer sets up two children (Module can contain Modules)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1988840"/>
            <a:ext cx="4823695" cy="79208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 forward pass using child modules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No need to define backward – autograd will handle it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2852936"/>
            <a:ext cx="4823695" cy="936104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80" y="1628800"/>
            <a:ext cx="38992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 forward pass using child modules</a:t>
            </a: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Feed data to model, and compute loss</a:t>
            </a: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nn.functional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has useful helpers like loss functions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Step3.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2852936"/>
            <a:ext cx="4823695" cy="100811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283127" y="5013176"/>
            <a:ext cx="4823695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483768" y="4221088"/>
            <a:ext cx="1619315" cy="1008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52120" y="5373216"/>
            <a:ext cx="3312368" cy="360040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103083" y="5589240"/>
            <a:ext cx="143967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80" y="1628800"/>
            <a:ext cx="38992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Forward pass looks exactly the same as before, but we don’t need to track intermediate values</a:t>
            </a: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PyTorch keeps track of them for us in the computational graph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Compute gradient of loss with respect to all model weights (they have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requires_grad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=True)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Step4.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Backward pass 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PyTorch.autograd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3127" y="6021288"/>
            <a:ext cx="2161081" cy="324036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4284809" y="2780928"/>
            <a:ext cx="4823695" cy="100811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707904" y="2276872"/>
            <a:ext cx="575223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032693" y="6057292"/>
            <a:ext cx="252000" cy="1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3678376"/>
            <a:ext cx="357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 an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optimizer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for different update rules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Step5. Update Weights </a:t>
            </a:r>
            <a:r>
              <a:rPr lang="en-US" sz="2800" b="1" dirty="0" err="1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PyTorch.optim</a:t>
            </a:r>
            <a:r>
              <a:rPr lang="en-US" sz="2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3127" y="6453336"/>
            <a:ext cx="4823695" cy="36004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889273" y="5949280"/>
            <a:ext cx="393853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83126" y="4437112"/>
            <a:ext cx="4823695" cy="43204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31873" y="5589240"/>
            <a:ext cx="37200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After computing gradients, use optimizer to update each model parameters and reset gradients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759244" y="3933056"/>
            <a:ext cx="451874" cy="407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Real Application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96" y="1600200"/>
            <a:ext cx="9073008" cy="4525963"/>
          </a:xfrm>
        </p:spPr>
        <p:txBody>
          <a:bodyPr/>
          <a:lstStyle/>
          <a:p>
            <a:r>
              <a:rPr lang="en-US" altLang="zh-TW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MNIST example for PyTorch</a:t>
            </a: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000" dirty="0">
                <a:latin typeface="Cambria" panose="02040503050406030204" pitchFamily="18" charset="0"/>
                <a:hlinkClick r:id="rId2"/>
              </a:rPr>
              <a:t>https://</a:t>
            </a:r>
            <a:r>
              <a:rPr lang="en-US" altLang="zh-TW" sz="2000" dirty="0" smtClean="0">
                <a:latin typeface="Cambria" panose="02040503050406030204" pitchFamily="18" charset="0"/>
                <a:hlinkClick r:id="rId2"/>
              </a:rPr>
              <a:t>github.com/pytorch/examples/tree/master/mnist</a:t>
            </a:r>
            <a:r>
              <a:rPr lang="en-US" altLang="zh-TW" sz="2000" dirty="0" smtClean="0">
                <a:latin typeface="Cambria" panose="02040503050406030204" pitchFamily="18" charset="0"/>
              </a:rPr>
              <a:t> </a:t>
            </a:r>
            <a:endParaRPr lang="zh-TW" altLang="en-US" sz="2000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「mnist dataset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38" y="2204864"/>
            <a:ext cx="412920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Build and train a CNN classifier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Loader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 Network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 Optimizer/Loss function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>
                <a:latin typeface="Cambria" panose="02040503050406030204" pitchFamily="18" charset="0"/>
                <a:ea typeface="Cambria" panose="02040503050406030204" pitchFamily="18" charset="0"/>
              </a:rPr>
              <a:t>Learning rate </a:t>
            </a:r>
            <a:r>
              <a:rPr lang="en-US" altLang="zh-TW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scheduling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Testing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Run and Save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</a:p>
          <a:p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6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Frameworks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ãTENSORFLOW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9555" b="4054"/>
          <a:stretch/>
        </p:blipFill>
        <p:spPr bwMode="auto">
          <a:xfrm>
            <a:off x="733881" y="1601372"/>
            <a:ext cx="1569070" cy="13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838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KERAS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9" y="3435703"/>
            <a:ext cx="2016224" cy="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cntk IC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3" y="2850427"/>
            <a:ext cx="1872208" cy="12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CHAINER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" y="4406086"/>
            <a:ext cx="1802266" cy="9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7" y="4393079"/>
            <a:ext cx="2182962" cy="1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00" y="5064073"/>
            <a:ext cx="1301006" cy="13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paddlepaddle.org/static/images/logo.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6" y="1745041"/>
            <a:ext cx="2800309" cy="11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ãMXNETãçåçæå°çµæ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0" y="5652493"/>
            <a:ext cx="2341646" cy="8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DL4jãçåçæå°çµæ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37" y="4355182"/>
            <a:ext cx="2219574" cy="8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ãtorch deep learningãçåçæå°çµæ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03" y="3755952"/>
            <a:ext cx="1814533" cy="6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8192" y="629680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 others……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543941" y="1322309"/>
            <a:ext cx="2026568" cy="2018065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2738728" y="2054765"/>
            <a:ext cx="2841383" cy="1267579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66758" y="1512967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Most people use these</a:t>
            </a:r>
            <a:endParaRPr lang="zh-TW" alt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Set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hyperparameters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99991"/>
            <a:ext cx="6672436" cy="49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10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Loader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 offers data loaders for popular dataset</a:t>
            </a:r>
          </a:p>
          <a:p>
            <a:pPr lvl="1"/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28384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659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Data Loader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01985"/>
            <a:ext cx="8580065" cy="33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33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Network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23" y="1201466"/>
            <a:ext cx="3968954" cy="56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50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Optimizer/Loss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Negative log likelihood loss</a:t>
            </a:r>
          </a:p>
          <a:p>
            <a:r>
              <a:rPr lang="en-US" altLang="zh-TW" b="1" dirty="0" err="1" smtClean="0"/>
              <a:t>Adadelta</a:t>
            </a:r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657972"/>
            <a:ext cx="8115300" cy="419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195998"/>
            <a:ext cx="5758976" cy="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4942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TW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Learning rate scheduling</a:t>
            </a:r>
            <a:endParaRPr lang="zh-TW" altLang="en-US" sz="2800" dirty="0">
              <a:latin typeface="Cambria" panose="020405030504060302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6" y="3284984"/>
            <a:ext cx="8686826" cy="3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52729"/>
            <a:ext cx="8261746" cy="46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Testing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1" y="1340768"/>
            <a:ext cx="8994869" cy="45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19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Run and Save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176462"/>
            <a:ext cx="86201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Frameworks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ãTENSORFLOW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9555" b="4054"/>
          <a:stretch/>
        </p:blipFill>
        <p:spPr bwMode="auto">
          <a:xfrm>
            <a:off x="733881" y="1601372"/>
            <a:ext cx="1569070" cy="13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838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KERAS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9" y="3435703"/>
            <a:ext cx="2016224" cy="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cntk IC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3" y="2850427"/>
            <a:ext cx="1872208" cy="12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CHAINER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" y="4406086"/>
            <a:ext cx="1802266" cy="9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7" y="4393079"/>
            <a:ext cx="2182962" cy="1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00" y="5064073"/>
            <a:ext cx="1301006" cy="13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paddlepaddle.org/static/images/logo.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6" y="1745041"/>
            <a:ext cx="2800309" cy="11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ãMXNETãçåçæå°çµæ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0" y="5652493"/>
            <a:ext cx="2341646" cy="8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DL4jãçåçæå°çµæ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37" y="4355182"/>
            <a:ext cx="2219574" cy="8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ãtorch deep learningãçåçæå°çµæ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03" y="3755952"/>
            <a:ext cx="1814533" cy="6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8192" y="629680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 others……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738728" y="2054765"/>
            <a:ext cx="2841383" cy="1267579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005133" y="1544386"/>
            <a:ext cx="23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will focus on this</a:t>
            </a:r>
          </a:p>
        </p:txBody>
      </p:sp>
    </p:spTree>
    <p:extLst>
      <p:ext uri="{BB962C8B-B14F-4D97-AF65-F5344CB8AC3E}">
        <p14:creationId xmlns:p14="http://schemas.microsoft.com/office/powerpoint/2010/main" val="24901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2044824"/>
          </a:xfrm>
        </p:spPr>
        <p:txBody>
          <a:bodyPr/>
          <a:lstStyle/>
          <a:p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Developing and testing new ideas are quickly</a:t>
            </a:r>
          </a:p>
          <a:p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Computing gradients automatically</a:t>
            </a:r>
          </a:p>
          <a:p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Running model structures on GPU is efficiently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0" y="4365104"/>
            <a:ext cx="91440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b="1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Please use </a:t>
            </a:r>
            <a:r>
              <a:rPr lang="en-US" altLang="zh-TW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PyTorch</a:t>
            </a:r>
            <a:r>
              <a:rPr lang="en-US" altLang="zh-TW" sz="2800" b="1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to complete all your assignments !!</a:t>
            </a:r>
            <a:endParaRPr lang="en-US" altLang="zh-TW" sz="28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5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5719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157194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57193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Cambria" panose="02040503050406030204" pitchFamily="18" charset="0"/>
                <a:ea typeface="Cambria" panose="02040503050406030204" pitchFamily="18" charset="0"/>
              </a:rPr>
              <a:t>The advantages of deep learning frameworks</a:t>
            </a:r>
            <a:endParaRPr lang="zh-TW" alt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Install PyTorch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06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http://pytorch.org</a:t>
            </a:r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</a:p>
          <a:p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https://pytorch.org/get-started/previous-versions</a:t>
            </a:r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</a:p>
          <a:p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https://www.anaconda.com/</a:t>
            </a:r>
          </a:p>
          <a:p>
            <a:endParaRPr lang="en-US" altLang="zh-TW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For this class we are using </a:t>
            </a:r>
            <a:r>
              <a:rPr lang="en-US" sz="2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version </a:t>
            </a:r>
            <a:r>
              <a:rPr lang="en-US" sz="2000" b="1" u="sng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1.7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his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version makes a lot of changes to some of the core APIs around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autograd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tensor construction, tensor datatypes, devices,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Be careful if you are looking at older PyTorch code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000" dirty="0" smtClean="0">
              <a:latin typeface="Cambria" panose="02040503050406030204" pitchFamily="18" charset="0"/>
            </a:endParaRPr>
          </a:p>
          <a:p>
            <a:endParaRPr lang="zh-TW" altLang="en-US" sz="2000" dirty="0">
              <a:latin typeface="Cambria" panose="020405030504060302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149080"/>
            <a:ext cx="1440160" cy="915451"/>
          </a:xfrm>
          <a:prstGeom prst="rect">
            <a:avLst/>
          </a:prstGeom>
        </p:spPr>
      </p:pic>
      <p:pic>
        <p:nvPicPr>
          <p:cNvPr id="9" name="Picture 2" descr="ãanaconda python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39" y="1331124"/>
            <a:ext cx="1874563" cy="9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6861371" y="6381328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TA’s environment</a:t>
            </a: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4800363"/>
            <a:ext cx="5241699" cy="19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zh-TW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Fundamental Concepts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525963"/>
          </a:xfrm>
        </p:spPr>
        <p:txBody>
          <a:bodyPr>
            <a:normAutofit/>
          </a:bodyPr>
          <a:lstStyle/>
          <a:p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Autograd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: 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autograd package provides automatic differentiation for all operations on Tensors.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Module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: A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neural network layer stores both state and learnable weight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000" dirty="0" smtClean="0">
              <a:latin typeface="Cambria" panose="02040503050406030204" pitchFamily="18" charset="0"/>
            </a:endParaRPr>
          </a:p>
          <a:p>
            <a:endParaRPr lang="zh-TW" altLang="en-US" sz="2000" dirty="0">
              <a:latin typeface="Cambria" panose="020405030504060302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376" y="1418636"/>
            <a:ext cx="3816424" cy="22986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552" y="139557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Cambria" panose="02040503050406030204" pitchFamily="18" charset="0"/>
                <a:ea typeface="Cambria" panose="02040503050406030204" pitchFamily="18" charset="0"/>
              </a:rPr>
              <a:t>Tensor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altLang="zh-TW" u="sng" dirty="0" err="1">
                <a:latin typeface="Cambria" panose="02040503050406030204" pitchFamily="18" charset="0"/>
                <a:ea typeface="Cambria" panose="02040503050406030204" pitchFamily="18" charset="0"/>
              </a:rPr>
              <a:t>torch.Tensor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is the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central</a:t>
            </a:r>
            <a:r>
              <a:rPr lang="zh-TW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of the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package.</a:t>
            </a:r>
            <a:r>
              <a:rPr lang="zh-TW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is like a </a:t>
            </a:r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  <a:r>
              <a:rPr lang="zh-TW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but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can run on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GPU.</a:t>
            </a:r>
            <a:endParaRPr lang="en-US" altLang="zh-TW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85" y="260648"/>
            <a:ext cx="7488832" cy="62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52550" y="5584362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eural network can be denoted as a directed acyclic graph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020272" y="764704"/>
                <a:ext cx="16971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764704"/>
                <a:ext cx="16971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6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422"/>
            <a:ext cx="9069137" cy="459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4725144"/>
            <a:ext cx="3024336" cy="10801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91680" y="5733256"/>
            <a:ext cx="19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ompute gradients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0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635</Words>
  <Application>Microsoft Office PowerPoint</Application>
  <PresentationFormat>如螢幕大小 (4:3)</PresentationFormat>
  <Paragraphs>180</Paragraphs>
  <Slides>38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新細明體</vt:lpstr>
      <vt:lpstr>Arial</vt:lpstr>
      <vt:lpstr>Calibri</vt:lpstr>
      <vt:lpstr>Cambria</vt:lpstr>
      <vt:lpstr>Cambria Math</vt:lpstr>
      <vt:lpstr>Office 佈景主題</vt:lpstr>
      <vt:lpstr>Deep Learning Software PyTorch</vt:lpstr>
      <vt:lpstr>Frameworks</vt:lpstr>
      <vt:lpstr>Frameworks</vt:lpstr>
      <vt:lpstr>Frameworks</vt:lpstr>
      <vt:lpstr>PowerPoint 簡報</vt:lpstr>
      <vt:lpstr>Install PyTorch</vt:lpstr>
      <vt:lpstr>PyTorch Fundamental Concepts</vt:lpstr>
      <vt:lpstr>PowerPoint 簡報</vt:lpstr>
      <vt:lpstr>PowerPoint 簡報</vt:lpstr>
      <vt:lpstr>PowerPoint 簡報</vt:lpstr>
      <vt:lpstr>PowerPoint 簡報</vt:lpstr>
      <vt:lpstr>PowerPoint 簡報</vt:lpstr>
      <vt:lpstr>Example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Real Application</vt:lpstr>
      <vt:lpstr>Build and train a CNN classifier</vt:lpstr>
      <vt:lpstr>Set hyperparameters</vt:lpstr>
      <vt:lpstr>Data Loader</vt:lpstr>
      <vt:lpstr>Data Loader</vt:lpstr>
      <vt:lpstr>Define Network</vt:lpstr>
      <vt:lpstr>Define Optimizer/Loss function</vt:lpstr>
      <vt:lpstr>Learning rate scheduling</vt:lpstr>
      <vt:lpstr>Training</vt:lpstr>
      <vt:lpstr>Testing</vt:lpstr>
      <vt:lpstr>Run and Save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Warm Up</dc:title>
  <dc:creator>Jia_Ren</dc:creator>
  <cp:lastModifiedBy>bsplab546@gmail.com</cp:lastModifiedBy>
  <cp:revision>164</cp:revision>
  <dcterms:created xsi:type="dcterms:W3CDTF">2017-09-16T10:35:01Z</dcterms:created>
  <dcterms:modified xsi:type="dcterms:W3CDTF">2021-03-04T15:23:03Z</dcterms:modified>
</cp:coreProperties>
</file>