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5991" cy="1069238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presProps" Target="presProps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hyperlink" Target="https://lceda.cn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8.jpeg"/><Relationship Id="rId4" Type="http://schemas.openxmlformats.org/officeDocument/2006/relationships/image" Target="../media/image17.png"/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hyperlink" Target="https://markdown.com.cn/basic-syntax/" TargetMode="External"/><Relationship Id="rId7" Type="http://schemas.openxmlformats.org/officeDocument/2006/relationships/hyperlink" Target="https://www.jianshu.com/p/d220c88bb516" TargetMode="External"/><Relationship Id="rId6" Type="http://schemas.openxmlformats.org/officeDocument/2006/relationships/hyperlink" Target="https://www.bootcss.com/p/git-guide/" TargetMode="External"/><Relationship Id="rId5" Type="http://schemas.openxmlformats.org/officeDocument/2006/relationships/hyperlink" Target="https://blog.csdn.net/Kwan_9595/article/details/118163784" TargetMode="External"/><Relationship Id="rId4" Type="http://schemas.openxmlformats.org/officeDocument/2006/relationships/hyperlink" Target="https://blog.csdn.net/javaargs/articl" TargetMode="External"/><Relationship Id="rId3" Type="http://schemas.openxmlformats.org/officeDocument/2006/relationships/hyperlink" Target="https://blog.csdn.net/mukes/article/details/115693833" TargetMode="External"/><Relationship Id="rId2" Type="http://schemas.openxmlformats.org/officeDocument/2006/relationships/hyperlink" Target="https://blog.csdn.net/javaargs/article/details/116309643" TargetMode="External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947663" y="755836"/>
            <a:ext cx="5742304" cy="54006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9000"/>
              </a:lnSpc>
              <a:tabLst/>
            </a:pPr>
            <a:endParaRPr lang="Arial" altLang="Arial" sz="400" dirty="0"/>
          </a:p>
          <a:p>
            <a:pPr marL="15875" algn="l" rtl="0" eaLnBrk="0">
              <a:lnSpc>
                <a:spcPct val="94000"/>
              </a:lnSpc>
              <a:spcBef>
                <a:spcPts val="1"/>
              </a:spcBef>
              <a:tabLst>
                <a:tab pos="5652770" algn="l"/>
              </a:tabLst>
            </a:pPr>
            <a:r>
              <a:rPr sz="2100" b="1" u="sng" kern="0" spc="8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课程概要</a:t>
            </a:r>
            <a:r>
              <a:rPr sz="21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2100" dirty="0"/>
          </a:p>
          <a:p>
            <a:pPr marL="14604" algn="l" rtl="0" eaLnBrk="0">
              <a:lnSpc>
                <a:spcPct val="98000"/>
              </a:lnSpc>
              <a:spcBef>
                <a:spcPts val="1354"/>
              </a:spcBef>
              <a:tabLst/>
            </a:pPr>
            <a:r>
              <a:rPr sz="900" b="1" kern="0" spc="-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学情调研：</a:t>
            </a:r>
            <a:endParaRPr lang="Microsoft YaHei" altLang="Microsoft YaHei" sz="900" dirty="0"/>
          </a:p>
          <a:p>
            <a:pPr marL="12700" algn="l" rtl="0" eaLnBrk="0">
              <a:lnSpc>
                <a:spcPct val="118000"/>
              </a:lnSpc>
              <a:spcBef>
                <a:spcPts val="1203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你心目中的嵌入式专业应该是怎么样子的？嵌入式工程师日常是怎么样的工作？自己未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来的职业是怎么   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样子的，它和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AI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有什么关联？</a:t>
            </a:r>
            <a:endParaRPr lang="Microsoft YaHei" altLang="Microsoft YaHei" sz="900" dirty="0"/>
          </a:p>
          <a:p>
            <a:pPr marL="17145" algn="l" rtl="0" eaLnBrk="0">
              <a:lnSpc>
                <a:spcPct val="98000"/>
              </a:lnSpc>
              <a:spcBef>
                <a:spcPts val="1268"/>
              </a:spcBef>
              <a:tabLst/>
            </a:pP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8051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单片机的知识点还记得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哪些？温故而知新。</a:t>
            </a:r>
            <a:endParaRPr lang="Microsoft YaHei" altLang="Microsoft YaHei" sz="900" dirty="0"/>
          </a:p>
          <a:p>
            <a:pPr marL="18415" algn="l" rtl="0" eaLnBrk="0">
              <a:lnSpc>
                <a:spcPct val="98000"/>
              </a:lnSpc>
              <a:spcBef>
                <a:spcPts val="1195"/>
              </a:spcBef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语言中，你认为什么最好理解？什么最难理解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？（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除课本外，你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还阅读了哪些和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语言相关的资料）</a:t>
            </a:r>
            <a:endParaRPr lang="Microsoft YaHei" altLang="Microsoft YaHei" sz="900" dirty="0"/>
          </a:p>
          <a:p>
            <a:pPr marL="20320" algn="l" rtl="0" eaLnBrk="0">
              <a:lnSpc>
                <a:spcPct val="98000"/>
              </a:lnSpc>
              <a:spcBef>
                <a:spcPts val="1265"/>
              </a:spcBef>
              <a:tabLst/>
            </a:pPr>
            <a:r>
              <a:rPr sz="900" b="1" kern="0" spc="-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内容概览：</a:t>
            </a:r>
            <a:endParaRPr lang="Microsoft YaHei" altLang="Microsoft YaHei" sz="900" dirty="0"/>
          </a:p>
          <a:p>
            <a:pPr marL="12700" indent="635" algn="l" rtl="0" eaLnBrk="0">
              <a:lnSpc>
                <a:spcPct val="125000"/>
              </a:lnSpc>
              <a:spcBef>
                <a:spcPts val="1198"/>
              </a:spcBef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本课程将分为两个主要模块：  </a:t>
            </a:r>
            <a:r>
              <a:rPr sz="900" b="1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硬件设计和软件开发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在硬件设计模块中，将学习硬件架构、设计方法和  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有关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平台的基本原理（最小系统）。在软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件开发模块中，重点介绍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实时操作系统的基本概 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念、特性和应用，将学习如何使用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进行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单片机系统的软件开发，最终实现课程期末的考查。</a:t>
            </a:r>
            <a:endParaRPr lang="Microsoft YaHei" altLang="Microsoft YaHei" sz="900" dirty="0"/>
          </a:p>
          <a:p>
            <a:pPr marL="13334" algn="l" rtl="0" eaLnBrk="0">
              <a:lnSpc>
                <a:spcPct val="97000"/>
              </a:lnSpc>
              <a:spcBef>
                <a:spcPts val="1208"/>
              </a:spcBef>
              <a:tabLst/>
            </a:pPr>
            <a:r>
              <a:rPr sz="900" b="1" kern="0" spc="-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课程目标：</a:t>
            </a:r>
            <a:endParaRPr lang="Microsoft YaHei" altLang="Microsoft YaHei" sz="900" dirty="0"/>
          </a:p>
          <a:p>
            <a:pPr marL="299720" indent="-107314" algn="l" rtl="0" eaLnBrk="0">
              <a:lnSpc>
                <a:spcPct val="119000"/>
              </a:lnSpc>
              <a:spcBef>
                <a:spcPts val="1257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掌握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平台的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硬件设计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 通过理论讲解和实践操作，掌握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系列芯片的基本特性和外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围     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设备的选型与接口设计方法，具备设计和调试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平台硬件电路的能力。</a:t>
            </a:r>
            <a:endParaRPr lang="Microsoft YaHei" altLang="Microsoft YaHei" sz="900" dirty="0"/>
          </a:p>
          <a:p>
            <a:pPr marL="299084" indent="-106679" algn="l" rtl="0" eaLnBrk="0">
              <a:lnSpc>
                <a:spcPct val="118000"/>
              </a:lnSpc>
              <a:spcBef>
                <a:spcPts val="453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熟悉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b="1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实时操作系统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的开发：学习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实时操作系统的基本概念和架构，以及在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环 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境下进行蓝牙协议相关的软件开发技术。</a:t>
            </a:r>
            <a:endParaRPr lang="Microsoft YaHei" altLang="Microsoft YaHei" sz="900" dirty="0"/>
          </a:p>
          <a:p>
            <a:pPr marL="301625" indent="-109220" algn="l" rtl="0" eaLnBrk="0">
              <a:lnSpc>
                <a:spcPct val="118000"/>
              </a:lnSpc>
              <a:spcBef>
                <a:spcPts val="448"/>
              </a:spcBef>
              <a:tabLst>
                <a:tab pos="299084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具备单片机</a:t>
            </a:r>
            <a:r>
              <a:rPr sz="900" b="1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系统设计与开发能力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 通过课程的学习和项目实践，掌握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平台硬件设计和           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Zephyr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实时操作系统开发的基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本技能，具备独立设计和开发单片机系统的能力。</a:t>
            </a:r>
            <a:endParaRPr lang="Microsoft YaHei" altLang="Microsoft YaHei" sz="900" dirty="0"/>
          </a:p>
          <a:p>
            <a:pPr marL="13334" algn="l" rtl="0" eaLnBrk="0">
              <a:lnSpc>
                <a:spcPct val="97000"/>
              </a:lnSpc>
              <a:spcBef>
                <a:spcPts val="1208"/>
              </a:spcBef>
              <a:tabLst/>
            </a:pPr>
            <a:r>
              <a:rPr sz="900" b="1" kern="0" spc="-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课程特色：</a:t>
            </a:r>
            <a:endParaRPr lang="Microsoft YaHei" altLang="Microsoft YaHei" sz="900" dirty="0"/>
          </a:p>
          <a:p>
            <a:pPr marL="299084" indent="-106679" algn="l" rtl="0" eaLnBrk="0">
              <a:lnSpc>
                <a:spcPct val="118000"/>
              </a:lnSpc>
              <a:spcBef>
                <a:spcPts val="1279"/>
              </a:spcBef>
              <a:tabLst>
                <a:tab pos="297815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项目驱动：   课程采用项目驱动的教学方法，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将理论知识与实践项目相结合，通过实际项目的设计和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开发，提高问题解决能力和综合应用能力。</a:t>
            </a:r>
            <a:endParaRPr lang="Microsoft YaHei" altLang="Microsoft YaHei" sz="900" dirty="0"/>
          </a:p>
          <a:p>
            <a:pPr algn="l" rtl="0" eaLnBrk="0">
              <a:lnSpc>
                <a:spcPct val="120000"/>
              </a:lnSpc>
              <a:tabLst/>
            </a:pPr>
            <a:endParaRPr lang="Arial" altLang="Arial" sz="300" dirty="0"/>
          </a:p>
          <a:p>
            <a:pPr marL="299720" indent="-107314" algn="l" rtl="0" eaLnBrk="0">
              <a:lnSpc>
                <a:spcPct val="119000"/>
              </a:lnSpc>
              <a:spcBef>
                <a:spcPts val="2"/>
              </a:spcBef>
              <a:tabLst>
                <a:tab pos="299084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导师指导：   课程配备专业的导师团队，提供个性化的学习指导和解答疑惑（创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新中心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307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办公           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室）。</a:t>
            </a:r>
            <a:endParaRPr lang="Microsoft YaHei" altLang="Microsoft YaHei" sz="9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92536" y="5857250"/>
            <a:ext cx="47647" cy="47647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92536" y="5476073"/>
            <a:ext cx="47647" cy="4764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92536" y="4704189"/>
            <a:ext cx="47647" cy="4764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92536" y="4323012"/>
            <a:ext cx="47647" cy="47647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92536" y="3941835"/>
            <a:ext cx="47647" cy="4764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98060" y="768536"/>
            <a:ext cx="76234" cy="3811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98497" y="545843"/>
            <a:ext cx="5321522" cy="4628804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949242" y="5481831"/>
            <a:ext cx="5721350" cy="6127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377"/>
              </a:lnSpc>
              <a:tabLst/>
            </a:pPr>
            <a:endParaRPr lang="Arial" altLang="Arial" sz="100" dirty="0"/>
          </a:p>
          <a:p>
            <a:pPr marL="17145" algn="l" rtl="0" eaLnBrk="0">
              <a:lnSpc>
                <a:spcPct val="98000"/>
              </a:lnSpc>
              <a:tabLst/>
            </a:pP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随着项目学习的情况，教学内容会动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态调整。</a:t>
            </a:r>
            <a:endParaRPr lang="Microsoft YaHei" altLang="Microsoft YaHei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100" dirty="0"/>
          </a:p>
          <a:p>
            <a:pPr marL="12700" algn="l" rtl="0" eaLnBrk="0">
              <a:lnSpc>
                <a:spcPct val="91000"/>
              </a:lnSpc>
              <a:spcBef>
                <a:spcPts val="7"/>
              </a:spcBef>
              <a:tabLst>
                <a:tab pos="5650865" algn="l"/>
              </a:tabLst>
            </a:pP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深圳市产业物联网发展趋势</a:t>
            </a: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1700" dirty="0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92630" y="5752426"/>
            <a:ext cx="57176" cy="2954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06771" y="368301"/>
            <a:ext cx="5565185" cy="7185187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947911" y="8940396"/>
            <a:ext cx="5722620" cy="11849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265"/>
              </a:lnSpc>
              <a:tabLst/>
            </a:pPr>
            <a:endParaRPr lang="Arial" altLang="Arial" sz="100" dirty="0"/>
          </a:p>
          <a:p>
            <a:pPr marL="12700" indent="6985" algn="l" rtl="0" eaLnBrk="0">
              <a:lnSpc>
                <a:spcPct val="129000"/>
              </a:lnSpc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团队协作是实现共同目标的关键。通过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协作，团队成员能够共享知识、技能和资源，有效地分工合作，  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提高工作效率。协作可以激发创新和灵感，促进问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题解决和决策制定。团队协作还可以增强团队凝聚力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和信任感，促进成员之间的沟通和合作，建立良好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的工作氛围。最终，团队协作可以带来更好的成果和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绩效，实现组织的长期成功。    </a:t>
            </a:r>
            <a:r>
              <a:rPr sz="900" b="1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（文档撰写规范、代码</a:t>
            </a:r>
            <a:r>
              <a:rPr sz="900" b="1" kern="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命名规范等）</a:t>
            </a:r>
            <a:endParaRPr lang="Microsoft YaHei" altLang="Microsoft YaHei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100" dirty="0"/>
          </a:p>
          <a:p>
            <a:pPr marL="30480" algn="l" rtl="0" eaLnBrk="0">
              <a:lnSpc>
                <a:spcPct val="91000"/>
              </a:lnSpc>
              <a:spcBef>
                <a:spcPts val="5"/>
              </a:spcBef>
              <a:tabLst>
                <a:tab pos="5652134" algn="l"/>
              </a:tabLst>
            </a:pPr>
            <a:r>
              <a:rPr sz="1700" b="1" u="sng" kern="0" spc="-13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Verdana"/>
                <a:ea typeface="Verdana"/>
                <a:cs typeface="Verdana"/>
              </a:rPr>
              <a:t>NCS</a:t>
            </a:r>
            <a:r>
              <a:rPr sz="1700" b="1" u="sng" kern="0" spc="-13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简介</a:t>
            </a: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1700" dirty="0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94995" y="9783375"/>
            <a:ext cx="57176" cy="295412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59124" y="8068078"/>
            <a:ext cx="5650950" cy="743295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947725" y="7690911"/>
            <a:ext cx="1325244" cy="2609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4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1000"/>
              </a:lnSpc>
              <a:tabLst/>
            </a:pPr>
            <a:r>
              <a:rPr sz="1700" b="1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研发管理规范</a:t>
            </a:r>
            <a:endParaRPr lang="Microsoft YaHei" altLang="Microsoft YaHei" sz="1700" dirty="0"/>
          </a:p>
        </p:txBody>
      </p:sp>
      <p:sp>
        <p:nvSpPr>
          <p:cNvPr id="32" name="rect"/>
          <p:cNvSpPr/>
          <p:nvPr/>
        </p:nvSpPr>
        <p:spPr>
          <a:xfrm>
            <a:off x="959124" y="7934667"/>
            <a:ext cx="5650950" cy="9529"/>
          </a:xfrm>
          <a:prstGeom prst="rect">
            <a:avLst/>
          </a:prstGeom>
          <a:solidFill>
            <a:srgbClr val="EEEE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948158" y="1818666"/>
            <a:ext cx="5628640" cy="3264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931"/>
              </a:lnSpc>
              <a:tabLst/>
            </a:pPr>
            <a:endParaRPr lang="Arial" altLang="Arial" sz="100" dirty="0"/>
          </a:p>
          <a:p>
            <a:pPr marL="12700" indent="10160" algn="l" rtl="0" eaLnBrk="0">
              <a:lnSpc>
                <a:spcPct val="131000"/>
              </a:lnSpc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900" kern="0" spc="-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Connect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SDK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）是由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Nordic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Semiconductor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推出的一款软件开发工具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包（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SDK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专门 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用于开发基于其无线系统芯片（如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nRF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52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系列）的应用程序。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提供了丰富的软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件组件和工具，旨在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简化嵌入式应用程序的开发过程，并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提高开发效率和可靠性。</a:t>
            </a:r>
            <a:endParaRPr lang="Microsoft YaHei" altLang="Microsoft YaHei" sz="900" dirty="0"/>
          </a:p>
          <a:p>
            <a:pPr marL="22859" algn="l" rtl="0" eaLnBrk="0">
              <a:lnSpc>
                <a:spcPct val="98000"/>
              </a:lnSpc>
              <a:spcBef>
                <a:spcPts val="1267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的一些主要特点和功能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endParaRPr lang="Microsoft YaHei" altLang="Microsoft YaHei" sz="900" dirty="0"/>
          </a:p>
          <a:p>
            <a:pPr marL="308609" indent="-133985" algn="l" rtl="0" eaLnBrk="0">
              <a:lnSpc>
                <a:spcPct val="119000"/>
              </a:lnSpc>
              <a:spcBef>
                <a:spcPts val="1185"/>
              </a:spcBef>
              <a:tabLst/>
            </a:pP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1. </a:t>
            </a:r>
            <a:r>
              <a:rPr sz="900" b="1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全面的软件组件库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提供了丰富的软件组件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库，包括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BLE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（低功耗蓝牙）、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Thread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900" kern="0" spc="-1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Zigbee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NFC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 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（近场通信）、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TCP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/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IP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等协议栈，以及各种</a:t>
            </a:r>
            <a:r>
              <a:rPr sz="900" kern="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外设驱动和中间件。</a:t>
            </a:r>
            <a:endParaRPr lang="Microsoft YaHei" altLang="Microsoft YaHei" sz="900" dirty="0"/>
          </a:p>
          <a:p>
            <a:pPr marL="297815" indent="-128904" algn="l" rtl="0" eaLnBrk="0">
              <a:lnSpc>
                <a:spcPct val="118000"/>
              </a:lnSpc>
              <a:spcBef>
                <a:spcPts val="450"/>
              </a:spcBef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2. </a:t>
            </a:r>
            <a:r>
              <a:rPr sz="900" b="1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多种开发工具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支持多种开发工具，包括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Segger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Embedded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Studio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900" kern="0" spc="-1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GCC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900" kern="0" spc="-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IAR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Embedded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 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Workbench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等。开发者可以根据自己的喜好和需求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选择合适的开发工具。</a:t>
            </a:r>
            <a:endParaRPr lang="Microsoft YaHei" altLang="Microsoft YaHei" sz="900" dirty="0"/>
          </a:p>
          <a:p>
            <a:pPr marL="298450" indent="-129539" algn="l" rtl="0" eaLnBrk="0">
              <a:lnSpc>
                <a:spcPct val="119000"/>
              </a:lnSpc>
              <a:spcBef>
                <a:spcPts val="432"/>
              </a:spcBef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3. </a:t>
            </a:r>
            <a:r>
              <a:rPr sz="900" b="1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易于使用的 </a:t>
            </a:r>
            <a:r>
              <a:rPr sz="900" b="1" kern="0" spc="0" dirty="0">
                <a:solidFill>
                  <a:srgbClr val="333333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API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提供了简洁清晰的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API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，使开发者能够轻松地访问各种硬件功能和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协议栈功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能，快速实现应用程序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的功能。</a:t>
            </a:r>
            <a:endParaRPr lang="Microsoft YaHei" altLang="Microsoft YaHei" sz="900" dirty="0"/>
          </a:p>
          <a:p>
            <a:pPr marL="297179" indent="-131445" algn="l" rtl="0" eaLnBrk="0">
              <a:lnSpc>
                <a:spcPct val="119000"/>
              </a:lnSpc>
              <a:spcBef>
                <a:spcPts val="431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4.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模块化设计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采用模块化设计，开发者可以根据项目需求选择所需的功能模块，同时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还可以方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便地扩展和定制功能。</a:t>
            </a:r>
            <a:endParaRPr lang="Microsoft YaHei" altLang="Microsoft YaHei" sz="900" dirty="0"/>
          </a:p>
          <a:p>
            <a:pPr marL="306704" indent="-135254" algn="l" rtl="0" eaLnBrk="0">
              <a:lnSpc>
                <a:spcPct val="118000"/>
              </a:lnSpc>
              <a:spcBef>
                <a:spcPts val="453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5.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示例代码和文档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NCS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提供了丰富的示例代码和详细的文档，帮助开发者快速入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门并解决开发过程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中的问题。</a:t>
            </a:r>
            <a:endParaRPr lang="Microsoft YaHei" altLang="Microsoft YaHei" sz="9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9075"/>
              </a:lnSpc>
              <a:tabLst/>
            </a:pPr>
            <a:endParaRPr lang="Arial" altLang="Arial" sz="100" dirty="0"/>
          </a:p>
          <a:p>
            <a:pPr marL="15240" algn="l" rtl="0" eaLnBrk="0">
              <a:lnSpc>
                <a:spcPct val="92000"/>
              </a:lnSpc>
              <a:tabLst/>
            </a:pPr>
            <a:r>
              <a:rPr sz="1700" b="1" kern="0" spc="-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立创</a:t>
            </a:r>
            <a:r>
              <a:rPr sz="1700" b="1" kern="0" spc="-80" dirty="0">
                <a:solidFill>
                  <a:srgbClr val="333333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EDA</a:t>
            </a:r>
            <a:r>
              <a:rPr sz="1700" b="1" kern="0" spc="-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简介</a:t>
            </a:r>
            <a:endParaRPr lang="Microsoft YaHei" altLang="Microsoft YaHei" sz="1700" dirty="0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9124" y="5199718"/>
            <a:ext cx="5650950" cy="2372827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948406" y="7679264"/>
            <a:ext cx="5722620" cy="1207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2225" algn="l" rtl="0" eaLnBrk="0">
              <a:lnSpc>
                <a:spcPts val="1259"/>
              </a:lnSpc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900" kern="0" spc="-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Electronic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Design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Automation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，电子设计自动化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常用的如： 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Altium</a:t>
            </a:r>
            <a:r>
              <a:rPr sz="900" kern="0" spc="1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Designer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900" kern="0" spc="-1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Orcad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endParaRPr lang="Microsoft YaHei" altLang="Microsoft YaHei" sz="900" dirty="0"/>
          </a:p>
          <a:p>
            <a:pPr marL="12700" indent="9525" algn="l" rtl="0" eaLnBrk="0">
              <a:lnSpc>
                <a:spcPct val="132000"/>
              </a:lnSpc>
              <a:spcBef>
                <a:spcPts val="202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Pads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等。嘉立创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8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lceda</a:t>
            </a:r>
            <a:r>
              <a:rPr sz="900" u="sng" kern="0" spc="8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cn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 隶属于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深圳嘉立创科技集团股份有限公司，是由嘉立创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团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队开发，国内版为嘉立创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(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曾用名立创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)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，国外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版为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EasyEDA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。基于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JavaScript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，完全由中国团队    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独立研发，并拥有完全的独立自主知识产权的板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级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EDA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工具。</a:t>
            </a:r>
            <a:endParaRPr lang="Microsoft YaHei" altLang="Microsoft YaHei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1100" dirty="0"/>
          </a:p>
          <a:p>
            <a:pPr marL="22859" algn="l" rtl="0" eaLnBrk="0">
              <a:lnSpc>
                <a:spcPct val="91000"/>
              </a:lnSpc>
              <a:spcBef>
                <a:spcPts val="7"/>
              </a:spcBef>
              <a:tabLst>
                <a:tab pos="5652134" algn="l"/>
              </a:tabLst>
            </a:pPr>
            <a:r>
              <a:rPr sz="1700" b="1" u="sng" kern="0" spc="-7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Verdana"/>
                <a:ea typeface="Verdana"/>
                <a:cs typeface="Verdana"/>
              </a:rPr>
              <a:t>Git</a:t>
            </a:r>
            <a:r>
              <a:rPr sz="1700" b="1" u="sng" kern="0" spc="-7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简介</a:t>
            </a: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1700" dirty="0"/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596973" y="8544546"/>
            <a:ext cx="57176" cy="295412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84186" y="368300"/>
            <a:ext cx="1400825" cy="1353177"/>
          </a:xfrm>
          <a:prstGeom prst="rect">
            <a:avLst/>
          </a:prstGeom>
        </p:spPr>
      </p:pic>
      <p:sp>
        <p:nvSpPr>
          <p:cNvPr id="44" name="rect"/>
          <p:cNvSpPr/>
          <p:nvPr/>
        </p:nvSpPr>
        <p:spPr>
          <a:xfrm>
            <a:off x="959124" y="5066302"/>
            <a:ext cx="5650950" cy="9529"/>
          </a:xfrm>
          <a:prstGeom prst="rect">
            <a:avLst/>
          </a:prstGeom>
          <a:solidFill>
            <a:srgbClr val="EEEEEE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59124" y="368300"/>
            <a:ext cx="5650950" cy="2744474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948902" y="3241919"/>
            <a:ext cx="5667375" cy="2542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5328"/>
              </a:lnSpc>
              <a:tabLst/>
            </a:pPr>
            <a:endParaRPr lang="Arial" altLang="Arial" sz="100" dirty="0"/>
          </a:p>
          <a:p>
            <a:pPr marL="12700" indent="4444" algn="l" rtl="0" eaLnBrk="0">
              <a:lnSpc>
                <a:spcPct val="119000"/>
              </a:lnSpc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是一个分布式版本控制系统，最初由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Linus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Torvalds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为了管理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Linux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内核开发而创建。它允许多人协作 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开发项目，跟踪文件的变化，以及管理项目的版本。以下是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的一些关键特点和概念：</a:t>
            </a:r>
            <a:endParaRPr lang="Microsoft YaHei" altLang="Microsoft YaHei" sz="900" dirty="0"/>
          </a:p>
          <a:p>
            <a:pPr marL="297815" indent="-123825" algn="l" rtl="0" eaLnBrk="0">
              <a:lnSpc>
                <a:spcPct val="119000"/>
              </a:lnSpc>
              <a:spcBef>
                <a:spcPts val="1181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1.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分布式版本控制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：每个开发者都可以在本地完整复制整个代码仓库，不依赖于中央服务器。这种分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布式架构使得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更加灵活和高效。</a:t>
            </a:r>
            <a:endParaRPr lang="Microsoft YaHei" altLang="Microsoft YaHei" sz="900" dirty="0"/>
          </a:p>
          <a:p>
            <a:pPr marL="168275" algn="l" rtl="0" eaLnBrk="0">
              <a:lnSpc>
                <a:spcPct val="98000"/>
              </a:lnSpc>
              <a:spcBef>
                <a:spcPts val="443"/>
              </a:spcBef>
              <a:tabLst/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2. </a:t>
            </a:r>
            <a:r>
              <a:rPr sz="900" b="1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快速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0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设计时注重性能，因此操作速度很快，即使在大型项目中也能快速处理。</a:t>
            </a:r>
            <a:endParaRPr lang="Microsoft YaHei" altLang="Microsoft YaHei" sz="900" dirty="0"/>
          </a:p>
          <a:p>
            <a:pPr marL="296545" indent="-128270" algn="l" rtl="0" eaLnBrk="0">
              <a:lnSpc>
                <a:spcPct val="120000"/>
              </a:lnSpc>
              <a:spcBef>
                <a:spcPts val="434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3.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分支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支持轻量级的分支操作，允许开发者创建、合并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和删除分支。这使得团队能够并行开发 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不同的功能和修复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bug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，而不会相互影响。</a:t>
            </a:r>
            <a:endParaRPr lang="Microsoft YaHei" altLang="Microsoft YaHei" sz="900" dirty="0"/>
          </a:p>
          <a:p>
            <a:pPr marL="302259" indent="-137160" algn="l" rtl="0" eaLnBrk="0">
              <a:lnSpc>
                <a:spcPct val="119000"/>
              </a:lnSpc>
              <a:spcBef>
                <a:spcPts val="406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4.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版本追踪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能够跟踪文件的每一次修改，包括添加、删除和修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改。开发者可以方便地查看文件 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的历史版本，并回退到任意历史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状态。</a:t>
            </a:r>
            <a:endParaRPr lang="Microsoft YaHei" altLang="Microsoft YaHei" sz="900" dirty="0"/>
          </a:p>
          <a:p>
            <a:pPr marL="297179" indent="-127000" algn="l" rtl="0" eaLnBrk="0">
              <a:lnSpc>
                <a:spcPct val="120000"/>
              </a:lnSpc>
              <a:spcBef>
                <a:spcPts val="435"/>
              </a:spcBef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5. </a:t>
            </a:r>
            <a:r>
              <a:rPr sz="900" b="1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协作和远程仓库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：开发者可以将本地仓库与远程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仓库进行同步，从而实现团队协作。</a:t>
            </a:r>
            <a:r>
              <a:rPr sz="900" kern="0" spc="10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提供了多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种协作方式，如拉取（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pull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）、推送（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push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）、合并（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merge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）等。</a:t>
            </a:r>
            <a:endParaRPr lang="Microsoft YaHei" altLang="Microsoft YaHei" sz="900" dirty="0"/>
          </a:p>
          <a:p>
            <a:pPr algn="l" rtl="0" eaLnBrk="0">
              <a:lnSpc>
                <a:spcPct val="112000"/>
              </a:lnSpc>
              <a:tabLst/>
            </a:pPr>
            <a:endParaRPr lang="Arial" altLang="Arial" sz="300" dirty="0"/>
          </a:p>
          <a:p>
            <a:pPr marL="302895" indent="-133350" algn="l" rtl="0" eaLnBrk="0">
              <a:lnSpc>
                <a:spcPct val="119000"/>
              </a:lnSpc>
              <a:spcBef>
                <a:spcPts val="3"/>
              </a:spcBef>
              <a:tabLst/>
            </a:pP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6. </a:t>
            </a:r>
            <a:r>
              <a:rPr sz="900" b="1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开源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sz="900" kern="0" spc="-1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是开源的，任何人都可以免费使用和修改。它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的开源性质使得社区能够共同完善和改进  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，为用户提供更好的版本控制体验。</a:t>
            </a:r>
            <a:endParaRPr lang="Microsoft YaHei" altLang="Microsoft YaHei" sz="900" dirty="0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626184" y="7258073"/>
            <a:ext cx="4316830" cy="2210827"/>
          </a:xfrm>
          <a:prstGeom prst="rect">
            <a:avLst/>
          </a:prstGeom>
        </p:spPr>
      </p:pic>
      <p:sp>
        <p:nvSpPr>
          <p:cNvPr id="52" name="textbox 52"/>
          <p:cNvSpPr/>
          <p:nvPr/>
        </p:nvSpPr>
        <p:spPr>
          <a:xfrm>
            <a:off x="948034" y="5919441"/>
            <a:ext cx="5614034" cy="826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30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19000"/>
              </a:lnSpc>
              <a:tabLst/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总的来说，</a:t>
            </a:r>
            <a:r>
              <a:rPr sz="900" kern="0" spc="10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是一个强大的版本控制系统，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它在许多开发项目中被广泛使用，为开发团队提供了高效、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灵活和可靠的代码管理解决方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案。</a:t>
            </a:r>
            <a:endParaRPr lang="Microsoft YaHei" altLang="Microsoft YaHei" sz="900" dirty="0"/>
          </a:p>
          <a:p>
            <a:pPr algn="l" rtl="0" eaLnBrk="0">
              <a:lnSpc>
                <a:spcPct val="104000"/>
              </a:lnSpc>
              <a:tabLst/>
            </a:pPr>
            <a:endParaRPr lang="Arial" altLang="Arial" sz="1100" dirty="0"/>
          </a:p>
          <a:p>
            <a:pPr marL="26669" algn="l" rtl="0" eaLnBrk="0">
              <a:lnSpc>
                <a:spcPct val="94000"/>
              </a:lnSpc>
              <a:tabLst/>
            </a:pPr>
            <a:r>
              <a:rPr sz="2100" b="1" kern="0" spc="0" dirty="0">
                <a:solidFill>
                  <a:srgbClr val="333333">
                    <a:alpha val="100000"/>
                  </a:srgbClr>
                </a:solidFill>
                <a:latin typeface="Verdana"/>
                <a:ea typeface="Verdana"/>
                <a:cs typeface="Verdana"/>
              </a:rPr>
              <a:t>Git</a:t>
            </a:r>
            <a:r>
              <a:rPr sz="2100" b="1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讲解与练习</a:t>
            </a:r>
            <a:endParaRPr lang="Microsoft YaHei" altLang="Microsoft YaHei" sz="2100" dirty="0"/>
          </a:p>
        </p:txBody>
      </p:sp>
      <p:sp>
        <p:nvSpPr>
          <p:cNvPr id="54" name="textbox 54"/>
          <p:cNvSpPr/>
          <p:nvPr/>
        </p:nvSpPr>
        <p:spPr>
          <a:xfrm>
            <a:off x="948158" y="9850616"/>
            <a:ext cx="5563870" cy="3746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367"/>
              </a:lnSpc>
              <a:tabLst/>
            </a:pPr>
            <a:endParaRPr lang="Arial" altLang="Arial" sz="100" dirty="0"/>
          </a:p>
          <a:p>
            <a:pPr marL="12700" indent="1270" algn="l" rtl="0" eaLnBrk="0">
              <a:lnSpc>
                <a:spcPct val="127000"/>
              </a:lnSpc>
              <a:tabLst/>
            </a:pP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工作区（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workerspace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）、索引（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index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）、本地仓库（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repository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900" kern="0" spc="1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、远端仓库（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remote</a:t>
            </a:r>
            <a:r>
              <a:rPr sz="900" kern="0" spc="1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）的基本概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-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念。</a:t>
            </a:r>
            <a:endParaRPr lang="Microsoft YaHei" altLang="Microsoft YaHei" sz="900" dirty="0"/>
          </a:p>
        </p:txBody>
      </p:sp>
      <p:sp>
        <p:nvSpPr>
          <p:cNvPr id="56" name="textbox 56"/>
          <p:cNvSpPr/>
          <p:nvPr/>
        </p:nvSpPr>
        <p:spPr>
          <a:xfrm>
            <a:off x="949676" y="6835609"/>
            <a:ext cx="5721350" cy="3556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  <a:tabLst/>
            </a:pPr>
            <a:endParaRPr lang="Arial" altLang="Arial" sz="300" dirty="0"/>
          </a:p>
          <a:p>
            <a:pPr marL="12700" algn="l" rtl="0" eaLnBrk="0">
              <a:lnSpc>
                <a:spcPct val="91000"/>
              </a:lnSpc>
              <a:spcBef>
                <a:spcPts val="2"/>
              </a:spcBef>
              <a:tabLst>
                <a:tab pos="5650865" algn="l"/>
              </a:tabLst>
            </a:pPr>
            <a:r>
              <a:rPr sz="1700" b="1" u="sng" kern="0" spc="-2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讲解</a:t>
            </a: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1700" dirty="0"/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596929" y="6848309"/>
            <a:ext cx="57176" cy="295414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59124" y="6733957"/>
            <a:ext cx="5650950" cy="95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948406" y="5490613"/>
            <a:ext cx="5722620" cy="29718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230"/>
              </a:lnSpc>
              <a:tabLst/>
            </a:pPr>
            <a:endParaRPr lang="Arial" altLang="Arial" sz="100" dirty="0"/>
          </a:p>
          <a:p>
            <a:pPr marL="191770" algn="l" rtl="0" eaLnBrk="0">
              <a:lnSpc>
                <a:spcPct val="90000"/>
              </a:lnSpc>
              <a:tabLst>
                <a:tab pos="298450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到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Gitee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.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com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注册自己的远程仓库账号，并配置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SSH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，实现远程与本地建立安全连接。</a:t>
            </a:r>
            <a:endParaRPr lang="Microsoft YaHei" altLang="Microsoft YaHei" sz="900" dirty="0"/>
          </a:p>
          <a:p>
            <a:pPr marL="12700" algn="l" rtl="0" eaLnBrk="0">
              <a:lnSpc>
                <a:spcPts val="2252"/>
              </a:lnSpc>
              <a:tabLst/>
            </a:pP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本地修改并同步到远程服务器。经过此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上述步骤的理解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的整体使用。</a:t>
            </a:r>
            <a:endParaRPr lang="Microsoft YaHei" altLang="Microsoft YaHei" sz="900" dirty="0"/>
          </a:p>
          <a:p>
            <a:pPr marL="17145" indent="73660" algn="l" rtl="0" eaLnBrk="0">
              <a:lnSpc>
                <a:spcPct val="131000"/>
              </a:lnSpc>
              <a:spcBef>
                <a:spcPts val="1148"/>
              </a:spcBef>
              <a:tabLst/>
            </a:pP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333333"/>
                      <wpsdc:folHlinkClr xmlns:wpsdc="http://www.wps.cn/officeDocument/2017/drawingmlCustomData" val="333333"/>
                      <wpsdc:hlinkUnderline xmlns:wpsdc="http://www.wps.cn/officeDocument/2017/drawingmlCustomData" val="0"/>
                    </a:ext>
                  </a:extLst>
                </a:hlinkClick>
              </a:rPr>
              <a:t>（参考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blog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csdn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net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mukes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article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details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3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/115693833</a:t>
            </a:r>
            <a:r>
              <a:rPr sz="900" kern="0" spc="11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  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blog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csdn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net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javaargs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4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articl</a:t>
            </a:r>
            <a:r>
              <a:rPr sz="900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     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e/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details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/116309643</a:t>
            </a:r>
            <a:r>
              <a:rPr sz="900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   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blog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csdn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net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Kwan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_9595/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article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details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5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/118163784</a:t>
            </a:r>
            <a:r>
              <a:rPr sz="900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xmlns:r="http://schemas.openxmlformats.org/officeDocument/2006/relationships" r:id="rId2" tooltip="">
                  <a:extLst>
                    <a:ext uri="{DAF060AB-1E55-43B9-8AAB-6FB025537F2F}">
                      <wpsdc:hlinkClr xmlns:wpsdc="http://www.wps.cn/officeDocument/2017/drawingmlCustomData" val="333333"/>
                      <wpsdc:folHlinkClr xmlns:wpsdc="http://www.wps.cn/officeDocument/2017/drawingmlCustomData" val="333333"/>
                      <wpsdc:hlinkUnderline xmlns:wpsdc="http://www.wps.cn/officeDocument/2017/drawingmlCustomData" val="0"/>
                    </a:ext>
                  </a:extLst>
                </a:hlinkClick>
              </a:rPr>
              <a:t>）</a:t>
            </a:r>
            <a:endParaRPr lang="Microsoft YaHei" altLang="Microsoft YaHei" sz="900" dirty="0"/>
          </a:p>
          <a:p>
            <a:pPr marL="17779" algn="l" rtl="0" eaLnBrk="0">
              <a:lnSpc>
                <a:spcPct val="97000"/>
              </a:lnSpc>
              <a:spcBef>
                <a:spcPts val="1141"/>
              </a:spcBef>
              <a:tabLst/>
            </a:pPr>
            <a:r>
              <a:rPr sz="900" kern="0" spc="-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-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学习：</a:t>
            </a:r>
            <a:endParaRPr lang="Microsoft YaHei" altLang="Microsoft YaHei" sz="900" dirty="0"/>
          </a:p>
          <a:p>
            <a:pPr marL="20954" algn="l" rtl="0" eaLnBrk="0">
              <a:lnSpc>
                <a:spcPct val="118000"/>
              </a:lnSpc>
              <a:spcBef>
                <a:spcPts val="252"/>
              </a:spcBef>
              <a:tabLst/>
            </a:pP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www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bootcss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/p/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git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-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guide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6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endParaRPr lang="Microsoft JhengHei" altLang="Microsoft JhengHei" sz="900" dirty="0"/>
          </a:p>
          <a:p>
            <a:pPr marL="20954" algn="l" rtl="0" eaLnBrk="0">
              <a:lnSpc>
                <a:spcPct val="118000"/>
              </a:lnSpc>
              <a:spcBef>
                <a:spcPts val="226"/>
              </a:spcBef>
              <a:tabLst/>
            </a:pP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www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jianshu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900" u="sng" kern="0" spc="6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/p/d220c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88</a:t>
            </a:r>
            <a:r>
              <a:rPr sz="900" u="sng" kern="0" spc="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bb</a:t>
            </a:r>
            <a:r>
              <a:rPr sz="900" u="sng" kern="0" spc="5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7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516</a:t>
            </a:r>
            <a:endParaRPr lang="Microsoft JhengHei" altLang="Microsoft JhengHei" sz="900" dirty="0"/>
          </a:p>
          <a:p>
            <a:pPr marL="22225" algn="l" rtl="0" eaLnBrk="0">
              <a:lnSpc>
                <a:spcPct val="97000"/>
              </a:lnSpc>
              <a:spcBef>
                <a:spcPts val="1178"/>
              </a:spcBef>
              <a:tabLst/>
            </a:pPr>
            <a:r>
              <a:rPr sz="900" kern="0" spc="-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MD</a:t>
            </a:r>
            <a:r>
              <a:rPr sz="900" kern="0" spc="-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学习：</a:t>
            </a:r>
            <a:endParaRPr lang="Microsoft YaHei" altLang="Microsoft YaHei" sz="900" dirty="0"/>
          </a:p>
          <a:p>
            <a:pPr marL="20954" algn="l" rtl="0" eaLnBrk="0">
              <a:lnSpc>
                <a:spcPct val="118000"/>
              </a:lnSpc>
              <a:spcBef>
                <a:spcPts val="252"/>
              </a:spcBef>
              <a:tabLst/>
            </a:pPr>
            <a:r>
              <a:rPr sz="900" u="sng" kern="0" spc="3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8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https://markdown.com.cn/b</a:t>
            </a:r>
            <a:r>
              <a:rPr sz="900" u="sng" kern="0" spc="20" dirty="0">
                <a:solidFill>
                  <a:srgbClr val="4183C4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  <a:hlinkClick xmlns:r="http://schemas.openxmlformats.org/officeDocument/2006/relationships" r:id="rId8" tooltip="">
                  <a:extLst>
                    <a:ext uri="{DAF060AB-1E55-43B9-8AAB-6FB025537F2F}">
                      <wpsdc:hlinkClr xmlns:wpsdc="http://www.wps.cn/officeDocument/2017/drawingmlCustomData" val="4183C4"/>
                      <wpsdc:folHlinkClr xmlns:wpsdc="http://www.wps.cn/officeDocument/2017/drawingmlCustomData" val="4183C4"/>
                      <wpsdc:hlinkUnderline xmlns:wpsdc="http://www.wps.cn/officeDocument/2017/drawingmlCustomData" val="0"/>
                    </a:ext>
                  </a:extLst>
                </a:hlinkClick>
              </a:rPr>
              <a:t>asic-syntax/</a:t>
            </a:r>
            <a:endParaRPr lang="Microsoft JhengHei" altLang="Microsoft JhengHei" sz="900" dirty="0"/>
          </a:p>
          <a:p>
            <a:pPr marL="12700" algn="l" rtl="0" eaLnBrk="0">
              <a:lnSpc>
                <a:spcPct val="91000"/>
              </a:lnSpc>
              <a:spcBef>
                <a:spcPts val="1301"/>
              </a:spcBef>
              <a:tabLst>
                <a:tab pos="5652134" algn="l"/>
              </a:tabLst>
            </a:pPr>
            <a:r>
              <a:rPr sz="1700" b="1" u="sng" kern="0" spc="-1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练习</a:t>
            </a:r>
            <a:r>
              <a:rPr sz="1700" b="1" u="sng" kern="0" spc="0" dirty="0">
                <a:solidFill>
                  <a:srgbClr val="333333">
                    <a:alpha val="100000"/>
                  </a:srgbClr>
                </a:solidFill>
                <a:uFill>
                  <a:solidFill>
                    <a:srgbClr val="EEEEEE"/>
                  </a:solidFill>
                </a:uFill>
                <a:latin typeface="Microsoft YaHei"/>
                <a:ea typeface="Microsoft YaHei"/>
                <a:cs typeface="Microsoft YaHei"/>
              </a:rPr>
              <a:t>	</a:t>
            </a:r>
            <a:endParaRPr lang="Microsoft YaHei" altLang="Microsoft YaHei" sz="1700" dirty="0"/>
          </a:p>
          <a:p>
            <a:pPr marL="173989" algn="l" rtl="0" eaLnBrk="0">
              <a:lnSpc>
                <a:spcPct val="98000"/>
              </a:lnSpc>
              <a:spcBef>
                <a:spcPts val="1312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1.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强化练习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的使用。</a:t>
            </a:r>
            <a:endParaRPr lang="Microsoft YaHei" altLang="Microsoft YaHei" sz="900" dirty="0"/>
          </a:p>
          <a:p>
            <a:pPr algn="l" rtl="0" eaLnBrk="0">
              <a:lnSpc>
                <a:spcPct val="122000"/>
              </a:lnSpc>
              <a:tabLst/>
            </a:pPr>
            <a:endParaRPr lang="Arial" altLang="Arial" sz="300" dirty="0"/>
          </a:p>
          <a:p>
            <a:pPr marL="168910" algn="l" rtl="0" eaLnBrk="0">
              <a:lnSpc>
                <a:spcPct val="98000"/>
              </a:lnSpc>
              <a:spcBef>
                <a:spcPts val="3"/>
              </a:spcBef>
              <a:tabLst/>
            </a:pP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2. 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将本周练习过程记录到在线文档，形成自己的知识库。</a:t>
            </a:r>
            <a:endParaRPr lang="Microsoft YaHei" altLang="Microsoft YaHei" sz="900" dirty="0"/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598818" y="7677367"/>
            <a:ext cx="57176" cy="295412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92536" y="5542774"/>
            <a:ext cx="47647" cy="47647"/>
          </a:xfrm>
          <a:prstGeom prst="rect">
            <a:avLst/>
          </a:prstGeom>
        </p:spPr>
      </p:pic>
      <p:graphicFrame>
        <p:nvGraphicFramePr>
          <p:cNvPr id="68" name="table 68"/>
          <p:cNvGraphicFramePr>
            <a:graphicFrameLocks noGrp="1"/>
          </p:cNvGraphicFramePr>
          <p:nvPr/>
        </p:nvGraphicFramePr>
        <p:xfrm>
          <a:off x="959124" y="2426651"/>
          <a:ext cx="5650865" cy="2896870"/>
        </p:xfrm>
        <a:graphic>
          <a:graphicData uri="http://schemas.openxmlformats.org/drawingml/2006/table">
            <a:tbl>
              <a:tblPr>
                <a:solidFill>
                  <a:srgbClr val="F8F8F8"/>
                </a:solidFill>
              </a:tblPr>
              <a:tblGrid>
                <a:gridCol w="5650865"/>
              </a:tblGrid>
              <a:tr h="288734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lang="Arial" altLang="Arial" sz="600" dirty="0"/>
                    </a:p>
                    <a:p>
                      <a:pPr marL="130175" algn="l" rtl="0" eaLnBrk="0">
                        <a:lnSpc>
                          <a:spcPts val="966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init</a:t>
                      </a:r>
                      <a:r>
                        <a:rPr sz="800" kern="0" spc="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初始化一个本地仓</a:t>
                      </a:r>
                      <a:r>
                        <a:rPr sz="8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库；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0175" algn="l" rtl="0" eaLnBrk="0">
                        <a:lnSpc>
                          <a:spcPts val="966"/>
                        </a:lnSpc>
                        <a:spcBef>
                          <a:spcPts val="247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add</a:t>
                      </a:r>
                      <a:r>
                        <a:rPr sz="800" kern="0" spc="25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.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添加本地文件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/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夹到缓存区（可以缓存多次</a:t>
                      </a:r>
                      <a:r>
                        <a:rPr sz="800" kern="0" spc="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）；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0175" algn="l" rtl="0" eaLnBrk="0">
                        <a:lnSpc>
                          <a:spcPts val="966"/>
                        </a:lnSpc>
                        <a:spcBef>
                          <a:spcPts val="247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commit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-m</a:t>
                      </a:r>
                      <a:r>
                        <a:rPr sz="800" kern="0" spc="14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“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首次提交工程文件</a:t>
                      </a:r>
                      <a:r>
                        <a:rPr sz="800" kern="0" spc="-2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 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”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从缓存区提交到本地仓库；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0175" algn="l" rtl="0" eaLnBrk="0">
                        <a:lnSpc>
                          <a:spcPct val="98000"/>
                        </a:lnSpc>
                        <a:spcBef>
                          <a:spcPts val="245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remote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add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origin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@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gitee</a:t>
                      </a:r>
                      <a:r>
                        <a:rPr sz="800" kern="0" spc="-2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.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com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: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laizx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/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class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_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com</a:t>
                      </a:r>
                      <a:r>
                        <a:rPr sz="800" kern="0" spc="-2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.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1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将本地仓库与远程仓库进行关联；</a:t>
                      </a:r>
                      <a:endParaRPr lang="NSimSun" altLang="NSimSun" sz="800" dirty="0"/>
                    </a:p>
                    <a:p>
                      <a:pPr marL="130175" algn="l" rtl="0" eaLnBrk="0">
                        <a:lnSpc>
                          <a:spcPts val="2701"/>
                        </a:lnSpc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push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origin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将本地仓库的文件</a:t>
                      </a:r>
                      <a:r>
                        <a:rPr sz="800" kern="0" spc="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推送到远程仓库；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29539" algn="l" rtl="0" eaLnBrk="0">
                        <a:lnSpc>
                          <a:spcPct val="122000"/>
                        </a:lnSpc>
                        <a:spcBef>
                          <a:spcPts val="244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pull</a:t>
                      </a:r>
                      <a:r>
                        <a:rPr sz="800" kern="0" spc="8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从远程仓库拉取到本地（当开发协作者推送后，本地就会增加文件，强烈建议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每天工作时，首先执</a:t>
                      </a:r>
                      <a:r>
                        <a:rPr sz="800" kern="0" spc="7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    </a:t>
                      </a:r>
                      <a:r>
                        <a:rPr sz="800" kern="0" spc="6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行该指令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）；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lang="Arial" altLang="Arial" sz="1000" dirty="0"/>
                    </a:p>
                    <a:p>
                      <a:pPr marL="130175" algn="l" rtl="0" eaLnBrk="0">
                        <a:lnSpc>
                          <a:spcPts val="966"/>
                        </a:lnSpc>
                        <a:spcBef>
                          <a:spcPts val="241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log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查看提交的备注（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commit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）；</a:t>
                      </a:r>
                      <a:endParaRPr lang="NSimSun" altLang="NSimSun" sz="800" dirty="0"/>
                    </a:p>
                    <a:p>
                      <a:pPr algn="l" rtl="0" eaLnBrk="0">
                        <a:lnSpc>
                          <a:spcPct val="124000"/>
                        </a:lnSpc>
                        <a:tabLst/>
                      </a:pPr>
                      <a:endParaRPr lang="Arial" altLang="Arial" sz="1000" dirty="0"/>
                    </a:p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lang="Arial" altLang="Arial" sz="200" dirty="0"/>
                    </a:p>
                    <a:p>
                      <a:pPr marL="130175" algn="l" rtl="0" eaLnBrk="0">
                        <a:lnSpc>
                          <a:spcPts val="966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git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branch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-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b</a:t>
                      </a:r>
                      <a:r>
                        <a:rPr sz="800" kern="0" spc="12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 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new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_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test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_</a:t>
                      </a:r>
                      <a:r>
                        <a:rPr sz="800" kern="0" spc="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Lucida Console"/>
                          <a:ea typeface="Lucida Console"/>
                          <a:cs typeface="Lucida Console"/>
                        </a:rPr>
                        <a:t>prj</a:t>
                      </a:r>
                      <a:r>
                        <a:rPr sz="800" kern="0" spc="10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从当前分支中创建一个测试分</a:t>
                      </a:r>
                      <a:r>
                        <a:rPr sz="800" kern="0" spc="90" dirty="0">
                          <a:solidFill>
                            <a:srgbClr val="333333">
                              <a:alpha val="100000"/>
                            </a:srgbClr>
                          </a:solidFill>
                          <a:latin typeface="NSimSun"/>
                          <a:ea typeface="NSimSun"/>
                          <a:cs typeface="NSimSun"/>
                        </a:rPr>
                        <a:t>支。</a:t>
                      </a:r>
                      <a:endParaRPr lang="NSimSun" altLang="NSimSun" sz="800" dirty="0"/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A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</a:tbl>
          </a:graphicData>
        </a:graphic>
      </p:graphicFrame>
      <p:sp>
        <p:nvSpPr>
          <p:cNvPr id="70" name="textbox 70"/>
          <p:cNvSpPr/>
          <p:nvPr/>
        </p:nvSpPr>
        <p:spPr>
          <a:xfrm>
            <a:off x="1079836" y="368831"/>
            <a:ext cx="5538470" cy="19119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60325" algn="l" rtl="0" eaLnBrk="0">
              <a:lnSpc>
                <a:spcPts val="1284"/>
              </a:lnSpc>
              <a:tabLst>
                <a:tab pos="167004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安装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客户端（位于本地计算机，而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服务端一般位于远程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服务器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[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也可以是本地私有部署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]</a:t>
            </a:r>
            <a:r>
              <a:rPr sz="900" kern="0" spc="-1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），</a:t>
            </a:r>
            <a:endParaRPr lang="Microsoft YaHei" altLang="Microsoft YaHei" sz="900" dirty="0"/>
          </a:p>
          <a:p>
            <a:pPr marL="167004" algn="l" rtl="0" eaLnBrk="0">
              <a:lnSpc>
                <a:spcPct val="98000"/>
              </a:lnSpc>
              <a:spcBef>
                <a:spcPts val="405"/>
              </a:spcBef>
              <a:tabLst/>
            </a:pP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一般使用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TortoiseGit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这类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GUI</a:t>
            </a:r>
            <a:r>
              <a:rPr sz="900" kern="0" spc="9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图形化工具操作，避免直接使用繁多的命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令，初期学习建议使用命</a:t>
            </a:r>
            <a:endParaRPr lang="Microsoft YaHei" altLang="Microsoft YaHei" sz="900" dirty="0"/>
          </a:p>
          <a:p>
            <a:pPr marL="166370" algn="l" rtl="0" eaLnBrk="0">
              <a:lnSpc>
                <a:spcPct val="125000"/>
              </a:lnSpc>
              <a:spcBef>
                <a:spcPts val="455"/>
              </a:spcBef>
              <a:tabLst/>
            </a:pP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令。同步从网络上自行获取新版的客户端，按照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安装向导进行逐步安装即可，安装完毕后，到任意</a:t>
            </a:r>
            <a:r>
              <a:rPr sz="900" kern="0" spc="-1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目录（注意一定选用英文路径）单击鼠标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右键将获取大致如下效果，打开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“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Bash</a:t>
            </a:r>
            <a:r>
              <a:rPr sz="900" kern="0" spc="12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Here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” 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（在这里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打开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命令行）。</a:t>
            </a:r>
            <a:endParaRPr lang="Microsoft YaHei" altLang="Microsoft YaHei" sz="900" dirty="0"/>
          </a:p>
          <a:p>
            <a:pPr marL="166370" indent="-106045" algn="l" rtl="0" eaLnBrk="0">
              <a:lnSpc>
                <a:spcPct val="127000"/>
              </a:lnSpc>
              <a:spcBef>
                <a:spcPts val="1005"/>
              </a:spcBef>
              <a:tabLst/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输入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指令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“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--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version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”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获取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5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客户端的版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本，当获取类似如下的界面时，表示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客户端安装成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-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功。</a:t>
            </a:r>
            <a:endParaRPr lang="Microsoft YaHei" altLang="Microsoft YaHei" sz="9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900" dirty="0"/>
          </a:p>
          <a:p>
            <a:pPr algn="l" rtl="0" eaLnBrk="0">
              <a:lnSpc>
                <a:spcPct val="6723"/>
              </a:lnSpc>
              <a:tabLst/>
            </a:pPr>
            <a:endParaRPr lang="Arial" altLang="Arial" sz="100" dirty="0"/>
          </a:p>
          <a:p>
            <a:pPr marL="166370" indent="-106045" algn="l" rtl="0" eaLnBrk="0">
              <a:lnSpc>
                <a:spcPct val="128000"/>
              </a:lnSpc>
              <a:tabLst>
                <a:tab pos="172720" algn="l"/>
              </a:tabLst>
            </a:pP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	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	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常用指令演示。帮助指令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“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--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help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”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，使用该指令查阅当前所有支持的命令（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add</a:t>
            </a:r>
            <a:r>
              <a:rPr sz="900" kern="0" spc="7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3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--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help</a:t>
            </a:r>
            <a:r>
              <a:rPr sz="900" kern="0" spc="2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该指令查阅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git</a:t>
            </a:r>
            <a:r>
              <a:rPr sz="900" kern="0" spc="8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 </a:t>
            </a:r>
            <a:r>
              <a:rPr sz="900" kern="0" spc="0" dirty="0">
                <a:solidFill>
                  <a:srgbClr val="333333">
                    <a:alpha val="100000"/>
                  </a:srgbClr>
                </a:solidFill>
                <a:latin typeface="Microsoft JhengHei"/>
                <a:ea typeface="Microsoft JhengHei"/>
                <a:cs typeface="Microsoft JhengHei"/>
              </a:rPr>
              <a:t>add</a:t>
            </a:r>
            <a:r>
              <a:rPr sz="900" kern="0" spc="6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指令的用法</a:t>
            </a:r>
            <a:r>
              <a:rPr sz="900" kern="0" spc="40" dirty="0">
                <a:solidFill>
                  <a:srgbClr val="3333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）：</a:t>
            </a:r>
            <a:endParaRPr lang="Microsoft YaHei" altLang="Microsoft YaHei" sz="900" dirty="0"/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092536" y="1978769"/>
            <a:ext cx="47647" cy="47646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092536" y="1492767"/>
            <a:ext cx="47647" cy="47647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092536" y="444531"/>
            <a:ext cx="47647" cy="476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Typora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2024-02-22T03:26:41Z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2024-02-22T11:27:56</vt:filetime>
  </property>
</Properties>
</file>